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notesMasterIdLst>
    <p:notesMasterId r:id="rId69"/>
  </p:notesMasterIdLst>
  <p:handoutMasterIdLst>
    <p:handoutMasterId r:id="rId70"/>
  </p:handoutMasterIdLst>
  <p:sldIdLst>
    <p:sldId id="494" r:id="rId2"/>
    <p:sldId id="495" r:id="rId3"/>
    <p:sldId id="496" r:id="rId4"/>
    <p:sldId id="497" r:id="rId5"/>
    <p:sldId id="498" r:id="rId6"/>
    <p:sldId id="499" r:id="rId7"/>
    <p:sldId id="500" r:id="rId8"/>
    <p:sldId id="454" r:id="rId9"/>
    <p:sldId id="501" r:id="rId10"/>
    <p:sldId id="502" r:id="rId11"/>
    <p:sldId id="503" r:id="rId12"/>
    <p:sldId id="504" r:id="rId13"/>
    <p:sldId id="505" r:id="rId14"/>
    <p:sldId id="506" r:id="rId15"/>
    <p:sldId id="507" r:id="rId16"/>
    <p:sldId id="508" r:id="rId17"/>
    <p:sldId id="509" r:id="rId18"/>
    <p:sldId id="510" r:id="rId19"/>
    <p:sldId id="511" r:id="rId20"/>
    <p:sldId id="512" r:id="rId21"/>
    <p:sldId id="513" r:id="rId22"/>
    <p:sldId id="514" r:id="rId23"/>
    <p:sldId id="516" r:id="rId24"/>
    <p:sldId id="517" r:id="rId25"/>
    <p:sldId id="518" r:id="rId26"/>
    <p:sldId id="519" r:id="rId27"/>
    <p:sldId id="520" r:id="rId28"/>
    <p:sldId id="521" r:id="rId29"/>
    <p:sldId id="522" r:id="rId30"/>
    <p:sldId id="523" r:id="rId31"/>
    <p:sldId id="524" r:id="rId32"/>
    <p:sldId id="525" r:id="rId33"/>
    <p:sldId id="526" r:id="rId34"/>
    <p:sldId id="527" r:id="rId35"/>
    <p:sldId id="528" r:id="rId36"/>
    <p:sldId id="529" r:id="rId37"/>
    <p:sldId id="530" r:id="rId38"/>
    <p:sldId id="531" r:id="rId39"/>
    <p:sldId id="532" r:id="rId40"/>
    <p:sldId id="533" r:id="rId41"/>
    <p:sldId id="534" r:id="rId42"/>
    <p:sldId id="535" r:id="rId43"/>
    <p:sldId id="536" r:id="rId44"/>
    <p:sldId id="537" r:id="rId45"/>
    <p:sldId id="538" r:id="rId46"/>
    <p:sldId id="539" r:id="rId47"/>
    <p:sldId id="540" r:id="rId48"/>
    <p:sldId id="541" r:id="rId49"/>
    <p:sldId id="542" r:id="rId50"/>
    <p:sldId id="543" r:id="rId51"/>
    <p:sldId id="544" r:id="rId52"/>
    <p:sldId id="545" r:id="rId53"/>
    <p:sldId id="546" r:id="rId54"/>
    <p:sldId id="547" r:id="rId55"/>
    <p:sldId id="548" r:id="rId56"/>
    <p:sldId id="549" r:id="rId57"/>
    <p:sldId id="550" r:id="rId58"/>
    <p:sldId id="551" r:id="rId59"/>
    <p:sldId id="559" r:id="rId60"/>
    <p:sldId id="552" r:id="rId61"/>
    <p:sldId id="553" r:id="rId62"/>
    <p:sldId id="554" r:id="rId63"/>
    <p:sldId id="555" r:id="rId64"/>
    <p:sldId id="556" r:id="rId65"/>
    <p:sldId id="557" r:id="rId66"/>
    <p:sldId id="558" r:id="rId67"/>
    <p:sldId id="431" r:id="rId68"/>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494"/>
            <p14:sldId id="495"/>
            <p14:sldId id="496"/>
            <p14:sldId id="497"/>
            <p14:sldId id="498"/>
            <p14:sldId id="499"/>
            <p14:sldId id="500"/>
            <p14:sldId id="454"/>
            <p14:sldId id="501"/>
            <p14:sldId id="502"/>
            <p14:sldId id="503"/>
            <p14:sldId id="504"/>
            <p14:sldId id="505"/>
            <p14:sldId id="506"/>
            <p14:sldId id="507"/>
            <p14:sldId id="508"/>
            <p14:sldId id="509"/>
            <p14:sldId id="510"/>
            <p14:sldId id="511"/>
            <p14:sldId id="512"/>
            <p14:sldId id="513"/>
            <p14:sldId id="514"/>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9"/>
            <p14:sldId id="552"/>
            <p14:sldId id="553"/>
            <p14:sldId id="554"/>
            <p14:sldId id="555"/>
            <p14:sldId id="556"/>
            <p14:sldId id="557"/>
            <p14:sldId id="558"/>
            <p14:sldId id="4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E3C00"/>
    <a:srgbClr val="092240"/>
    <a:srgbClr val="F8FA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66"/>
    <p:restoredTop sz="96205"/>
  </p:normalViewPr>
  <p:slideViewPr>
    <p:cSldViewPr snapToGrid="0" snapToObjects="1">
      <p:cViewPr varScale="1">
        <p:scale>
          <a:sx n="101" d="100"/>
          <a:sy n="101" d="100"/>
        </p:scale>
        <p:origin x="216" y="72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32" d="100"/>
          <a:sy n="132" d="100"/>
        </p:scale>
        <p:origin x="5344"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10/10/22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10/10/22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896355-3DDC-9949-861F-AD0908BFCC23}" type="slidenum">
              <a:rPr lang="en-US" smtClean="0"/>
              <a:t>1</a:t>
            </a:fld>
            <a:endParaRPr lang="en-US"/>
          </a:p>
        </p:txBody>
      </p:sp>
    </p:spTree>
    <p:extLst>
      <p:ext uri="{BB962C8B-B14F-4D97-AF65-F5344CB8AC3E}">
        <p14:creationId xmlns:p14="http://schemas.microsoft.com/office/powerpoint/2010/main" val="942037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57</a:t>
            </a:fld>
            <a:endParaRPr lang="en-US"/>
          </a:p>
        </p:txBody>
      </p:sp>
    </p:spTree>
    <p:extLst>
      <p:ext uri="{BB962C8B-B14F-4D97-AF65-F5344CB8AC3E}">
        <p14:creationId xmlns:p14="http://schemas.microsoft.com/office/powerpoint/2010/main" val="4242595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58</a:t>
            </a:fld>
            <a:endParaRPr lang="en-US"/>
          </a:p>
        </p:txBody>
      </p:sp>
    </p:spTree>
    <p:extLst>
      <p:ext uri="{BB962C8B-B14F-4D97-AF65-F5344CB8AC3E}">
        <p14:creationId xmlns:p14="http://schemas.microsoft.com/office/powerpoint/2010/main" val="3486318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59</a:t>
            </a:fld>
            <a:endParaRPr lang="en-US"/>
          </a:p>
        </p:txBody>
      </p:sp>
    </p:spTree>
    <p:extLst>
      <p:ext uri="{BB962C8B-B14F-4D97-AF65-F5344CB8AC3E}">
        <p14:creationId xmlns:p14="http://schemas.microsoft.com/office/powerpoint/2010/main" val="3854249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60</a:t>
            </a:fld>
            <a:endParaRPr lang="en-US"/>
          </a:p>
        </p:txBody>
      </p:sp>
    </p:spTree>
    <p:extLst>
      <p:ext uri="{BB962C8B-B14F-4D97-AF65-F5344CB8AC3E}">
        <p14:creationId xmlns:p14="http://schemas.microsoft.com/office/powerpoint/2010/main" val="775280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61</a:t>
            </a:fld>
            <a:endParaRPr lang="en-US"/>
          </a:p>
        </p:txBody>
      </p:sp>
    </p:spTree>
    <p:extLst>
      <p:ext uri="{BB962C8B-B14F-4D97-AF65-F5344CB8AC3E}">
        <p14:creationId xmlns:p14="http://schemas.microsoft.com/office/powerpoint/2010/main" val="2964634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62</a:t>
            </a:fld>
            <a:endParaRPr lang="en-US"/>
          </a:p>
        </p:txBody>
      </p:sp>
    </p:spTree>
    <p:extLst>
      <p:ext uri="{BB962C8B-B14F-4D97-AF65-F5344CB8AC3E}">
        <p14:creationId xmlns:p14="http://schemas.microsoft.com/office/powerpoint/2010/main" val="2559234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63</a:t>
            </a:fld>
            <a:endParaRPr lang="en-US"/>
          </a:p>
        </p:txBody>
      </p:sp>
    </p:spTree>
    <p:extLst>
      <p:ext uri="{BB962C8B-B14F-4D97-AF65-F5344CB8AC3E}">
        <p14:creationId xmlns:p14="http://schemas.microsoft.com/office/powerpoint/2010/main" val="157457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64</a:t>
            </a:fld>
            <a:endParaRPr lang="en-US"/>
          </a:p>
        </p:txBody>
      </p:sp>
    </p:spTree>
    <p:extLst>
      <p:ext uri="{BB962C8B-B14F-4D97-AF65-F5344CB8AC3E}">
        <p14:creationId xmlns:p14="http://schemas.microsoft.com/office/powerpoint/2010/main" val="214099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65</a:t>
            </a:fld>
            <a:endParaRPr lang="en-US"/>
          </a:p>
        </p:txBody>
      </p:sp>
    </p:spTree>
    <p:extLst>
      <p:ext uri="{BB962C8B-B14F-4D97-AF65-F5344CB8AC3E}">
        <p14:creationId xmlns:p14="http://schemas.microsoft.com/office/powerpoint/2010/main" val="253042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66</a:t>
            </a:fld>
            <a:endParaRPr lang="en-US"/>
          </a:p>
        </p:txBody>
      </p:sp>
    </p:spTree>
    <p:extLst>
      <p:ext uri="{BB962C8B-B14F-4D97-AF65-F5344CB8AC3E}">
        <p14:creationId xmlns:p14="http://schemas.microsoft.com/office/powerpoint/2010/main" val="3487316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3</a:t>
            </a:fld>
            <a:endParaRPr lang="en-US"/>
          </a:p>
        </p:txBody>
      </p:sp>
    </p:spTree>
    <p:extLst>
      <p:ext uri="{BB962C8B-B14F-4D97-AF65-F5344CB8AC3E}">
        <p14:creationId xmlns:p14="http://schemas.microsoft.com/office/powerpoint/2010/main" val="1691117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896355-3DDC-9949-861F-AD0908BFCC23}" type="slidenum">
              <a:rPr lang="en-US" smtClean="0"/>
              <a:t>18</a:t>
            </a:fld>
            <a:endParaRPr lang="en-US"/>
          </a:p>
        </p:txBody>
      </p:sp>
    </p:spTree>
    <p:extLst>
      <p:ext uri="{BB962C8B-B14F-4D97-AF65-F5344CB8AC3E}">
        <p14:creationId xmlns:p14="http://schemas.microsoft.com/office/powerpoint/2010/main" val="341757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42</a:t>
            </a:fld>
            <a:endParaRPr lang="en-US"/>
          </a:p>
        </p:txBody>
      </p:sp>
    </p:spTree>
    <p:extLst>
      <p:ext uri="{BB962C8B-B14F-4D97-AF65-F5344CB8AC3E}">
        <p14:creationId xmlns:p14="http://schemas.microsoft.com/office/powerpoint/2010/main" val="934887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52</a:t>
            </a:fld>
            <a:endParaRPr lang="en-US"/>
          </a:p>
        </p:txBody>
      </p:sp>
    </p:spTree>
    <p:extLst>
      <p:ext uri="{BB962C8B-B14F-4D97-AF65-F5344CB8AC3E}">
        <p14:creationId xmlns:p14="http://schemas.microsoft.com/office/powerpoint/2010/main" val="2061953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53</a:t>
            </a:fld>
            <a:endParaRPr lang="en-US"/>
          </a:p>
        </p:txBody>
      </p:sp>
    </p:spTree>
    <p:extLst>
      <p:ext uri="{BB962C8B-B14F-4D97-AF65-F5344CB8AC3E}">
        <p14:creationId xmlns:p14="http://schemas.microsoft.com/office/powerpoint/2010/main" val="1059538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54</a:t>
            </a:fld>
            <a:endParaRPr lang="en-US"/>
          </a:p>
        </p:txBody>
      </p:sp>
    </p:spTree>
    <p:extLst>
      <p:ext uri="{BB962C8B-B14F-4D97-AF65-F5344CB8AC3E}">
        <p14:creationId xmlns:p14="http://schemas.microsoft.com/office/powerpoint/2010/main" val="1668188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55</a:t>
            </a:fld>
            <a:endParaRPr lang="en-US"/>
          </a:p>
        </p:txBody>
      </p:sp>
    </p:spTree>
    <p:extLst>
      <p:ext uri="{BB962C8B-B14F-4D97-AF65-F5344CB8AC3E}">
        <p14:creationId xmlns:p14="http://schemas.microsoft.com/office/powerpoint/2010/main" val="609169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56</a:t>
            </a:fld>
            <a:endParaRPr lang="en-US"/>
          </a:p>
        </p:txBody>
      </p:sp>
    </p:spTree>
    <p:extLst>
      <p:ext uri="{BB962C8B-B14F-4D97-AF65-F5344CB8AC3E}">
        <p14:creationId xmlns:p14="http://schemas.microsoft.com/office/powerpoint/2010/main" val="3673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990600" y="4055602"/>
            <a:ext cx="3748377"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Picture Placeholder 4"/>
          <p:cNvSpPr>
            <a:spLocks noGrp="1"/>
          </p:cNvSpPr>
          <p:nvPr>
            <p:ph type="pic" sz="quarter" idx="12" hasCustomPrompt="1"/>
          </p:nvPr>
        </p:nvSpPr>
        <p:spPr>
          <a:xfrm>
            <a:off x="4738977" y="4055602"/>
            <a:ext cx="3748377"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3" hasCustomPrompt="1"/>
          </p:nvPr>
        </p:nvSpPr>
        <p:spPr>
          <a:xfrm>
            <a:off x="8487355" y="4055602"/>
            <a:ext cx="3704646"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p:cNvSpPr>
            <a:spLocks noGrp="1"/>
          </p:cNvSpPr>
          <p:nvPr>
            <p:ph type="title" hasCustomPrompt="1"/>
          </p:nvPr>
        </p:nvSpPr>
        <p:spPr>
          <a:xfrm>
            <a:off x="1866900" y="441411"/>
            <a:ext cx="9753600" cy="810810"/>
          </a:xfrm>
        </p:spPr>
        <p:txBody>
          <a:bodyPr/>
          <a:lstStyle>
            <a:lvl1pPr>
              <a:defRPr sz="3600" spc="0"/>
            </a:lvl1pPr>
          </a:lstStyle>
          <a:p>
            <a:r>
              <a:rPr lang="en-US" dirty="0"/>
              <a:t>CLICK TO EDIT MASTER TITLE STYLE</a:t>
            </a:r>
          </a:p>
        </p:txBody>
      </p:sp>
      <p:sp>
        <p:nvSpPr>
          <p:cNvPr id="9" name="Content Placeholder 2">
            <a:extLst>
              <a:ext uri="{FF2B5EF4-FFF2-40B4-BE49-F238E27FC236}">
                <a16:creationId xmlns:a16="http://schemas.microsoft.com/office/drawing/2014/main" id="{5D294FF8-6963-C348-83CE-28D3491B5C0B}"/>
              </a:ext>
            </a:extLst>
          </p:cNvPr>
          <p:cNvSpPr>
            <a:spLocks noGrp="1"/>
          </p:cNvSpPr>
          <p:nvPr>
            <p:ph idx="1"/>
          </p:nvPr>
        </p:nvSpPr>
        <p:spPr>
          <a:xfrm>
            <a:off x="1866900" y="1493520"/>
            <a:ext cx="9753600" cy="2286000"/>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8669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990600" y="1349951"/>
            <a:ext cx="3748377"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Picture Placeholder 4"/>
          <p:cNvSpPr>
            <a:spLocks noGrp="1"/>
          </p:cNvSpPr>
          <p:nvPr>
            <p:ph type="pic" sz="quarter" idx="12" hasCustomPrompt="1"/>
          </p:nvPr>
        </p:nvSpPr>
        <p:spPr>
          <a:xfrm>
            <a:off x="4738977" y="1349951"/>
            <a:ext cx="3748377"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3" hasCustomPrompt="1"/>
          </p:nvPr>
        </p:nvSpPr>
        <p:spPr>
          <a:xfrm>
            <a:off x="8487355" y="1349951"/>
            <a:ext cx="3704646"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p:cNvSpPr>
            <a:spLocks noGrp="1"/>
          </p:cNvSpPr>
          <p:nvPr>
            <p:ph type="title" hasCustomPrompt="1"/>
          </p:nvPr>
        </p:nvSpPr>
        <p:spPr>
          <a:xfrm>
            <a:off x="1866900" y="441411"/>
            <a:ext cx="9753600" cy="810810"/>
          </a:xfrm>
        </p:spPr>
        <p:txBody>
          <a:bodyPr/>
          <a:lstStyle>
            <a:lvl1pPr>
              <a:defRPr sz="3600"/>
            </a:lvl1pPr>
          </a:lstStyle>
          <a:p>
            <a:r>
              <a:rPr lang="en-US" dirty="0"/>
              <a:t>CLICK TO EDIT MASTER TITLE STYLE</a:t>
            </a:r>
          </a:p>
        </p:txBody>
      </p:sp>
      <p:sp>
        <p:nvSpPr>
          <p:cNvPr id="9" name="Content Placeholder 2">
            <a:extLst>
              <a:ext uri="{FF2B5EF4-FFF2-40B4-BE49-F238E27FC236}">
                <a16:creationId xmlns:a16="http://schemas.microsoft.com/office/drawing/2014/main" id="{5D294FF8-6963-C348-83CE-28D3491B5C0B}"/>
              </a:ext>
            </a:extLst>
          </p:cNvPr>
          <p:cNvSpPr>
            <a:spLocks noGrp="1"/>
          </p:cNvSpPr>
          <p:nvPr>
            <p:ph idx="1"/>
          </p:nvPr>
        </p:nvSpPr>
        <p:spPr>
          <a:xfrm>
            <a:off x="1866900" y="4500542"/>
            <a:ext cx="9753600" cy="2050415"/>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7444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7" name="Picture Placeholder 4"/>
          <p:cNvSpPr>
            <a:spLocks noGrp="1"/>
          </p:cNvSpPr>
          <p:nvPr>
            <p:ph type="pic" sz="quarter" idx="13" hasCustomPrompt="1"/>
          </p:nvPr>
        </p:nvSpPr>
        <p:spPr>
          <a:xfrm>
            <a:off x="7843520" y="0"/>
            <a:ext cx="4348481" cy="685446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p:cNvSpPr>
            <a:spLocks noGrp="1"/>
          </p:cNvSpPr>
          <p:nvPr>
            <p:ph type="title" hasCustomPrompt="1"/>
          </p:nvPr>
        </p:nvSpPr>
        <p:spPr>
          <a:xfrm>
            <a:off x="1866900" y="664930"/>
            <a:ext cx="5570220" cy="1387389"/>
          </a:xfrm>
        </p:spPr>
        <p:txBody>
          <a:bodyPr/>
          <a:lstStyle>
            <a:lvl1pPr>
              <a:defRPr sz="3600" spc="0"/>
            </a:lvl1pPr>
          </a:lstStyle>
          <a:p>
            <a:r>
              <a:rPr lang="en-US" dirty="0"/>
              <a:t>CLICK TO EDIT MASTER TITLE STYLE</a:t>
            </a:r>
          </a:p>
        </p:txBody>
      </p:sp>
      <p:sp>
        <p:nvSpPr>
          <p:cNvPr id="9" name="Content Placeholder 2">
            <a:extLst>
              <a:ext uri="{FF2B5EF4-FFF2-40B4-BE49-F238E27FC236}">
                <a16:creationId xmlns:a16="http://schemas.microsoft.com/office/drawing/2014/main" id="{5D294FF8-6963-C348-83CE-28D3491B5C0B}"/>
              </a:ext>
            </a:extLst>
          </p:cNvPr>
          <p:cNvSpPr>
            <a:spLocks noGrp="1"/>
          </p:cNvSpPr>
          <p:nvPr>
            <p:ph idx="1"/>
          </p:nvPr>
        </p:nvSpPr>
        <p:spPr>
          <a:xfrm>
            <a:off x="1866900" y="2157025"/>
            <a:ext cx="5570220" cy="4050736"/>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2104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7" name="Picture Placeholder 4"/>
          <p:cNvSpPr>
            <a:spLocks noGrp="1"/>
          </p:cNvSpPr>
          <p:nvPr>
            <p:ph type="pic" sz="quarter" idx="13" hasCustomPrompt="1"/>
          </p:nvPr>
        </p:nvSpPr>
        <p:spPr>
          <a:xfrm>
            <a:off x="7843520" y="1"/>
            <a:ext cx="4348481" cy="3429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p:cNvSpPr>
            <a:spLocks noGrp="1"/>
          </p:cNvSpPr>
          <p:nvPr>
            <p:ph type="title" hasCustomPrompt="1"/>
          </p:nvPr>
        </p:nvSpPr>
        <p:spPr>
          <a:xfrm>
            <a:off x="1866900" y="664930"/>
            <a:ext cx="5570220" cy="1387389"/>
          </a:xfrm>
        </p:spPr>
        <p:txBody>
          <a:bodyPr/>
          <a:lstStyle>
            <a:lvl1pPr>
              <a:defRPr sz="3600" spc="0"/>
            </a:lvl1pPr>
          </a:lstStyle>
          <a:p>
            <a:r>
              <a:rPr lang="en-US" dirty="0"/>
              <a:t>CLICK TO EDIT MASTER TITLE STYLE</a:t>
            </a:r>
          </a:p>
        </p:txBody>
      </p:sp>
      <p:sp>
        <p:nvSpPr>
          <p:cNvPr id="9" name="Content Placeholder 2">
            <a:extLst>
              <a:ext uri="{FF2B5EF4-FFF2-40B4-BE49-F238E27FC236}">
                <a16:creationId xmlns:a16="http://schemas.microsoft.com/office/drawing/2014/main" id="{5D294FF8-6963-C348-83CE-28D3491B5C0B}"/>
              </a:ext>
            </a:extLst>
          </p:cNvPr>
          <p:cNvSpPr>
            <a:spLocks noGrp="1"/>
          </p:cNvSpPr>
          <p:nvPr>
            <p:ph idx="1"/>
          </p:nvPr>
        </p:nvSpPr>
        <p:spPr>
          <a:xfrm>
            <a:off x="1866900" y="2157025"/>
            <a:ext cx="5570220" cy="4050736"/>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4">
            <a:extLst>
              <a:ext uri="{FF2B5EF4-FFF2-40B4-BE49-F238E27FC236}">
                <a16:creationId xmlns:a16="http://schemas.microsoft.com/office/drawing/2014/main" id="{A5082EFB-1114-FE47-B838-2915F2B9B91D}"/>
              </a:ext>
            </a:extLst>
          </p:cNvPr>
          <p:cNvSpPr>
            <a:spLocks noGrp="1"/>
          </p:cNvSpPr>
          <p:nvPr>
            <p:ph type="pic" sz="quarter" idx="14" hasCustomPrompt="1"/>
          </p:nvPr>
        </p:nvSpPr>
        <p:spPr>
          <a:xfrm>
            <a:off x="7843520" y="3444241"/>
            <a:ext cx="4348481" cy="3413759"/>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10928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8593373" y="1"/>
            <a:ext cx="3598627" cy="228997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Picture Placeholder 4"/>
          <p:cNvSpPr>
            <a:spLocks noGrp="1"/>
          </p:cNvSpPr>
          <p:nvPr>
            <p:ph type="pic" sz="quarter" idx="12" hasCustomPrompt="1"/>
          </p:nvPr>
        </p:nvSpPr>
        <p:spPr>
          <a:xfrm>
            <a:off x="8593373" y="2289977"/>
            <a:ext cx="3598627" cy="228997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3" hasCustomPrompt="1"/>
          </p:nvPr>
        </p:nvSpPr>
        <p:spPr>
          <a:xfrm>
            <a:off x="8593373" y="4573989"/>
            <a:ext cx="3598627" cy="228401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9" name="Title 4">
            <a:extLst>
              <a:ext uri="{FF2B5EF4-FFF2-40B4-BE49-F238E27FC236}">
                <a16:creationId xmlns:a16="http://schemas.microsoft.com/office/drawing/2014/main" id="{65D61D25-2C22-8E45-A9B3-AAB911B769EF}"/>
              </a:ext>
            </a:extLst>
          </p:cNvPr>
          <p:cNvSpPr>
            <a:spLocks noGrp="1"/>
          </p:cNvSpPr>
          <p:nvPr>
            <p:ph type="title" hasCustomPrompt="1"/>
          </p:nvPr>
        </p:nvSpPr>
        <p:spPr>
          <a:xfrm>
            <a:off x="1866900" y="664930"/>
            <a:ext cx="6129020" cy="1459697"/>
          </a:xfrm>
        </p:spPr>
        <p:txBody>
          <a:bodyPr/>
          <a:lstStyle>
            <a:lvl1pPr>
              <a:defRPr sz="3600" spc="0"/>
            </a:lvl1pPr>
          </a:lstStyle>
          <a:p>
            <a:r>
              <a:rPr lang="en-US" dirty="0"/>
              <a:t>CLICK TO EDIT MASTER TITLE STYLE</a:t>
            </a:r>
          </a:p>
        </p:txBody>
      </p:sp>
      <p:sp>
        <p:nvSpPr>
          <p:cNvPr id="10" name="Content Placeholder 2">
            <a:extLst>
              <a:ext uri="{FF2B5EF4-FFF2-40B4-BE49-F238E27FC236}">
                <a16:creationId xmlns:a16="http://schemas.microsoft.com/office/drawing/2014/main" id="{4712658E-CB5A-AF48-A644-353403DB00D4}"/>
              </a:ext>
            </a:extLst>
          </p:cNvPr>
          <p:cNvSpPr>
            <a:spLocks noGrp="1"/>
          </p:cNvSpPr>
          <p:nvPr>
            <p:ph idx="1"/>
          </p:nvPr>
        </p:nvSpPr>
        <p:spPr>
          <a:xfrm>
            <a:off x="1866900" y="2157025"/>
            <a:ext cx="6129020" cy="4261852"/>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66454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2" hasCustomPrompt="1"/>
          </p:nvPr>
        </p:nvSpPr>
        <p:spPr>
          <a:xfrm>
            <a:off x="1866901" y="156173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3" name="Picture Placeholder 4"/>
          <p:cNvSpPr>
            <a:spLocks noGrp="1"/>
          </p:cNvSpPr>
          <p:nvPr>
            <p:ph type="pic" sz="quarter" idx="13" hasCustomPrompt="1"/>
          </p:nvPr>
        </p:nvSpPr>
        <p:spPr>
          <a:xfrm>
            <a:off x="4322839" y="156173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4" name="Picture Placeholder 4"/>
          <p:cNvSpPr>
            <a:spLocks noGrp="1"/>
          </p:cNvSpPr>
          <p:nvPr>
            <p:ph type="pic" sz="quarter" idx="14" hasCustomPrompt="1"/>
          </p:nvPr>
        </p:nvSpPr>
        <p:spPr>
          <a:xfrm>
            <a:off x="6778777" y="1561736"/>
            <a:ext cx="4841723"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a:extLst>
              <a:ext uri="{FF2B5EF4-FFF2-40B4-BE49-F238E27FC236}">
                <a16:creationId xmlns:a16="http://schemas.microsoft.com/office/drawing/2014/main" id="{167AA0B1-6033-2F4D-A765-7D17EAA0292C}"/>
              </a:ext>
            </a:extLst>
          </p:cNvPr>
          <p:cNvSpPr>
            <a:spLocks noGrp="1"/>
          </p:cNvSpPr>
          <p:nvPr>
            <p:ph type="title" hasCustomPrompt="1"/>
          </p:nvPr>
        </p:nvSpPr>
        <p:spPr>
          <a:xfrm>
            <a:off x="1866900" y="664931"/>
            <a:ext cx="9753600" cy="726990"/>
          </a:xfrm>
        </p:spPr>
        <p:txBody>
          <a:bodyPr/>
          <a:lstStyle>
            <a:lvl1pPr>
              <a:defRPr sz="3600" spc="0"/>
            </a:lvl1pPr>
          </a:lstStyle>
          <a:p>
            <a:r>
              <a:rPr lang="en-US" dirty="0"/>
              <a:t>CLICK TO EDIT MASTER TITLE STYLE</a:t>
            </a:r>
          </a:p>
        </p:txBody>
      </p:sp>
      <p:sp>
        <p:nvSpPr>
          <p:cNvPr id="9" name="Content Placeholder 2">
            <a:extLst>
              <a:ext uri="{FF2B5EF4-FFF2-40B4-BE49-F238E27FC236}">
                <a16:creationId xmlns:a16="http://schemas.microsoft.com/office/drawing/2014/main" id="{F259E27A-E0B3-884A-B625-74AD7AB9771C}"/>
              </a:ext>
            </a:extLst>
          </p:cNvPr>
          <p:cNvSpPr>
            <a:spLocks noGrp="1"/>
          </p:cNvSpPr>
          <p:nvPr>
            <p:ph idx="1"/>
          </p:nvPr>
        </p:nvSpPr>
        <p:spPr>
          <a:xfrm>
            <a:off x="1866900" y="4859381"/>
            <a:ext cx="9753600" cy="1786660"/>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671005"/>
            <a:ext cx="9753600" cy="710756"/>
          </a:xfrm>
        </p:spPr>
        <p:txBody>
          <a:bodyPr/>
          <a:lstStyle>
            <a:lvl1pPr>
              <a:defRPr sz="3600"/>
            </a:lvl1pPr>
          </a:lstStyle>
          <a:p>
            <a:r>
              <a:rPr lang="en-US" dirty="0"/>
              <a:t>CLICK TO EDIT MASTER TITLE STYLE</a:t>
            </a:r>
          </a:p>
        </p:txBody>
      </p:sp>
      <p:sp>
        <p:nvSpPr>
          <p:cNvPr id="6" name="Picture Placeholder 4"/>
          <p:cNvSpPr>
            <a:spLocks noGrp="1"/>
          </p:cNvSpPr>
          <p:nvPr>
            <p:ph type="pic" sz="quarter" idx="11" hasCustomPrompt="1"/>
          </p:nvPr>
        </p:nvSpPr>
        <p:spPr>
          <a:xfrm>
            <a:off x="1866900" y="1607819"/>
            <a:ext cx="9753600" cy="4811058"/>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1662482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6624320" y="0"/>
            <a:ext cx="556768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1866900" y="990269"/>
            <a:ext cx="6414052" cy="2438731"/>
          </a:xfrm>
        </p:spPr>
        <p:txBody>
          <a:bodyPr/>
          <a:lstStyle>
            <a:lvl1pPr>
              <a:defRPr sz="5400"/>
            </a:lvl1pPr>
          </a:lstStyle>
          <a:p>
            <a:r>
              <a:rPr lang="en-US" dirty="0"/>
              <a:t>CLICK TO EDIT MASTER TITLE STYLE</a:t>
            </a:r>
          </a:p>
        </p:txBody>
      </p:sp>
      <p:sp>
        <p:nvSpPr>
          <p:cNvPr id="7" name="Content Placeholder 2">
            <a:extLst>
              <a:ext uri="{FF2B5EF4-FFF2-40B4-BE49-F238E27FC236}">
                <a16:creationId xmlns:a16="http://schemas.microsoft.com/office/drawing/2014/main" id="{9B443B03-7CB5-694C-A06A-B8D051D07491}"/>
              </a:ext>
            </a:extLst>
          </p:cNvPr>
          <p:cNvSpPr>
            <a:spLocks noGrp="1"/>
          </p:cNvSpPr>
          <p:nvPr>
            <p:ph idx="1"/>
          </p:nvPr>
        </p:nvSpPr>
        <p:spPr>
          <a:xfrm>
            <a:off x="1866900" y="3667761"/>
            <a:ext cx="4229100" cy="2978280"/>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1207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6624320" y="0"/>
            <a:ext cx="556768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a:extLst>
              <a:ext uri="{FF2B5EF4-FFF2-40B4-BE49-F238E27FC236}">
                <a16:creationId xmlns:a16="http://schemas.microsoft.com/office/drawing/2014/main" id="{B7763118-0811-A045-907D-A37A39B473C7}"/>
              </a:ext>
            </a:extLst>
          </p:cNvPr>
          <p:cNvSpPr>
            <a:spLocks noGrp="1"/>
          </p:cNvSpPr>
          <p:nvPr>
            <p:ph type="title" hasCustomPrompt="1"/>
          </p:nvPr>
        </p:nvSpPr>
        <p:spPr>
          <a:xfrm>
            <a:off x="1535249" y="664745"/>
            <a:ext cx="4560751" cy="1621619"/>
          </a:xfrm>
        </p:spPr>
        <p:txBody>
          <a:bodyPr/>
          <a:lstStyle>
            <a:lvl1pPr>
              <a:defRPr sz="3600" spc="0"/>
            </a:lvl1pPr>
          </a:lstStyle>
          <a:p>
            <a:r>
              <a:rPr lang="en-US" dirty="0"/>
              <a:t>CLICK TO EDIT MASTER TITLE STYLE</a:t>
            </a:r>
          </a:p>
        </p:txBody>
      </p:sp>
      <p:sp>
        <p:nvSpPr>
          <p:cNvPr id="9" name="Content Placeholder 2">
            <a:extLst>
              <a:ext uri="{FF2B5EF4-FFF2-40B4-BE49-F238E27FC236}">
                <a16:creationId xmlns:a16="http://schemas.microsoft.com/office/drawing/2014/main" id="{E2C4E96E-0DBC-9741-978E-351DF7CF4BEA}"/>
              </a:ext>
            </a:extLst>
          </p:cNvPr>
          <p:cNvSpPr>
            <a:spLocks noGrp="1"/>
          </p:cNvSpPr>
          <p:nvPr>
            <p:ph idx="1"/>
          </p:nvPr>
        </p:nvSpPr>
        <p:spPr>
          <a:xfrm>
            <a:off x="1535249" y="2526750"/>
            <a:ext cx="4560751" cy="3670850"/>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12352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990600" y="0"/>
            <a:ext cx="556768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206448" y="990269"/>
            <a:ext cx="6414052" cy="2438731"/>
          </a:xfrm>
        </p:spPr>
        <p:txBody>
          <a:bodyPr/>
          <a:lstStyle>
            <a:lvl1pPr algn="r">
              <a:defRPr sz="5400"/>
            </a:lvl1pPr>
          </a:lstStyle>
          <a:p>
            <a:r>
              <a:rPr lang="en-US" dirty="0"/>
              <a:t>CLICK TO EDIT MASTER TITLE STYLE</a:t>
            </a:r>
          </a:p>
        </p:txBody>
      </p:sp>
      <p:sp>
        <p:nvSpPr>
          <p:cNvPr id="7" name="Content Placeholder 2">
            <a:extLst>
              <a:ext uri="{FF2B5EF4-FFF2-40B4-BE49-F238E27FC236}">
                <a16:creationId xmlns:a16="http://schemas.microsoft.com/office/drawing/2014/main" id="{9B443B03-7CB5-694C-A06A-B8D051D07491}"/>
              </a:ext>
            </a:extLst>
          </p:cNvPr>
          <p:cNvSpPr>
            <a:spLocks noGrp="1"/>
          </p:cNvSpPr>
          <p:nvPr>
            <p:ph idx="1"/>
          </p:nvPr>
        </p:nvSpPr>
        <p:spPr>
          <a:xfrm>
            <a:off x="7112000" y="3667761"/>
            <a:ext cx="4508500" cy="2978280"/>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3050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Номер слайда 21"/>
          <p:cNvSpPr txBox="1">
            <a:spLocks/>
          </p:cNvSpPr>
          <p:nvPr userDrawn="1"/>
        </p:nvSpPr>
        <p:spPr>
          <a:xfrm>
            <a:off x="388273" y="6571277"/>
            <a:ext cx="513735" cy="227164"/>
          </a:xfrm>
          <a:prstGeom prst="rect">
            <a:avLst/>
          </a:prstGeom>
          <a:noFill/>
        </p:spPr>
        <p:txBody>
          <a:bodyPr vert="horz" lIns="0" tIns="0" rIns="0" bIns="0" rtlCol="0" anchor="ctr"/>
          <a:lstStyle>
            <a:defPPr>
              <a:defRPr lang="en-US"/>
            </a:defPPr>
            <a:lvl1pPr marL="0" algn="ctr" defTabSz="914330" rtl="0" eaLnBrk="1" latinLnBrk="0" hangingPunct="1">
              <a:defRPr sz="1000" b="0" i="0" kern="1200">
                <a:solidFill>
                  <a:schemeClr val="tx1">
                    <a:alpha val="70000"/>
                  </a:schemeClr>
                </a:solidFill>
                <a:latin typeface="Montserrat Medium" charset="0"/>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1866899" y="4246128"/>
            <a:ext cx="8046357" cy="2438731"/>
          </a:xfrm>
        </p:spPr>
        <p:txBody>
          <a:bodyPr/>
          <a:lstStyle>
            <a:lvl1pPr>
              <a:defRPr sz="5400"/>
            </a:lvl1pPr>
          </a:lstStyle>
          <a:p>
            <a:r>
              <a:rPr lang="en-US" dirty="0"/>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990600" y="0"/>
            <a:ext cx="51054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6531429" y="664745"/>
            <a:ext cx="5089071" cy="1621619"/>
          </a:xfrm>
        </p:spPr>
        <p:txBody>
          <a:bodyPr/>
          <a:lstStyle>
            <a:lvl1pPr>
              <a:defRPr sz="3600" spc="0"/>
            </a:lvl1pPr>
          </a:lstStyle>
          <a:p>
            <a:r>
              <a:rPr lang="en-US" dirty="0"/>
              <a:t>CLICK TO EDIT MASTER TITLE STYLE</a:t>
            </a:r>
          </a:p>
        </p:txBody>
      </p:sp>
      <p:sp>
        <p:nvSpPr>
          <p:cNvPr id="7" name="Content Placeholder 2">
            <a:extLst>
              <a:ext uri="{FF2B5EF4-FFF2-40B4-BE49-F238E27FC236}">
                <a16:creationId xmlns:a16="http://schemas.microsoft.com/office/drawing/2014/main" id="{0353C0E3-CA06-FF4E-9268-38C763A245CD}"/>
              </a:ext>
            </a:extLst>
          </p:cNvPr>
          <p:cNvSpPr>
            <a:spLocks noGrp="1"/>
          </p:cNvSpPr>
          <p:nvPr>
            <p:ph idx="1"/>
          </p:nvPr>
        </p:nvSpPr>
        <p:spPr>
          <a:xfrm>
            <a:off x="6531429" y="2526750"/>
            <a:ext cx="5089071" cy="3670850"/>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39873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990600" y="0"/>
            <a:ext cx="11201401" cy="3429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Title 4"/>
          <p:cNvSpPr>
            <a:spLocks noGrp="1"/>
          </p:cNvSpPr>
          <p:nvPr>
            <p:ph type="title" hasCustomPrompt="1"/>
          </p:nvPr>
        </p:nvSpPr>
        <p:spPr>
          <a:xfrm>
            <a:off x="1866900" y="3715470"/>
            <a:ext cx="4229100" cy="1621619"/>
          </a:xfrm>
        </p:spPr>
        <p:txBody>
          <a:bodyPr/>
          <a:lstStyle>
            <a:lvl1pPr>
              <a:defRPr sz="3600"/>
            </a:lvl1pPr>
          </a:lstStyle>
          <a:p>
            <a:r>
              <a:rPr lang="en-US" dirty="0"/>
              <a:t>CLICK TO EDIT MASTER TITLE STYLE</a:t>
            </a:r>
          </a:p>
        </p:txBody>
      </p:sp>
      <p:sp>
        <p:nvSpPr>
          <p:cNvPr id="6" name="Content Placeholder 2">
            <a:extLst>
              <a:ext uri="{FF2B5EF4-FFF2-40B4-BE49-F238E27FC236}">
                <a16:creationId xmlns:a16="http://schemas.microsoft.com/office/drawing/2014/main" id="{E8A2D389-5092-B541-B85C-948DD9C9B7AA}"/>
              </a:ext>
            </a:extLst>
          </p:cNvPr>
          <p:cNvSpPr>
            <a:spLocks noGrp="1"/>
          </p:cNvSpPr>
          <p:nvPr>
            <p:ph idx="1"/>
          </p:nvPr>
        </p:nvSpPr>
        <p:spPr>
          <a:xfrm>
            <a:off x="6380480" y="3715470"/>
            <a:ext cx="5240020" cy="2930571"/>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806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866900" y="3429000"/>
            <a:ext cx="10325101" cy="3429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Title 4"/>
          <p:cNvSpPr>
            <a:spLocks noGrp="1"/>
          </p:cNvSpPr>
          <p:nvPr>
            <p:ph type="title" hasCustomPrompt="1"/>
          </p:nvPr>
        </p:nvSpPr>
        <p:spPr>
          <a:xfrm>
            <a:off x="1866900" y="691324"/>
            <a:ext cx="4229100" cy="1621619"/>
          </a:xfrm>
        </p:spPr>
        <p:txBody>
          <a:bodyPr/>
          <a:lstStyle>
            <a:lvl1pPr>
              <a:defRPr sz="3600"/>
            </a:lvl1pPr>
          </a:lstStyle>
          <a:p>
            <a:r>
              <a:rPr lang="en-US" dirty="0"/>
              <a:t>CLICK TO EDIT MASTER TITLE STYLE</a:t>
            </a:r>
          </a:p>
        </p:txBody>
      </p:sp>
      <p:sp>
        <p:nvSpPr>
          <p:cNvPr id="6" name="Content Placeholder 2">
            <a:extLst>
              <a:ext uri="{FF2B5EF4-FFF2-40B4-BE49-F238E27FC236}">
                <a16:creationId xmlns:a16="http://schemas.microsoft.com/office/drawing/2014/main" id="{A64CFFCC-3559-F84D-A042-1BAFB259196A}"/>
              </a:ext>
            </a:extLst>
          </p:cNvPr>
          <p:cNvSpPr>
            <a:spLocks noGrp="1"/>
          </p:cNvSpPr>
          <p:nvPr>
            <p:ph idx="1"/>
          </p:nvPr>
        </p:nvSpPr>
        <p:spPr>
          <a:xfrm>
            <a:off x="6380480" y="691325"/>
            <a:ext cx="5240020" cy="2285556"/>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66609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2" hasCustomPrompt="1"/>
          </p:nvPr>
        </p:nvSpPr>
        <p:spPr>
          <a:xfrm>
            <a:off x="1866900"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Title 4">
            <a:extLst>
              <a:ext uri="{FF2B5EF4-FFF2-40B4-BE49-F238E27FC236}">
                <a16:creationId xmlns:a16="http://schemas.microsoft.com/office/drawing/2014/main" id="{9F1E9CA4-55FC-8A40-824F-09EDA9DCB9E9}"/>
              </a:ext>
            </a:extLst>
          </p:cNvPr>
          <p:cNvSpPr>
            <a:spLocks noGrp="1"/>
          </p:cNvSpPr>
          <p:nvPr>
            <p:ph type="title" hasCustomPrompt="1"/>
          </p:nvPr>
        </p:nvSpPr>
        <p:spPr>
          <a:xfrm>
            <a:off x="1866900" y="671005"/>
            <a:ext cx="9753600" cy="710756"/>
          </a:xfrm>
        </p:spPr>
        <p:txBody>
          <a:bodyPr/>
          <a:lstStyle>
            <a:lvl1pPr>
              <a:defRPr sz="3600"/>
            </a:lvl1pPr>
          </a:lstStyle>
          <a:p>
            <a:r>
              <a:rPr lang="en-US" dirty="0"/>
              <a:t>CLICK TO EDIT MASTER TITLE STYLE</a:t>
            </a:r>
          </a:p>
        </p:txBody>
      </p:sp>
      <p:sp>
        <p:nvSpPr>
          <p:cNvPr id="11" name="Picture Placeholder 4">
            <a:extLst>
              <a:ext uri="{FF2B5EF4-FFF2-40B4-BE49-F238E27FC236}">
                <a16:creationId xmlns:a16="http://schemas.microsoft.com/office/drawing/2014/main" id="{D910E763-4396-F74C-8903-82D9802B2D74}"/>
              </a:ext>
            </a:extLst>
          </p:cNvPr>
          <p:cNvSpPr>
            <a:spLocks noGrp="1"/>
          </p:cNvSpPr>
          <p:nvPr>
            <p:ph type="pic" sz="quarter" idx="13" hasCustomPrompt="1"/>
          </p:nvPr>
        </p:nvSpPr>
        <p:spPr>
          <a:xfrm>
            <a:off x="3479701"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2" name="Picture Placeholder 4">
            <a:extLst>
              <a:ext uri="{FF2B5EF4-FFF2-40B4-BE49-F238E27FC236}">
                <a16:creationId xmlns:a16="http://schemas.microsoft.com/office/drawing/2014/main" id="{E94BA5C2-38F4-E14F-AA9C-C3DFC999753E}"/>
              </a:ext>
            </a:extLst>
          </p:cNvPr>
          <p:cNvSpPr>
            <a:spLocks noGrp="1"/>
          </p:cNvSpPr>
          <p:nvPr>
            <p:ph type="pic" sz="quarter" idx="14" hasCustomPrompt="1"/>
          </p:nvPr>
        </p:nvSpPr>
        <p:spPr>
          <a:xfrm>
            <a:off x="5092502"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3" name="Picture Placeholder 4">
            <a:extLst>
              <a:ext uri="{FF2B5EF4-FFF2-40B4-BE49-F238E27FC236}">
                <a16:creationId xmlns:a16="http://schemas.microsoft.com/office/drawing/2014/main" id="{A9FCD912-C26A-6644-A093-938CD0712E60}"/>
              </a:ext>
            </a:extLst>
          </p:cNvPr>
          <p:cNvSpPr>
            <a:spLocks noGrp="1"/>
          </p:cNvSpPr>
          <p:nvPr>
            <p:ph type="pic" sz="quarter" idx="15" hasCustomPrompt="1"/>
          </p:nvPr>
        </p:nvSpPr>
        <p:spPr>
          <a:xfrm>
            <a:off x="6743700"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2" name="Picture Placeholder 4">
            <a:extLst>
              <a:ext uri="{FF2B5EF4-FFF2-40B4-BE49-F238E27FC236}">
                <a16:creationId xmlns:a16="http://schemas.microsoft.com/office/drawing/2014/main" id="{2B2E5B3A-B4B2-BD4F-AB85-BFF95E3A2AD7}"/>
              </a:ext>
            </a:extLst>
          </p:cNvPr>
          <p:cNvSpPr>
            <a:spLocks noGrp="1"/>
          </p:cNvSpPr>
          <p:nvPr>
            <p:ph type="pic" sz="quarter" idx="24" hasCustomPrompt="1"/>
          </p:nvPr>
        </p:nvSpPr>
        <p:spPr>
          <a:xfrm>
            <a:off x="8394898"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3" name="Picture Placeholder 4">
            <a:extLst>
              <a:ext uri="{FF2B5EF4-FFF2-40B4-BE49-F238E27FC236}">
                <a16:creationId xmlns:a16="http://schemas.microsoft.com/office/drawing/2014/main" id="{CC35ADD1-35FD-C44E-BAE2-21F1D63D4DEC}"/>
              </a:ext>
            </a:extLst>
          </p:cNvPr>
          <p:cNvSpPr>
            <a:spLocks noGrp="1"/>
          </p:cNvSpPr>
          <p:nvPr>
            <p:ph type="pic" sz="quarter" idx="25" hasCustomPrompt="1"/>
          </p:nvPr>
        </p:nvSpPr>
        <p:spPr>
          <a:xfrm>
            <a:off x="10046096"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4" name="Picture Placeholder 4">
            <a:extLst>
              <a:ext uri="{FF2B5EF4-FFF2-40B4-BE49-F238E27FC236}">
                <a16:creationId xmlns:a16="http://schemas.microsoft.com/office/drawing/2014/main" id="{4A064768-5B8B-5740-B764-CCD1215AD7E3}"/>
              </a:ext>
            </a:extLst>
          </p:cNvPr>
          <p:cNvSpPr>
            <a:spLocks noGrp="1"/>
          </p:cNvSpPr>
          <p:nvPr>
            <p:ph type="pic" sz="quarter" idx="26" hasCustomPrompt="1"/>
          </p:nvPr>
        </p:nvSpPr>
        <p:spPr>
          <a:xfrm>
            <a:off x="1866900"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5" name="Picture Placeholder 4">
            <a:extLst>
              <a:ext uri="{FF2B5EF4-FFF2-40B4-BE49-F238E27FC236}">
                <a16:creationId xmlns:a16="http://schemas.microsoft.com/office/drawing/2014/main" id="{A8ACE225-1838-3544-957D-AACCA7BE3A1A}"/>
              </a:ext>
            </a:extLst>
          </p:cNvPr>
          <p:cNvSpPr>
            <a:spLocks noGrp="1"/>
          </p:cNvSpPr>
          <p:nvPr>
            <p:ph type="pic" sz="quarter" idx="27" hasCustomPrompt="1"/>
          </p:nvPr>
        </p:nvSpPr>
        <p:spPr>
          <a:xfrm>
            <a:off x="3479701"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6" name="Picture Placeholder 4">
            <a:extLst>
              <a:ext uri="{FF2B5EF4-FFF2-40B4-BE49-F238E27FC236}">
                <a16:creationId xmlns:a16="http://schemas.microsoft.com/office/drawing/2014/main" id="{FD0641E4-640F-8D4E-8C69-BFEE014364E3}"/>
              </a:ext>
            </a:extLst>
          </p:cNvPr>
          <p:cNvSpPr>
            <a:spLocks noGrp="1"/>
          </p:cNvSpPr>
          <p:nvPr>
            <p:ph type="pic" sz="quarter" idx="28" hasCustomPrompt="1"/>
          </p:nvPr>
        </p:nvSpPr>
        <p:spPr>
          <a:xfrm>
            <a:off x="5092502"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7" name="Picture Placeholder 4">
            <a:extLst>
              <a:ext uri="{FF2B5EF4-FFF2-40B4-BE49-F238E27FC236}">
                <a16:creationId xmlns:a16="http://schemas.microsoft.com/office/drawing/2014/main" id="{0DBFC0DE-039B-2F4E-BFBC-2E3DA0364347}"/>
              </a:ext>
            </a:extLst>
          </p:cNvPr>
          <p:cNvSpPr>
            <a:spLocks noGrp="1"/>
          </p:cNvSpPr>
          <p:nvPr>
            <p:ph type="pic" sz="quarter" idx="29" hasCustomPrompt="1"/>
          </p:nvPr>
        </p:nvSpPr>
        <p:spPr>
          <a:xfrm>
            <a:off x="6743700"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8" name="Picture Placeholder 4">
            <a:extLst>
              <a:ext uri="{FF2B5EF4-FFF2-40B4-BE49-F238E27FC236}">
                <a16:creationId xmlns:a16="http://schemas.microsoft.com/office/drawing/2014/main" id="{25EA1B11-E5B8-9149-BBE6-13ADFB08F8B5}"/>
              </a:ext>
            </a:extLst>
          </p:cNvPr>
          <p:cNvSpPr>
            <a:spLocks noGrp="1"/>
          </p:cNvSpPr>
          <p:nvPr>
            <p:ph type="pic" sz="quarter" idx="30" hasCustomPrompt="1"/>
          </p:nvPr>
        </p:nvSpPr>
        <p:spPr>
          <a:xfrm>
            <a:off x="8394898"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icture Placeholder 4">
            <a:extLst>
              <a:ext uri="{FF2B5EF4-FFF2-40B4-BE49-F238E27FC236}">
                <a16:creationId xmlns:a16="http://schemas.microsoft.com/office/drawing/2014/main" id="{ECDDA7D5-E29D-2F4F-9BBE-E4BC874FC1DF}"/>
              </a:ext>
            </a:extLst>
          </p:cNvPr>
          <p:cNvSpPr>
            <a:spLocks noGrp="1"/>
          </p:cNvSpPr>
          <p:nvPr>
            <p:ph type="pic" sz="quarter" idx="31" hasCustomPrompt="1"/>
          </p:nvPr>
        </p:nvSpPr>
        <p:spPr>
          <a:xfrm>
            <a:off x="10046096"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0" name="Picture Placeholder 4">
            <a:extLst>
              <a:ext uri="{FF2B5EF4-FFF2-40B4-BE49-F238E27FC236}">
                <a16:creationId xmlns:a16="http://schemas.microsoft.com/office/drawing/2014/main" id="{D39CEE3D-7E7A-494C-B8D1-6A561A1F8C67}"/>
              </a:ext>
            </a:extLst>
          </p:cNvPr>
          <p:cNvSpPr>
            <a:spLocks noGrp="1"/>
          </p:cNvSpPr>
          <p:nvPr>
            <p:ph type="pic" sz="quarter" idx="32" hasCustomPrompt="1"/>
          </p:nvPr>
        </p:nvSpPr>
        <p:spPr>
          <a:xfrm>
            <a:off x="1866900"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1" name="Picture Placeholder 4">
            <a:extLst>
              <a:ext uri="{FF2B5EF4-FFF2-40B4-BE49-F238E27FC236}">
                <a16:creationId xmlns:a16="http://schemas.microsoft.com/office/drawing/2014/main" id="{D2F2FBF1-42C4-084B-9B8F-8A6BB412FDFF}"/>
              </a:ext>
            </a:extLst>
          </p:cNvPr>
          <p:cNvSpPr>
            <a:spLocks noGrp="1"/>
          </p:cNvSpPr>
          <p:nvPr>
            <p:ph type="pic" sz="quarter" idx="33" hasCustomPrompt="1"/>
          </p:nvPr>
        </p:nvSpPr>
        <p:spPr>
          <a:xfrm>
            <a:off x="3479701"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2" name="Picture Placeholder 4">
            <a:extLst>
              <a:ext uri="{FF2B5EF4-FFF2-40B4-BE49-F238E27FC236}">
                <a16:creationId xmlns:a16="http://schemas.microsoft.com/office/drawing/2014/main" id="{99001851-0A29-5945-8461-09C32A1DF560}"/>
              </a:ext>
            </a:extLst>
          </p:cNvPr>
          <p:cNvSpPr>
            <a:spLocks noGrp="1"/>
          </p:cNvSpPr>
          <p:nvPr>
            <p:ph type="pic" sz="quarter" idx="34" hasCustomPrompt="1"/>
          </p:nvPr>
        </p:nvSpPr>
        <p:spPr>
          <a:xfrm>
            <a:off x="5092502"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3" name="Picture Placeholder 4">
            <a:extLst>
              <a:ext uri="{FF2B5EF4-FFF2-40B4-BE49-F238E27FC236}">
                <a16:creationId xmlns:a16="http://schemas.microsoft.com/office/drawing/2014/main" id="{DC1D8B20-1A51-9C4A-ABDD-DD48B5D1C275}"/>
              </a:ext>
            </a:extLst>
          </p:cNvPr>
          <p:cNvSpPr>
            <a:spLocks noGrp="1"/>
          </p:cNvSpPr>
          <p:nvPr>
            <p:ph type="pic" sz="quarter" idx="35" hasCustomPrompt="1"/>
          </p:nvPr>
        </p:nvSpPr>
        <p:spPr>
          <a:xfrm>
            <a:off x="6743700"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4" name="Picture Placeholder 4">
            <a:extLst>
              <a:ext uri="{FF2B5EF4-FFF2-40B4-BE49-F238E27FC236}">
                <a16:creationId xmlns:a16="http://schemas.microsoft.com/office/drawing/2014/main" id="{5AA24CC2-0B66-B34D-A228-6AE40A8DE753}"/>
              </a:ext>
            </a:extLst>
          </p:cNvPr>
          <p:cNvSpPr>
            <a:spLocks noGrp="1"/>
          </p:cNvSpPr>
          <p:nvPr>
            <p:ph type="pic" sz="quarter" idx="36" hasCustomPrompt="1"/>
          </p:nvPr>
        </p:nvSpPr>
        <p:spPr>
          <a:xfrm>
            <a:off x="8394898"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5" name="Picture Placeholder 4">
            <a:extLst>
              <a:ext uri="{FF2B5EF4-FFF2-40B4-BE49-F238E27FC236}">
                <a16:creationId xmlns:a16="http://schemas.microsoft.com/office/drawing/2014/main" id="{5FA8BDB8-5757-C142-AC90-BC8AD95844D0}"/>
              </a:ext>
            </a:extLst>
          </p:cNvPr>
          <p:cNvSpPr>
            <a:spLocks noGrp="1"/>
          </p:cNvSpPr>
          <p:nvPr>
            <p:ph type="pic" sz="quarter" idx="37" hasCustomPrompt="1"/>
          </p:nvPr>
        </p:nvSpPr>
        <p:spPr>
          <a:xfrm>
            <a:off x="10046096"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6" name="Picture Placeholder 4">
            <a:extLst>
              <a:ext uri="{FF2B5EF4-FFF2-40B4-BE49-F238E27FC236}">
                <a16:creationId xmlns:a16="http://schemas.microsoft.com/office/drawing/2014/main" id="{65AA2FDC-1BAC-F24E-85E0-00EBEC7473C7}"/>
              </a:ext>
            </a:extLst>
          </p:cNvPr>
          <p:cNvSpPr>
            <a:spLocks noGrp="1"/>
          </p:cNvSpPr>
          <p:nvPr>
            <p:ph type="pic" sz="quarter" idx="38" hasCustomPrompt="1"/>
          </p:nvPr>
        </p:nvSpPr>
        <p:spPr>
          <a:xfrm>
            <a:off x="1866900"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7" name="Picture Placeholder 4">
            <a:extLst>
              <a:ext uri="{FF2B5EF4-FFF2-40B4-BE49-F238E27FC236}">
                <a16:creationId xmlns:a16="http://schemas.microsoft.com/office/drawing/2014/main" id="{72982FDD-C863-2C47-A976-BFBF4777637D}"/>
              </a:ext>
            </a:extLst>
          </p:cNvPr>
          <p:cNvSpPr>
            <a:spLocks noGrp="1"/>
          </p:cNvSpPr>
          <p:nvPr>
            <p:ph type="pic" sz="quarter" idx="39" hasCustomPrompt="1"/>
          </p:nvPr>
        </p:nvSpPr>
        <p:spPr>
          <a:xfrm>
            <a:off x="3479701"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8" name="Picture Placeholder 4">
            <a:extLst>
              <a:ext uri="{FF2B5EF4-FFF2-40B4-BE49-F238E27FC236}">
                <a16:creationId xmlns:a16="http://schemas.microsoft.com/office/drawing/2014/main" id="{1D2AA8B1-2C53-7940-A97F-72E577896EC9}"/>
              </a:ext>
            </a:extLst>
          </p:cNvPr>
          <p:cNvSpPr>
            <a:spLocks noGrp="1"/>
          </p:cNvSpPr>
          <p:nvPr>
            <p:ph type="pic" sz="quarter" idx="40" hasCustomPrompt="1"/>
          </p:nvPr>
        </p:nvSpPr>
        <p:spPr>
          <a:xfrm>
            <a:off x="5092502"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9" name="Picture Placeholder 4">
            <a:extLst>
              <a:ext uri="{FF2B5EF4-FFF2-40B4-BE49-F238E27FC236}">
                <a16:creationId xmlns:a16="http://schemas.microsoft.com/office/drawing/2014/main" id="{B695AF4D-D6DC-0944-98EC-F2C964A6D132}"/>
              </a:ext>
            </a:extLst>
          </p:cNvPr>
          <p:cNvSpPr>
            <a:spLocks noGrp="1"/>
          </p:cNvSpPr>
          <p:nvPr>
            <p:ph type="pic" sz="quarter" idx="41" hasCustomPrompt="1"/>
          </p:nvPr>
        </p:nvSpPr>
        <p:spPr>
          <a:xfrm>
            <a:off x="6743700"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0" name="Picture Placeholder 4">
            <a:extLst>
              <a:ext uri="{FF2B5EF4-FFF2-40B4-BE49-F238E27FC236}">
                <a16:creationId xmlns:a16="http://schemas.microsoft.com/office/drawing/2014/main" id="{002E033C-4E61-6B4F-B553-C83E76F94D8B}"/>
              </a:ext>
            </a:extLst>
          </p:cNvPr>
          <p:cNvSpPr>
            <a:spLocks noGrp="1"/>
          </p:cNvSpPr>
          <p:nvPr>
            <p:ph type="pic" sz="quarter" idx="42" hasCustomPrompt="1"/>
          </p:nvPr>
        </p:nvSpPr>
        <p:spPr>
          <a:xfrm>
            <a:off x="8394898"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1" name="Picture Placeholder 4">
            <a:extLst>
              <a:ext uri="{FF2B5EF4-FFF2-40B4-BE49-F238E27FC236}">
                <a16:creationId xmlns:a16="http://schemas.microsoft.com/office/drawing/2014/main" id="{750A9437-CEAD-0741-8012-DFC58613492D}"/>
              </a:ext>
            </a:extLst>
          </p:cNvPr>
          <p:cNvSpPr>
            <a:spLocks noGrp="1"/>
          </p:cNvSpPr>
          <p:nvPr>
            <p:ph type="pic" sz="quarter" idx="43" hasCustomPrompt="1"/>
          </p:nvPr>
        </p:nvSpPr>
        <p:spPr>
          <a:xfrm>
            <a:off x="10046096"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2" hasCustomPrompt="1"/>
          </p:nvPr>
        </p:nvSpPr>
        <p:spPr>
          <a:xfrm>
            <a:off x="1866900" y="163896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Title 4">
            <a:extLst>
              <a:ext uri="{FF2B5EF4-FFF2-40B4-BE49-F238E27FC236}">
                <a16:creationId xmlns:a16="http://schemas.microsoft.com/office/drawing/2014/main" id="{9F1E9CA4-55FC-8A40-824F-09EDA9DCB9E9}"/>
              </a:ext>
            </a:extLst>
          </p:cNvPr>
          <p:cNvSpPr>
            <a:spLocks noGrp="1"/>
          </p:cNvSpPr>
          <p:nvPr>
            <p:ph type="title" hasCustomPrompt="1"/>
          </p:nvPr>
        </p:nvSpPr>
        <p:spPr>
          <a:xfrm>
            <a:off x="1866900" y="671005"/>
            <a:ext cx="9753600" cy="710756"/>
          </a:xfrm>
        </p:spPr>
        <p:txBody>
          <a:bodyPr/>
          <a:lstStyle>
            <a:lvl1pPr>
              <a:defRPr sz="3600"/>
            </a:lvl1pPr>
          </a:lstStyle>
          <a:p>
            <a:r>
              <a:rPr lang="en-US" dirty="0"/>
              <a:t>CLICK TO EDIT MASTER TITLE STYLE</a:t>
            </a:r>
          </a:p>
        </p:txBody>
      </p:sp>
      <p:sp>
        <p:nvSpPr>
          <p:cNvPr id="42" name="Picture Placeholder 4">
            <a:extLst>
              <a:ext uri="{FF2B5EF4-FFF2-40B4-BE49-F238E27FC236}">
                <a16:creationId xmlns:a16="http://schemas.microsoft.com/office/drawing/2014/main" id="{AB69879B-EE95-2340-855D-A9E3FF45B369}"/>
              </a:ext>
            </a:extLst>
          </p:cNvPr>
          <p:cNvSpPr>
            <a:spLocks noGrp="1"/>
          </p:cNvSpPr>
          <p:nvPr>
            <p:ph type="pic" sz="quarter" idx="13" hasCustomPrompt="1"/>
          </p:nvPr>
        </p:nvSpPr>
        <p:spPr>
          <a:xfrm>
            <a:off x="1866900" y="332552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3" name="Picture Placeholder 4">
            <a:extLst>
              <a:ext uri="{FF2B5EF4-FFF2-40B4-BE49-F238E27FC236}">
                <a16:creationId xmlns:a16="http://schemas.microsoft.com/office/drawing/2014/main" id="{81755F83-CEE1-CA4F-9CB2-AD8AF9461FE6}"/>
              </a:ext>
            </a:extLst>
          </p:cNvPr>
          <p:cNvSpPr>
            <a:spLocks noGrp="1"/>
          </p:cNvSpPr>
          <p:nvPr>
            <p:ph type="pic" sz="quarter" idx="14" hasCustomPrompt="1"/>
          </p:nvPr>
        </p:nvSpPr>
        <p:spPr>
          <a:xfrm>
            <a:off x="1866900" y="501208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4" name="Picture Placeholder 4">
            <a:extLst>
              <a:ext uri="{FF2B5EF4-FFF2-40B4-BE49-F238E27FC236}">
                <a16:creationId xmlns:a16="http://schemas.microsoft.com/office/drawing/2014/main" id="{34924851-6C37-C84F-A630-EA87C879C7DF}"/>
              </a:ext>
            </a:extLst>
          </p:cNvPr>
          <p:cNvSpPr>
            <a:spLocks noGrp="1"/>
          </p:cNvSpPr>
          <p:nvPr>
            <p:ph type="pic" sz="quarter" idx="15" hasCustomPrompt="1"/>
          </p:nvPr>
        </p:nvSpPr>
        <p:spPr>
          <a:xfrm>
            <a:off x="4396740" y="163896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5" name="Picture Placeholder 4">
            <a:extLst>
              <a:ext uri="{FF2B5EF4-FFF2-40B4-BE49-F238E27FC236}">
                <a16:creationId xmlns:a16="http://schemas.microsoft.com/office/drawing/2014/main" id="{1591A003-2C51-8747-8121-A00901B69530}"/>
              </a:ext>
            </a:extLst>
          </p:cNvPr>
          <p:cNvSpPr>
            <a:spLocks noGrp="1"/>
          </p:cNvSpPr>
          <p:nvPr>
            <p:ph type="pic" sz="quarter" idx="16" hasCustomPrompt="1"/>
          </p:nvPr>
        </p:nvSpPr>
        <p:spPr>
          <a:xfrm>
            <a:off x="6926580" y="163896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6" name="Picture Placeholder 4">
            <a:extLst>
              <a:ext uri="{FF2B5EF4-FFF2-40B4-BE49-F238E27FC236}">
                <a16:creationId xmlns:a16="http://schemas.microsoft.com/office/drawing/2014/main" id="{E5FC3E9F-0D6F-1A4B-9B98-7EEBF5AEADC0}"/>
              </a:ext>
            </a:extLst>
          </p:cNvPr>
          <p:cNvSpPr>
            <a:spLocks noGrp="1"/>
          </p:cNvSpPr>
          <p:nvPr>
            <p:ph type="pic" sz="quarter" idx="17" hasCustomPrompt="1"/>
          </p:nvPr>
        </p:nvSpPr>
        <p:spPr>
          <a:xfrm>
            <a:off x="9456420" y="163896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7" name="Picture Placeholder 4">
            <a:extLst>
              <a:ext uri="{FF2B5EF4-FFF2-40B4-BE49-F238E27FC236}">
                <a16:creationId xmlns:a16="http://schemas.microsoft.com/office/drawing/2014/main" id="{CEC3CD0E-BFD8-D741-B22E-22F2F41C4FAF}"/>
              </a:ext>
            </a:extLst>
          </p:cNvPr>
          <p:cNvSpPr>
            <a:spLocks noGrp="1"/>
          </p:cNvSpPr>
          <p:nvPr>
            <p:ph type="pic" sz="quarter" idx="18" hasCustomPrompt="1"/>
          </p:nvPr>
        </p:nvSpPr>
        <p:spPr>
          <a:xfrm>
            <a:off x="4396740" y="332552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8" name="Picture Placeholder 4">
            <a:extLst>
              <a:ext uri="{FF2B5EF4-FFF2-40B4-BE49-F238E27FC236}">
                <a16:creationId xmlns:a16="http://schemas.microsoft.com/office/drawing/2014/main" id="{0460D3CE-95FD-684A-91A1-6CCB6968556D}"/>
              </a:ext>
            </a:extLst>
          </p:cNvPr>
          <p:cNvSpPr>
            <a:spLocks noGrp="1"/>
          </p:cNvSpPr>
          <p:nvPr>
            <p:ph type="pic" sz="quarter" idx="19" hasCustomPrompt="1"/>
          </p:nvPr>
        </p:nvSpPr>
        <p:spPr>
          <a:xfrm>
            <a:off x="6926580" y="332552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9" name="Picture Placeholder 4">
            <a:extLst>
              <a:ext uri="{FF2B5EF4-FFF2-40B4-BE49-F238E27FC236}">
                <a16:creationId xmlns:a16="http://schemas.microsoft.com/office/drawing/2014/main" id="{B8B8D087-5B4B-8141-8DB9-81770800BD18}"/>
              </a:ext>
            </a:extLst>
          </p:cNvPr>
          <p:cNvSpPr>
            <a:spLocks noGrp="1"/>
          </p:cNvSpPr>
          <p:nvPr>
            <p:ph type="pic" sz="quarter" idx="20" hasCustomPrompt="1"/>
          </p:nvPr>
        </p:nvSpPr>
        <p:spPr>
          <a:xfrm>
            <a:off x="9456420" y="332552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0" name="Picture Placeholder 4">
            <a:extLst>
              <a:ext uri="{FF2B5EF4-FFF2-40B4-BE49-F238E27FC236}">
                <a16:creationId xmlns:a16="http://schemas.microsoft.com/office/drawing/2014/main" id="{BB5C1B6D-1803-8645-8E13-7DE2A58DE4D3}"/>
              </a:ext>
            </a:extLst>
          </p:cNvPr>
          <p:cNvSpPr>
            <a:spLocks noGrp="1"/>
          </p:cNvSpPr>
          <p:nvPr>
            <p:ph type="pic" sz="quarter" idx="21" hasCustomPrompt="1"/>
          </p:nvPr>
        </p:nvSpPr>
        <p:spPr>
          <a:xfrm>
            <a:off x="4396740" y="501208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1" name="Picture Placeholder 4">
            <a:extLst>
              <a:ext uri="{FF2B5EF4-FFF2-40B4-BE49-F238E27FC236}">
                <a16:creationId xmlns:a16="http://schemas.microsoft.com/office/drawing/2014/main" id="{285C2B50-7632-3747-84F1-900493205CDB}"/>
              </a:ext>
            </a:extLst>
          </p:cNvPr>
          <p:cNvSpPr>
            <a:spLocks noGrp="1"/>
          </p:cNvSpPr>
          <p:nvPr>
            <p:ph type="pic" sz="quarter" idx="22" hasCustomPrompt="1"/>
          </p:nvPr>
        </p:nvSpPr>
        <p:spPr>
          <a:xfrm>
            <a:off x="6926580" y="501208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2" name="Picture Placeholder 4">
            <a:extLst>
              <a:ext uri="{FF2B5EF4-FFF2-40B4-BE49-F238E27FC236}">
                <a16:creationId xmlns:a16="http://schemas.microsoft.com/office/drawing/2014/main" id="{B105B2B0-0C44-D34D-837F-9F695FD2187F}"/>
              </a:ext>
            </a:extLst>
          </p:cNvPr>
          <p:cNvSpPr>
            <a:spLocks noGrp="1"/>
          </p:cNvSpPr>
          <p:nvPr>
            <p:ph type="pic" sz="quarter" idx="23" hasCustomPrompt="1"/>
          </p:nvPr>
        </p:nvSpPr>
        <p:spPr>
          <a:xfrm>
            <a:off x="9456420" y="501208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12405156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7" hasCustomPrompt="1"/>
          </p:nvPr>
        </p:nvSpPr>
        <p:spPr>
          <a:xfrm>
            <a:off x="1866900" y="1634553"/>
            <a:ext cx="2997925" cy="2997925"/>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Picture Placeholder 4"/>
          <p:cNvSpPr>
            <a:spLocks noGrp="1"/>
          </p:cNvSpPr>
          <p:nvPr>
            <p:ph type="pic" sz="quarter" idx="18" hasCustomPrompt="1"/>
          </p:nvPr>
        </p:nvSpPr>
        <p:spPr>
          <a:xfrm>
            <a:off x="5244737" y="1634553"/>
            <a:ext cx="2997925" cy="2997925"/>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9" hasCustomPrompt="1"/>
          </p:nvPr>
        </p:nvSpPr>
        <p:spPr>
          <a:xfrm>
            <a:off x="8622575" y="1634553"/>
            <a:ext cx="2997925" cy="2997925"/>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p:cNvSpPr>
            <a:spLocks noGrp="1"/>
          </p:cNvSpPr>
          <p:nvPr>
            <p:ph type="title" hasCustomPrompt="1"/>
          </p:nvPr>
        </p:nvSpPr>
        <p:spPr>
          <a:xfrm>
            <a:off x="1866900" y="664745"/>
            <a:ext cx="9753600" cy="757655"/>
          </a:xfrm>
        </p:spPr>
        <p:txBody>
          <a:bodyPr/>
          <a:lstStyle>
            <a:lvl1pPr>
              <a:defRPr sz="3600" spc="0"/>
            </a:lvl1pPr>
          </a:lstStyle>
          <a:p>
            <a:r>
              <a:rPr lang="en-US" dirty="0"/>
              <a:t>CLICK TO EDIT MASTER TITLE STYLE</a:t>
            </a:r>
          </a:p>
        </p:txBody>
      </p:sp>
      <p:sp>
        <p:nvSpPr>
          <p:cNvPr id="9" name="Content Placeholder 2">
            <a:extLst>
              <a:ext uri="{FF2B5EF4-FFF2-40B4-BE49-F238E27FC236}">
                <a16:creationId xmlns:a16="http://schemas.microsoft.com/office/drawing/2014/main" id="{68F39EDD-56E0-DB41-A5F7-712481027C17}"/>
              </a:ext>
            </a:extLst>
          </p:cNvPr>
          <p:cNvSpPr>
            <a:spLocks noGrp="1"/>
          </p:cNvSpPr>
          <p:nvPr>
            <p:ph idx="1"/>
          </p:nvPr>
        </p:nvSpPr>
        <p:spPr>
          <a:xfrm>
            <a:off x="1866900" y="4844631"/>
            <a:ext cx="9753600" cy="1801410"/>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6433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4" name="Picture Placeholder 4"/>
          <p:cNvSpPr>
            <a:spLocks noGrp="1"/>
          </p:cNvSpPr>
          <p:nvPr>
            <p:ph type="pic" sz="quarter" idx="11" hasCustomPrompt="1"/>
          </p:nvPr>
        </p:nvSpPr>
        <p:spPr>
          <a:xfrm>
            <a:off x="7086600" y="0"/>
            <a:ext cx="51054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1866900" y="2618190"/>
            <a:ext cx="4229100" cy="1621619"/>
          </a:xfrm>
        </p:spPr>
        <p:txBody>
          <a:bodyPr/>
          <a:lstStyle>
            <a:lvl1pPr>
              <a:defRPr sz="3600"/>
            </a:lvl1pPr>
          </a:lstStyle>
          <a:p>
            <a:r>
              <a:rPr lang="en-US" dirty="0"/>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Picture Placeholder 4"/>
          <p:cNvSpPr>
            <a:spLocks noGrp="1"/>
          </p:cNvSpPr>
          <p:nvPr>
            <p:ph type="pic" sz="quarter" idx="11" hasCustomPrompt="1"/>
          </p:nvPr>
        </p:nvSpPr>
        <p:spPr>
          <a:xfrm>
            <a:off x="990600" y="0"/>
            <a:ext cx="11201400" cy="6857999"/>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0603505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664745"/>
            <a:ext cx="7510780" cy="1621619"/>
          </a:xfrm>
        </p:spPr>
        <p:txBody>
          <a:bodyPr/>
          <a:lstStyle>
            <a:lvl1pPr>
              <a:defRPr sz="3600" spc="0"/>
            </a:lvl1pPr>
          </a:lstStyle>
          <a:p>
            <a:r>
              <a:rPr lang="en-US" dirty="0"/>
              <a:t>CLICK TO EDIT MASTER TITLE STYLE</a:t>
            </a:r>
          </a:p>
        </p:txBody>
      </p:sp>
      <p:sp>
        <p:nvSpPr>
          <p:cNvPr id="10" name="Picture Placeholder 4"/>
          <p:cNvSpPr>
            <a:spLocks noGrp="1"/>
          </p:cNvSpPr>
          <p:nvPr>
            <p:ph type="pic" sz="quarter" idx="17" hasCustomPrompt="1"/>
          </p:nvPr>
        </p:nvSpPr>
        <p:spPr>
          <a:xfrm>
            <a:off x="186690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1" name="Picture Placeholder 4"/>
          <p:cNvSpPr>
            <a:spLocks noGrp="1"/>
          </p:cNvSpPr>
          <p:nvPr>
            <p:ph type="pic" sz="quarter" idx="18" hasCustomPrompt="1"/>
          </p:nvPr>
        </p:nvSpPr>
        <p:spPr>
          <a:xfrm>
            <a:off x="394335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2" name="Picture Placeholder 4"/>
          <p:cNvSpPr>
            <a:spLocks noGrp="1"/>
          </p:cNvSpPr>
          <p:nvPr>
            <p:ph type="pic" sz="quarter" idx="19" hasCustomPrompt="1"/>
          </p:nvPr>
        </p:nvSpPr>
        <p:spPr>
          <a:xfrm>
            <a:off x="601980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3" name="Picture Placeholder 4"/>
          <p:cNvSpPr>
            <a:spLocks noGrp="1"/>
          </p:cNvSpPr>
          <p:nvPr>
            <p:ph type="pic" sz="quarter" idx="20" hasCustomPrompt="1"/>
          </p:nvPr>
        </p:nvSpPr>
        <p:spPr>
          <a:xfrm>
            <a:off x="809625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4" name="Picture Placeholder 4"/>
          <p:cNvSpPr>
            <a:spLocks noGrp="1"/>
          </p:cNvSpPr>
          <p:nvPr>
            <p:ph type="pic" sz="quarter" idx="21" hasCustomPrompt="1"/>
          </p:nvPr>
        </p:nvSpPr>
        <p:spPr>
          <a:xfrm>
            <a:off x="10172700"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5" name="Picture Placeholder 4"/>
          <p:cNvSpPr>
            <a:spLocks noGrp="1"/>
          </p:cNvSpPr>
          <p:nvPr>
            <p:ph type="pic" sz="quarter" idx="22" hasCustomPrompt="1"/>
          </p:nvPr>
        </p:nvSpPr>
        <p:spPr>
          <a:xfrm>
            <a:off x="186690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6" name="Picture Placeholder 4"/>
          <p:cNvSpPr>
            <a:spLocks noGrp="1"/>
          </p:cNvSpPr>
          <p:nvPr>
            <p:ph type="pic" sz="quarter" idx="23" hasCustomPrompt="1"/>
          </p:nvPr>
        </p:nvSpPr>
        <p:spPr>
          <a:xfrm>
            <a:off x="394335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7" name="Picture Placeholder 4"/>
          <p:cNvSpPr>
            <a:spLocks noGrp="1"/>
          </p:cNvSpPr>
          <p:nvPr>
            <p:ph type="pic" sz="quarter" idx="24" hasCustomPrompt="1"/>
          </p:nvPr>
        </p:nvSpPr>
        <p:spPr>
          <a:xfrm>
            <a:off x="601980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8" name="Picture Placeholder 4"/>
          <p:cNvSpPr>
            <a:spLocks noGrp="1"/>
          </p:cNvSpPr>
          <p:nvPr>
            <p:ph type="pic" sz="quarter" idx="25" hasCustomPrompt="1"/>
          </p:nvPr>
        </p:nvSpPr>
        <p:spPr>
          <a:xfrm>
            <a:off x="809625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9" name="Picture Placeholder 4"/>
          <p:cNvSpPr>
            <a:spLocks noGrp="1"/>
          </p:cNvSpPr>
          <p:nvPr>
            <p:ph type="pic" sz="quarter" idx="26" hasCustomPrompt="1"/>
          </p:nvPr>
        </p:nvSpPr>
        <p:spPr>
          <a:xfrm>
            <a:off x="10172700"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654585"/>
            <a:ext cx="5935980" cy="1621619"/>
          </a:xfrm>
        </p:spPr>
        <p:txBody>
          <a:bodyPr/>
          <a:lstStyle>
            <a:lvl1pPr>
              <a:defRPr sz="3600" spc="0"/>
            </a:lvl1pPr>
          </a:lstStyle>
          <a:p>
            <a:r>
              <a:rPr lang="en-US" dirty="0"/>
              <a:t>CLICK TO EDIT MASTER TITLE STYLE</a:t>
            </a:r>
          </a:p>
        </p:txBody>
      </p:sp>
      <p:sp>
        <p:nvSpPr>
          <p:cNvPr id="10" name="Picture Placeholder 4"/>
          <p:cNvSpPr>
            <a:spLocks noGrp="1"/>
          </p:cNvSpPr>
          <p:nvPr>
            <p:ph type="pic" sz="quarter" idx="17" hasCustomPrompt="1"/>
          </p:nvPr>
        </p:nvSpPr>
        <p:spPr>
          <a:xfrm>
            <a:off x="186690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1" name="Picture Placeholder 4"/>
          <p:cNvSpPr>
            <a:spLocks noGrp="1"/>
          </p:cNvSpPr>
          <p:nvPr>
            <p:ph type="pic" sz="quarter" idx="18" hasCustomPrompt="1"/>
          </p:nvPr>
        </p:nvSpPr>
        <p:spPr>
          <a:xfrm>
            <a:off x="394335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2" name="Picture Placeholder 4"/>
          <p:cNvSpPr>
            <a:spLocks noGrp="1"/>
          </p:cNvSpPr>
          <p:nvPr>
            <p:ph type="pic" sz="quarter" idx="19" hasCustomPrompt="1"/>
          </p:nvPr>
        </p:nvSpPr>
        <p:spPr>
          <a:xfrm>
            <a:off x="601980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3" name="Picture Placeholder 4"/>
          <p:cNvSpPr>
            <a:spLocks noGrp="1"/>
          </p:cNvSpPr>
          <p:nvPr>
            <p:ph type="pic" sz="quarter" idx="20" hasCustomPrompt="1"/>
          </p:nvPr>
        </p:nvSpPr>
        <p:spPr>
          <a:xfrm>
            <a:off x="809625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4" name="Picture Placeholder 4"/>
          <p:cNvSpPr>
            <a:spLocks noGrp="1"/>
          </p:cNvSpPr>
          <p:nvPr>
            <p:ph type="pic" sz="quarter" idx="21" hasCustomPrompt="1"/>
          </p:nvPr>
        </p:nvSpPr>
        <p:spPr>
          <a:xfrm>
            <a:off x="10172700"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2618190"/>
            <a:ext cx="4747260" cy="1621619"/>
          </a:xfrm>
        </p:spPr>
        <p:txBody>
          <a:bodyPr/>
          <a:lstStyle>
            <a:lvl1pPr>
              <a:defRPr sz="3600" spc="0"/>
            </a:lvl1pPr>
          </a:lstStyle>
          <a:p>
            <a:r>
              <a:rPr lang="en-US" dirty="0"/>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996124"/>
            <a:ext cx="4229100" cy="1621619"/>
          </a:xfrm>
        </p:spPr>
        <p:txBody>
          <a:bodyPr/>
          <a:lstStyle>
            <a:lvl1pPr>
              <a:defRPr sz="3600" spc="0"/>
            </a:lvl1pPr>
          </a:lstStyle>
          <a:p>
            <a:r>
              <a:rPr lang="en-US" dirty="0"/>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545021" y="671005"/>
            <a:ext cx="10075479" cy="745212"/>
          </a:xfrm>
        </p:spPr>
        <p:txBody>
          <a:bodyPr>
            <a:noAutofit/>
          </a:bodyPr>
          <a:lstStyle>
            <a:lvl1pPr algn="l">
              <a:defRPr sz="3600" spc="0"/>
            </a:lvl1pPr>
          </a:lstStyle>
          <a:p>
            <a:r>
              <a:rPr lang="en-US" dirty="0"/>
              <a:t>CLICK TO EDIT MASTER TITLE STYLE</a:t>
            </a:r>
          </a:p>
        </p:txBody>
      </p:sp>
      <p:sp>
        <p:nvSpPr>
          <p:cNvPr id="4" name="Text Placeholder 10">
            <a:extLst>
              <a:ext uri="{FF2B5EF4-FFF2-40B4-BE49-F238E27FC236}">
                <a16:creationId xmlns:a16="http://schemas.microsoft.com/office/drawing/2014/main" id="{67C995C6-BBB5-3B4F-9763-5F55B3916FE7}"/>
              </a:ext>
            </a:extLst>
          </p:cNvPr>
          <p:cNvSpPr>
            <a:spLocks noGrp="1"/>
          </p:cNvSpPr>
          <p:nvPr>
            <p:ph idx="1"/>
          </p:nvPr>
        </p:nvSpPr>
        <p:spPr>
          <a:xfrm>
            <a:off x="1545021" y="1661159"/>
            <a:ext cx="10075479" cy="4757717"/>
          </a:xfrm>
          <a:prstGeom prst="rect">
            <a:avLst/>
          </a:prstGeom>
        </p:spPr>
        <p:txBody>
          <a:bodyPr vert="horz" lIns="0" tIns="45720" rIns="0" bIns="45720" rtlCol="0">
            <a:noAutofit/>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545021" y="671005"/>
            <a:ext cx="10075479" cy="745212"/>
          </a:xfrm>
        </p:spPr>
        <p:txBody>
          <a:bodyPr>
            <a:noAutofit/>
          </a:bodyPr>
          <a:lstStyle>
            <a:lvl1pPr algn="l">
              <a:defRPr sz="3600" spc="0"/>
            </a:lvl1pPr>
          </a:lstStyle>
          <a:p>
            <a:r>
              <a:rPr lang="en-US" dirty="0"/>
              <a:t>CLICK TO EDIT MASTER TITLE STYLE</a:t>
            </a:r>
          </a:p>
        </p:txBody>
      </p:sp>
      <p:sp>
        <p:nvSpPr>
          <p:cNvPr id="4" name="Text Placeholder 10">
            <a:extLst>
              <a:ext uri="{FF2B5EF4-FFF2-40B4-BE49-F238E27FC236}">
                <a16:creationId xmlns:a16="http://schemas.microsoft.com/office/drawing/2014/main" id="{67C995C6-BBB5-3B4F-9763-5F55B3916FE7}"/>
              </a:ext>
            </a:extLst>
          </p:cNvPr>
          <p:cNvSpPr>
            <a:spLocks noGrp="1"/>
          </p:cNvSpPr>
          <p:nvPr>
            <p:ph idx="1"/>
          </p:nvPr>
        </p:nvSpPr>
        <p:spPr>
          <a:xfrm>
            <a:off x="1545022" y="1661159"/>
            <a:ext cx="4897342" cy="4757717"/>
          </a:xfrm>
          <a:prstGeom prst="rect">
            <a:avLst/>
          </a:prstGeom>
        </p:spPr>
        <p:txBody>
          <a:bodyPr vert="horz" lIns="0" tIns="45720" rIns="0" bIns="45720" rtlCol="0">
            <a:noAutofit/>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0">
            <a:extLst>
              <a:ext uri="{FF2B5EF4-FFF2-40B4-BE49-F238E27FC236}">
                <a16:creationId xmlns:a16="http://schemas.microsoft.com/office/drawing/2014/main" id="{54657CDC-790B-5B43-A1E2-05ACC7341BB9}"/>
              </a:ext>
            </a:extLst>
          </p:cNvPr>
          <p:cNvSpPr>
            <a:spLocks noGrp="1"/>
          </p:cNvSpPr>
          <p:nvPr>
            <p:ph idx="11"/>
          </p:nvPr>
        </p:nvSpPr>
        <p:spPr>
          <a:xfrm>
            <a:off x="6761020" y="1661159"/>
            <a:ext cx="4897342" cy="4757717"/>
          </a:xfrm>
          <a:prstGeom prst="rect">
            <a:avLst/>
          </a:prstGeom>
        </p:spPr>
        <p:txBody>
          <a:bodyPr vert="horz" lIns="0" tIns="45720" rIns="0" bIns="45720" rtlCol="0">
            <a:noAutofit/>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7341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ext Placeholder 10">
            <a:extLst>
              <a:ext uri="{FF2B5EF4-FFF2-40B4-BE49-F238E27FC236}">
                <a16:creationId xmlns:a16="http://schemas.microsoft.com/office/drawing/2014/main" id="{AB1C06C6-61D8-E14E-B26A-EC6DF13C56CE}"/>
              </a:ext>
            </a:extLst>
          </p:cNvPr>
          <p:cNvSpPr>
            <a:spLocks noGrp="1"/>
          </p:cNvSpPr>
          <p:nvPr>
            <p:ph idx="1"/>
          </p:nvPr>
        </p:nvSpPr>
        <p:spPr>
          <a:xfrm>
            <a:off x="1545021" y="665017"/>
            <a:ext cx="10075479" cy="5753859"/>
          </a:xfrm>
          <a:prstGeom prst="rect">
            <a:avLst/>
          </a:prstGeom>
        </p:spPr>
        <p:txBody>
          <a:bodyPr vert="horz" lIns="0" tIns="45720" rIns="0" bIns="45720" rtlCol="0">
            <a:noAutofit/>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32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Заголовок 1">
            <a:extLst>
              <a:ext uri="{FF2B5EF4-FFF2-40B4-BE49-F238E27FC236}">
                <a16:creationId xmlns:a16="http://schemas.microsoft.com/office/drawing/2014/main" id="{50367AB8-F1BD-8C4B-9148-198F7FCF43DB}"/>
              </a:ext>
            </a:extLst>
          </p:cNvPr>
          <p:cNvSpPr>
            <a:spLocks noGrp="1"/>
          </p:cNvSpPr>
          <p:nvPr>
            <p:ph type="title"/>
          </p:nvPr>
        </p:nvSpPr>
        <p:spPr>
          <a:xfrm>
            <a:off x="1866900" y="2683755"/>
            <a:ext cx="9753600" cy="1223228"/>
          </a:xfrm>
          <a:prstGeom prst="rect">
            <a:avLst/>
          </a:prstGeom>
          <a:effectLst/>
        </p:spPr>
        <p:txBody>
          <a:bodyPr vert="horz" lIns="0" tIns="192024" rIns="0" bIns="0" rtlCol="0" anchor="t" anchorCtr="0">
            <a:noAutofit/>
          </a:bodyPr>
          <a:lstStyle>
            <a:lvl1pPr>
              <a:defRPr spc="0"/>
            </a:lvl1pPr>
          </a:lstStyle>
          <a:p>
            <a:r>
              <a:rPr lang="en-US" dirty="0"/>
              <a:t>YOUR TITLE HERE</a:t>
            </a:r>
          </a:p>
        </p:txBody>
      </p:sp>
      <p:sp>
        <p:nvSpPr>
          <p:cNvPr id="8" name="Text Placeholder 10">
            <a:extLst>
              <a:ext uri="{FF2B5EF4-FFF2-40B4-BE49-F238E27FC236}">
                <a16:creationId xmlns:a16="http://schemas.microsoft.com/office/drawing/2014/main" id="{9E6C14DE-F4F4-A44E-8CFA-84E772587412}"/>
              </a:ext>
            </a:extLst>
          </p:cNvPr>
          <p:cNvSpPr>
            <a:spLocks noGrp="1"/>
          </p:cNvSpPr>
          <p:nvPr>
            <p:ph idx="1"/>
          </p:nvPr>
        </p:nvSpPr>
        <p:spPr>
          <a:xfrm>
            <a:off x="1842247" y="4061012"/>
            <a:ext cx="9778253" cy="2357864"/>
          </a:xfrm>
          <a:prstGeom prst="rect">
            <a:avLst/>
          </a:prstGeom>
        </p:spPr>
        <p:txBody>
          <a:bodyPr vert="horz" lIns="0" tIns="45720" rIns="0" bIns="45720" rtlCol="0">
            <a:noAutofit/>
          </a:bodyPr>
          <a:lstStyle>
            <a:lvl1pPr marL="0" indent="0">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288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1181100"/>
            <a:ext cx="6972300" cy="1621619"/>
          </a:xfrm>
        </p:spPr>
        <p:txBody>
          <a:bodyPr/>
          <a:lstStyle>
            <a:lvl1pPr>
              <a:defRPr sz="3600" spc="0"/>
            </a:lvl1pPr>
          </a:lstStyle>
          <a:p>
            <a:r>
              <a:rPr lang="en-US" dirty="0"/>
              <a:t>CLICK TO EDIT MASTER TITLE STYLE</a:t>
            </a:r>
          </a:p>
        </p:txBody>
      </p:sp>
      <p:sp>
        <p:nvSpPr>
          <p:cNvPr id="6" name="Picture Placeholder 4"/>
          <p:cNvSpPr>
            <a:spLocks noGrp="1"/>
          </p:cNvSpPr>
          <p:nvPr>
            <p:ph type="pic" sz="quarter" idx="11" hasCustomPrompt="1"/>
          </p:nvPr>
        </p:nvSpPr>
        <p:spPr>
          <a:xfrm>
            <a:off x="990600" y="3927944"/>
            <a:ext cx="11201400" cy="293005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98607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66900" y="994934"/>
            <a:ext cx="9753600" cy="148786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235873" y="6418877"/>
            <a:ext cx="513735" cy="227164"/>
          </a:xfrm>
          <a:prstGeom prst="rect">
            <a:avLst/>
          </a:prstGeom>
          <a:noFill/>
        </p:spPr>
        <p:txBody>
          <a:bodyPr vert="horz" lIns="0" tIns="0" rIns="0" bIns="0" rtlCol="0" anchor="ctr"/>
          <a:lstStyle>
            <a:lvl1pPr algn="ctr">
              <a:defRPr sz="1000" b="0" i="0">
                <a:solidFill>
                  <a:schemeClr val="tx1">
                    <a:alpha val="70000"/>
                  </a:schemeClr>
                </a:solidFill>
                <a:latin typeface="Arial" panose="020B0604020202020204" pitchFamily="34" charset="0"/>
                <a:ea typeface="Arial" panose="020B0604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1866900" y="2514600"/>
            <a:ext cx="9753600" cy="3110442"/>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A5E9AFA-5FE4-944B-BC1C-BFB852B88888}"/>
              </a:ext>
            </a:extLst>
          </p:cNvPr>
          <p:cNvSpPr txBox="1"/>
          <p:nvPr userDrawn="1"/>
        </p:nvSpPr>
        <p:spPr>
          <a:xfrm rot="5400000">
            <a:off x="-2107580" y="2687443"/>
            <a:ext cx="5185317" cy="276999"/>
          </a:xfrm>
          <a:prstGeom prst="rect">
            <a:avLst/>
          </a:prstGeom>
          <a:noFill/>
        </p:spPr>
        <p:txBody>
          <a:bodyPr wrap="square" rtlCol="0">
            <a:spAutoFit/>
          </a:bodyPr>
          <a:lstStyle/>
          <a:p>
            <a:r>
              <a:rPr lang="en-US" sz="1200" spc="300" dirty="0">
                <a:solidFill>
                  <a:schemeClr val="bg1">
                    <a:lumMod val="65000"/>
                  </a:schemeClr>
                </a:solidFill>
                <a:latin typeface="Arial" panose="020B0604020202020204" pitchFamily="34" charset="0"/>
                <a:cs typeface="Arial" panose="020B0604020202020204" pitchFamily="34" charset="0"/>
              </a:rPr>
              <a:t>X</a:t>
            </a:r>
            <a:r>
              <a:rPr lang="en-US" sz="1200" spc="300" dirty="0">
                <a:latin typeface="Arial" panose="020B0604020202020204" pitchFamily="34" charset="0"/>
                <a:cs typeface="Arial" panose="020B0604020202020204" pitchFamily="34" charset="0"/>
              </a:rPr>
              <a:t>   THE UNIVERSITY OF STRATHCLYDE</a:t>
            </a:r>
          </a:p>
        </p:txBody>
      </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23" r:id="rId1"/>
    <p:sldLayoutId id="2147484035" r:id="rId2"/>
    <p:sldLayoutId id="2147484011" r:id="rId3"/>
    <p:sldLayoutId id="2147484012" r:id="rId4"/>
    <p:sldLayoutId id="2147484013" r:id="rId5"/>
    <p:sldLayoutId id="2147484080" r:id="rId6"/>
    <p:sldLayoutId id="2147484081" r:id="rId7"/>
    <p:sldLayoutId id="2147484079" r:id="rId8"/>
    <p:sldLayoutId id="2147484014" r:id="rId9"/>
    <p:sldLayoutId id="2147484015" r:id="rId10"/>
    <p:sldLayoutId id="2147484073" r:id="rId11"/>
    <p:sldLayoutId id="2147484074" r:id="rId12"/>
    <p:sldLayoutId id="2147484076" r:id="rId13"/>
    <p:sldLayoutId id="2147484016" r:id="rId14"/>
    <p:sldLayoutId id="2147484048" r:id="rId15"/>
    <p:sldLayoutId id="2147484024" r:id="rId16"/>
    <p:sldLayoutId id="2147484078" r:id="rId17"/>
    <p:sldLayoutId id="2147484029" r:id="rId18"/>
    <p:sldLayoutId id="2147484075" r:id="rId19"/>
    <p:sldLayoutId id="2147484040" r:id="rId20"/>
    <p:sldLayoutId id="2147484030" r:id="rId21"/>
    <p:sldLayoutId id="2147484031" r:id="rId22"/>
    <p:sldLayoutId id="2147484032" r:id="rId23"/>
    <p:sldLayoutId id="2147484077" r:id="rId24"/>
    <p:sldLayoutId id="2147484036" r:id="rId25"/>
    <p:sldLayoutId id="2147484044" r:id="rId26"/>
    <p:sldLayoutId id="2147484046" r:id="rId27"/>
    <p:sldLayoutId id="2147484049" r:id="rId28"/>
    <p:sldLayoutId id="2147484050" r:id="rId29"/>
  </p:sldLayoutIdLst>
  <p:hf hdr="0" ftr="0" dt="0"/>
  <p:txStyles>
    <p:titleStyle>
      <a:lvl1pPr algn="l" defTabSz="914318" rtl="0" eaLnBrk="1" latinLnBrk="0" hangingPunct="1">
        <a:lnSpc>
          <a:spcPct val="80000"/>
        </a:lnSpc>
        <a:spcBef>
          <a:spcPct val="0"/>
        </a:spcBef>
        <a:buNone/>
        <a:defRPr sz="4400" kern="1200" spc="0" baseline="0">
          <a:solidFill>
            <a:schemeClr val="tx1"/>
          </a:solidFill>
          <a:latin typeface="+mj-lt"/>
          <a:ea typeface="+mj-ea"/>
          <a:cs typeface="+mj-cs"/>
        </a:defRPr>
      </a:lvl1pPr>
    </p:titleStyle>
    <p:bodyStyle>
      <a:lvl1pPr marL="0" indent="0" algn="l" defTabSz="914318" rtl="0" eaLnBrk="1" latinLnBrk="0" hangingPunct="1">
        <a:lnSpc>
          <a:spcPct val="120000"/>
        </a:lnSpc>
        <a:spcBef>
          <a:spcPts val="1000"/>
        </a:spcBef>
        <a:buClr>
          <a:srgbClr val="002060"/>
        </a:buClr>
        <a:buFont typeface="Wingdings" pitchFamily="2" charset="2"/>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Clr>
          <a:srgbClr val="002060"/>
        </a:buClr>
        <a:buFont typeface="Wingdings" pitchFamily="2" charset="2"/>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Clr>
          <a:srgbClr val="002060"/>
        </a:buClr>
        <a:buFont typeface="Wingdings" pitchFamily="2" charset="2"/>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Clr>
          <a:srgbClr val="002060"/>
        </a:buClr>
        <a:buFont typeface="Wingdings" pitchFamily="2" charset="2"/>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Clr>
          <a:srgbClr val="002060"/>
        </a:buClr>
        <a:buFont typeface="Wingdings" pitchFamily="2" charset="2"/>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2160">
          <p15:clr>
            <a:srgbClr val="F26B43"/>
          </p15:clr>
        </p15:guide>
        <p15:guide id="28" pos="624" userDrawn="1">
          <p15:clr>
            <a:srgbClr val="F26B43"/>
          </p15:clr>
        </p15:guide>
        <p15:guide id="29" pos="7320" userDrawn="1">
          <p15:clr>
            <a:srgbClr val="F26B43"/>
          </p15:clr>
        </p15:guide>
        <p15:guide id="48" pos="1176" userDrawn="1">
          <p15:clr>
            <a:srgbClr val="F26B43"/>
          </p15:clr>
        </p15:guide>
        <p15:guide id="51" orient="horz" pos="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emf"/><Relationship Id="rId7" Type="http://schemas.openxmlformats.org/officeDocument/2006/relationships/image" Target="../media/image27.png"/><Relationship Id="rId2"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NULL"/><Relationship Id="rId1" Type="http://schemas.openxmlformats.org/officeDocument/2006/relationships/slideLayout" Target="../slideLayouts/slideLayout8.xml"/><Relationship Id="rId4" Type="http://schemas.openxmlformats.org/officeDocument/2006/relationships/image" Target="../media/image30.emf"/></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2.emf"/></Relationships>
</file>

<file path=ppt/slides/_rels/slide1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8.xml"/><Relationship Id="rId5" Type="http://schemas.openxmlformats.org/officeDocument/2006/relationships/image" Target="NULL"/><Relationship Id="rId4" Type="http://schemas.openxmlformats.org/officeDocument/2006/relationships/image" Target="../media/image35.emf"/></Relationships>
</file>

<file path=ppt/slides/_rels/slide1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7.em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NUL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NULL"/><Relationship Id="rId4" Type="http://schemas.openxmlformats.org/officeDocument/2006/relationships/image" Target="NULL"/></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40.png"/><Relationship Id="rId2"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43.emf"/></Relationships>
</file>

<file path=ppt/slides/_rels/slide27.xml.rels><?xml version="1.0" encoding="UTF-8" standalone="yes"?>
<Relationships xmlns="http://schemas.openxmlformats.org/package/2006/relationships"><Relationship Id="rId3" Type="http://schemas.openxmlformats.org/officeDocument/2006/relationships/image" Target="../media/image490.png"/><Relationship Id="rId7"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NUL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57.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59.png"/><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58.emf"/></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0.png"/><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61.png"/><Relationship Id="rId9" Type="http://schemas.openxmlformats.org/officeDocument/2006/relationships/image" Target="NULL"/></Relationships>
</file>

<file path=ppt/slides/_rels/slide3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media/image62.png"/><Relationship Id="rId2"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8.xml"/><Relationship Id="rId4" Type="http://schemas.openxmlformats.org/officeDocument/2006/relationships/image" Target="NUL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0.png"/><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image" Target="NUL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NULL"/><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69.tiff"/><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1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NUL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50.png"/><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jpeg"/><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NUL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NUL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840.png"/><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NUL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image" Target="../media/image85.emf"/><Relationship Id="rId4" Type="http://schemas.openxmlformats.org/officeDocument/2006/relationships/oleObject" Target="../embeddings/oleObject2.bin"/></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emf"/><Relationship Id="rId4" Type="http://schemas.openxmlformats.org/officeDocument/2006/relationships/image" Target="../media/image8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91.png"/><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narrow city street with cars parked on the side of a road&#10;&#10;Description automatically generated">
            <a:extLst>
              <a:ext uri="{FF2B5EF4-FFF2-40B4-BE49-F238E27FC236}">
                <a16:creationId xmlns:a16="http://schemas.microsoft.com/office/drawing/2014/main" id="{E566D67D-5EC4-C64B-B715-8305BD4FC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0" y="0"/>
            <a:ext cx="12191999" cy="6858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solidFill>
                  <a:schemeClr val="bg1">
                    <a:alpha val="70000"/>
                  </a:schemeClr>
                </a:solidFill>
              </a:rPr>
              <a:pPr/>
              <a:t>1</a:t>
            </a:fld>
            <a:endParaRPr lang="en-US" dirty="0">
              <a:solidFill>
                <a:schemeClr val="bg1">
                  <a:alpha val="70000"/>
                </a:schemeClr>
              </a:solidFill>
            </a:endParaRPr>
          </a:p>
        </p:txBody>
      </p:sp>
      <p:cxnSp>
        <p:nvCxnSpPr>
          <p:cNvPr id="7" name="Straight Connector 6"/>
          <p:cNvCxnSpPr/>
          <p:nvPr/>
        </p:nvCxnSpPr>
        <p:spPr>
          <a:xfrm>
            <a:off x="986110" y="0"/>
            <a:ext cx="0" cy="685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0" name="Title 2"/>
          <p:cNvSpPr txBox="1">
            <a:spLocks/>
          </p:cNvSpPr>
          <p:nvPr/>
        </p:nvSpPr>
        <p:spPr>
          <a:xfrm>
            <a:off x="2331340" y="2825942"/>
            <a:ext cx="10947523" cy="3221644"/>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z="6000" spc="0" dirty="0">
                <a:solidFill>
                  <a:schemeClr val="bg1"/>
                </a:solidFill>
              </a:rPr>
              <a:t>Discrete LTI Systems</a:t>
            </a:r>
          </a:p>
          <a:p>
            <a:endParaRPr lang="en-US" sz="6000" spc="0" dirty="0">
              <a:solidFill>
                <a:schemeClr val="bg1"/>
              </a:solidFill>
            </a:endParaRPr>
          </a:p>
          <a:p>
            <a:endParaRPr lang="en-US" sz="4000" spc="0" dirty="0">
              <a:solidFill>
                <a:schemeClr val="bg1"/>
              </a:solidFill>
            </a:endParaRPr>
          </a:p>
          <a:p>
            <a:endParaRPr lang="en-US" sz="6000" spc="0" dirty="0">
              <a:solidFill>
                <a:schemeClr val="bg1"/>
              </a:solidFill>
            </a:endParaRPr>
          </a:p>
        </p:txBody>
      </p:sp>
      <p:sp>
        <p:nvSpPr>
          <p:cNvPr id="11" name="TextBox 10"/>
          <p:cNvSpPr txBox="1"/>
          <p:nvPr/>
        </p:nvSpPr>
        <p:spPr>
          <a:xfrm>
            <a:off x="1112140" y="6314707"/>
            <a:ext cx="5693627" cy="435504"/>
          </a:xfrm>
          <a:prstGeom prst="rect">
            <a:avLst/>
          </a:prstGeom>
          <a:noFill/>
        </p:spPr>
        <p:txBody>
          <a:bodyPr wrap="square" lIns="0" rIns="0" rtlCol="0">
            <a:spAutoFit/>
          </a:bodyPr>
          <a:lstStyle/>
          <a:p>
            <a:pPr>
              <a:lnSpc>
                <a:spcPct val="120000"/>
              </a:lnSpc>
            </a:pPr>
            <a:r>
              <a:rPr lang="en-US" sz="2000" dirty="0" err="1">
                <a:solidFill>
                  <a:schemeClr val="bg1"/>
                </a:solidFill>
                <a:latin typeface="Arial" panose="020B0604020202020204" pitchFamily="34" charset="0"/>
                <a:ea typeface="Open Sans" panose="020B0606030504020204" pitchFamily="34" charset="0"/>
                <a:cs typeface="Arial" panose="020B0604020202020204" pitchFamily="34" charset="0"/>
              </a:rPr>
              <a:t>carmine.clemente@strath.ac.uk</a:t>
            </a:r>
            <a:endParaRPr lang="en-US" sz="20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26385C-432A-3144-9F69-E71B7958A415}"/>
              </a:ext>
            </a:extLst>
          </p:cNvPr>
          <p:cNvSpPr txBox="1"/>
          <p:nvPr/>
        </p:nvSpPr>
        <p:spPr>
          <a:xfrm rot="5400000">
            <a:off x="-2107580" y="2687443"/>
            <a:ext cx="5185317" cy="276999"/>
          </a:xfrm>
          <a:prstGeom prst="rect">
            <a:avLst/>
          </a:prstGeom>
          <a:noFill/>
        </p:spPr>
        <p:txBody>
          <a:bodyPr wrap="square" rtlCol="0">
            <a:spAutoFit/>
          </a:bodyPr>
          <a:lstStyle/>
          <a:p>
            <a:r>
              <a:rPr lang="en-US" sz="1200" spc="300" dirty="0">
                <a:solidFill>
                  <a:schemeClr val="bg1"/>
                </a:solidFill>
                <a:latin typeface="Montserrat" pitchFamily="2" charset="77"/>
              </a:rPr>
              <a:t>Discrete LTI</a:t>
            </a:r>
            <a:endParaRPr lang="en-US" sz="1200" spc="300" dirty="0">
              <a:solidFill>
                <a:schemeClr val="bg1"/>
              </a:solidFill>
            </a:endParaRPr>
          </a:p>
        </p:txBody>
      </p:sp>
      <p:pic>
        <p:nvPicPr>
          <p:cNvPr id="9" name="Picture 8">
            <a:extLst>
              <a:ext uri="{FF2B5EF4-FFF2-40B4-BE49-F238E27FC236}">
                <a16:creationId xmlns:a16="http://schemas.microsoft.com/office/drawing/2014/main" id="{29781222-DB4E-4541-BEB5-CEB6BFF74A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7581" y="511630"/>
            <a:ext cx="1865573" cy="1349563"/>
          </a:xfrm>
          <a:prstGeom prst="rect">
            <a:avLst/>
          </a:prstGeom>
        </p:spPr>
      </p:pic>
    </p:spTree>
    <p:extLst>
      <p:ext uri="{BB962C8B-B14F-4D97-AF65-F5344CB8AC3E}">
        <p14:creationId xmlns:p14="http://schemas.microsoft.com/office/powerpoint/2010/main" val="668743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10</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Describing Discrete Systems</a:t>
            </a:r>
          </a:p>
        </p:txBody>
      </p:sp>
      <p:sp>
        <p:nvSpPr>
          <p:cNvPr id="13" name="Rectangle 12">
            <a:extLst>
              <a:ext uri="{FF2B5EF4-FFF2-40B4-BE49-F238E27FC236}">
                <a16:creationId xmlns:a16="http://schemas.microsoft.com/office/drawing/2014/main" id="{08E876F7-28E7-9943-92DD-3BB0F9218747}"/>
              </a:ext>
            </a:extLst>
          </p:cNvPr>
          <p:cNvSpPr/>
          <p:nvPr/>
        </p:nvSpPr>
        <p:spPr>
          <a:xfrm>
            <a:off x="1176431" y="1330994"/>
            <a:ext cx="10706920" cy="2677656"/>
          </a:xfrm>
          <a:prstGeom prst="rect">
            <a:avLst/>
          </a:prstGeom>
        </p:spPr>
        <p:txBody>
          <a:bodyPr wrap="square">
            <a:spAutoFit/>
          </a:bodyPr>
          <a:lstStyle/>
          <a:p>
            <a:pPr marL="609600" indent="-609600"/>
            <a:endParaRPr lang="en-GB" altLang="en-US" sz="2400" dirty="0"/>
          </a:p>
          <a:p>
            <a:pPr marL="609600" indent="-609600">
              <a:buFont typeface="Arial" panose="020B0604020202020204" pitchFamily="34" charset="0"/>
              <a:buChar char="•"/>
            </a:pPr>
            <a:r>
              <a:rPr lang="en-GB" altLang="en-US" sz="2400" dirty="0">
                <a:solidFill>
                  <a:srgbClr val="000000"/>
                </a:solidFill>
              </a:rPr>
              <a:t>The black box representation is useful in representing the systems but   proper formulation(s) is needed to describe a system;</a:t>
            </a:r>
          </a:p>
          <a:p>
            <a:pPr marL="609600" indent="-609600">
              <a:buFont typeface="Arial" panose="020B0604020202020204" pitchFamily="34" charset="0"/>
              <a:buChar char="•"/>
            </a:pPr>
            <a:endParaRPr lang="en-GB" altLang="en-US" sz="2400" dirty="0">
              <a:solidFill>
                <a:srgbClr val="000000"/>
              </a:solidFill>
            </a:endParaRPr>
          </a:p>
          <a:p>
            <a:pPr marL="609600" indent="-609600">
              <a:buFont typeface="Arial" panose="020B0604020202020204" pitchFamily="34" charset="0"/>
              <a:buChar char="•"/>
            </a:pPr>
            <a:endParaRPr lang="en-GB" altLang="en-US" sz="2400" dirty="0">
              <a:solidFill>
                <a:srgbClr val="000000"/>
              </a:solidFill>
            </a:endParaRPr>
          </a:p>
          <a:p>
            <a:endParaRPr lang="en-GB" altLang="en-US" sz="2400" dirty="0">
              <a:solidFill>
                <a:srgbClr val="000000"/>
              </a:solidFill>
            </a:endParaRPr>
          </a:p>
          <a:p>
            <a:r>
              <a:rPr lang="en-GB" altLang="en-US" sz="2400" dirty="0">
                <a:solidFill>
                  <a:srgbClr val="000000"/>
                </a:solidFill>
              </a:rPr>
              <a:t>	</a:t>
            </a:r>
          </a:p>
        </p:txBody>
      </p:sp>
      <p:grpSp>
        <p:nvGrpSpPr>
          <p:cNvPr id="4" name="Group 3">
            <a:extLst>
              <a:ext uri="{FF2B5EF4-FFF2-40B4-BE49-F238E27FC236}">
                <a16:creationId xmlns:a16="http://schemas.microsoft.com/office/drawing/2014/main" id="{A29CB456-4A77-2548-A760-61E7DC64D0D2}"/>
              </a:ext>
            </a:extLst>
          </p:cNvPr>
          <p:cNvGrpSpPr/>
          <p:nvPr/>
        </p:nvGrpSpPr>
        <p:grpSpPr>
          <a:xfrm>
            <a:off x="1460060" y="2677114"/>
            <a:ext cx="8823243" cy="1503772"/>
            <a:chOff x="1460060" y="2677114"/>
            <a:chExt cx="8823243" cy="1503772"/>
          </a:xfrm>
        </p:grpSpPr>
        <p:sp>
          <p:nvSpPr>
            <p:cNvPr id="5" name="Rectangle 4">
              <a:extLst>
                <a:ext uri="{FF2B5EF4-FFF2-40B4-BE49-F238E27FC236}">
                  <a16:creationId xmlns:a16="http://schemas.microsoft.com/office/drawing/2014/main" id="{1B0F7BCD-C1C9-414A-9C95-1F00AE57E1F1}"/>
                </a:ext>
              </a:extLst>
            </p:cNvPr>
            <p:cNvSpPr/>
            <p:nvPr/>
          </p:nvSpPr>
          <p:spPr>
            <a:xfrm>
              <a:off x="4129535" y="2677114"/>
              <a:ext cx="3702942" cy="1503772"/>
            </a:xfrm>
            <a:prstGeom prst="rect">
              <a:avLst/>
            </a:prstGeom>
            <a:solidFill>
              <a:schemeClr val="bg2"/>
            </a:solid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n>
                    <a:solidFill>
                      <a:schemeClr val="bg2"/>
                    </a:solidFill>
                  </a:ln>
                  <a:solidFill>
                    <a:srgbClr val="000000"/>
                  </a:solidFill>
                </a:rPr>
                <a:t>Room</a:t>
              </a:r>
            </a:p>
          </p:txBody>
        </p:sp>
        <p:cxnSp>
          <p:nvCxnSpPr>
            <p:cNvPr id="6" name="Straight Arrow Connector 5">
              <a:extLst>
                <a:ext uri="{FF2B5EF4-FFF2-40B4-BE49-F238E27FC236}">
                  <a16:creationId xmlns:a16="http://schemas.microsoft.com/office/drawing/2014/main" id="{4CD42AC6-EFAA-5C40-B0FA-797E5FA4CAC6}"/>
                </a:ext>
              </a:extLst>
            </p:cNvPr>
            <p:cNvCxnSpPr>
              <a:cxnSpLocks/>
            </p:cNvCxnSpPr>
            <p:nvPr/>
          </p:nvCxnSpPr>
          <p:spPr>
            <a:xfrm>
              <a:off x="2030506" y="3429000"/>
              <a:ext cx="2099029"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07D636D-6FE8-584D-9891-B1C0A2E3F6CB}"/>
                </a:ext>
              </a:extLst>
            </p:cNvPr>
            <p:cNvCxnSpPr>
              <a:cxnSpLocks/>
            </p:cNvCxnSpPr>
            <p:nvPr/>
          </p:nvCxnSpPr>
          <p:spPr>
            <a:xfrm>
              <a:off x="7832477" y="3420035"/>
              <a:ext cx="2099029"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8A6D93D-2140-3440-A470-475A6D11BE53}"/>
                    </a:ext>
                  </a:extLst>
                </p:cNvPr>
                <p:cNvSpPr txBox="1"/>
                <p:nvPr/>
              </p:nvSpPr>
              <p:spPr>
                <a:xfrm>
                  <a:off x="2501153" y="2944870"/>
                  <a:ext cx="83881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88A6D93D-2140-3440-A470-475A6D11BE53}"/>
                    </a:ext>
                  </a:extLst>
                </p:cNvPr>
                <p:cNvSpPr txBox="1">
                  <a:spLocks noRot="1" noChangeAspect="1" noMove="1" noResize="1" noEditPoints="1" noAdjustHandles="1" noChangeArrowheads="1" noChangeShapeType="1" noTextEdit="1"/>
                </p:cNvSpPr>
                <p:nvPr/>
              </p:nvSpPr>
              <p:spPr>
                <a:xfrm>
                  <a:off x="2501153" y="2944870"/>
                  <a:ext cx="838819" cy="461665"/>
                </a:xfrm>
                <a:prstGeom prst="rect">
                  <a:avLst/>
                </a:prstGeom>
                <a:blipFill>
                  <a:blip r:embed="rId2"/>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037F71D-945C-AC4D-ABF5-44E05CEDE4F1}"/>
                    </a:ext>
                  </a:extLst>
                </p:cNvPr>
                <p:cNvSpPr txBox="1"/>
                <p:nvPr/>
              </p:nvSpPr>
              <p:spPr>
                <a:xfrm>
                  <a:off x="8462582" y="2944869"/>
                  <a:ext cx="83881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𝑦</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3037F71D-945C-AC4D-ABF5-44E05CEDE4F1}"/>
                    </a:ext>
                  </a:extLst>
                </p:cNvPr>
                <p:cNvSpPr txBox="1">
                  <a:spLocks noRot="1" noChangeAspect="1" noMove="1" noResize="1" noEditPoints="1" noAdjustHandles="1" noChangeArrowheads="1" noChangeShapeType="1" noTextEdit="1"/>
                </p:cNvSpPr>
                <p:nvPr/>
              </p:nvSpPr>
              <p:spPr>
                <a:xfrm>
                  <a:off x="8462582" y="2944869"/>
                  <a:ext cx="838819" cy="461665"/>
                </a:xfrm>
                <a:prstGeom prst="rect">
                  <a:avLst/>
                </a:prstGeom>
                <a:blipFill>
                  <a:blip r:embed="rId3"/>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518FF9E-7976-5847-9CA4-B5D4BA69565A}"/>
                    </a:ext>
                  </a:extLst>
                </p:cNvPr>
                <p:cNvSpPr txBox="1"/>
                <p:nvPr/>
              </p:nvSpPr>
              <p:spPr>
                <a:xfrm>
                  <a:off x="1460060" y="3569450"/>
                  <a:ext cx="238584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𝑎𝑐𝑜𝑢𝑠𝑡𝑖𝑐</m:t>
                        </m:r>
                        <m:r>
                          <a:rPr lang="en-GB" sz="2400" b="0" i="1" dirty="0" smtClean="0">
                            <a:latin typeface="Cambria Math" panose="02040503050406030204" pitchFamily="18" charset="0"/>
                          </a:rPr>
                          <m:t> </m:t>
                        </m:r>
                        <m:r>
                          <a:rPr lang="en-GB" sz="2400" b="0" i="1" dirty="0" smtClean="0">
                            <a:latin typeface="Cambria Math" panose="02040503050406030204" pitchFamily="18" charset="0"/>
                          </a:rPr>
                          <m:t>𝑠𝑖𝑔𝑛𝑎𝑙</m:t>
                        </m:r>
                      </m:oMath>
                    </m:oMathPara>
                  </a14:m>
                  <a:endParaRPr lang="en-US" sz="2400" dirty="0"/>
                </a:p>
              </p:txBody>
            </p:sp>
          </mc:Choice>
          <mc:Fallback xmlns="">
            <p:sp>
              <p:nvSpPr>
                <p:cNvPr id="10" name="TextBox 9">
                  <a:extLst>
                    <a:ext uri="{FF2B5EF4-FFF2-40B4-BE49-F238E27FC236}">
                      <a16:creationId xmlns:a16="http://schemas.microsoft.com/office/drawing/2014/main" id="{5518FF9E-7976-5847-9CA4-B5D4BA69565A}"/>
                    </a:ext>
                  </a:extLst>
                </p:cNvPr>
                <p:cNvSpPr txBox="1">
                  <a:spLocks noRot="1" noChangeAspect="1" noMove="1" noResize="1" noEditPoints="1" noAdjustHandles="1" noChangeArrowheads="1" noChangeShapeType="1" noTextEdit="1"/>
                </p:cNvSpPr>
                <p:nvPr/>
              </p:nvSpPr>
              <p:spPr>
                <a:xfrm>
                  <a:off x="1460060" y="3569450"/>
                  <a:ext cx="2385846" cy="461665"/>
                </a:xfrm>
                <a:prstGeom prst="rect">
                  <a:avLst/>
                </a:prstGeom>
                <a:blipFill>
                  <a:blip r:embed="rId4"/>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41DCD25-673F-654E-9D25-68B07DD08BA0}"/>
                    </a:ext>
                  </a:extLst>
                </p:cNvPr>
                <p:cNvSpPr txBox="1"/>
                <p:nvPr/>
              </p:nvSpPr>
              <p:spPr>
                <a:xfrm>
                  <a:off x="7897457" y="3530625"/>
                  <a:ext cx="238584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𝑎𝑐𝑜𝑢𝑠𝑡𝑖𝑐</m:t>
                        </m:r>
                        <m:r>
                          <a:rPr lang="en-GB" sz="2400" b="0" i="1" dirty="0" smtClean="0">
                            <a:latin typeface="Cambria Math" panose="02040503050406030204" pitchFamily="18" charset="0"/>
                          </a:rPr>
                          <m:t> </m:t>
                        </m:r>
                        <m:r>
                          <a:rPr lang="en-GB" sz="2400" b="0" i="1" dirty="0" smtClean="0">
                            <a:latin typeface="Cambria Math" panose="02040503050406030204" pitchFamily="18" charset="0"/>
                          </a:rPr>
                          <m:t>𝑠𝑖𝑔𝑛𝑎𝑙</m:t>
                        </m:r>
                      </m:oMath>
                    </m:oMathPara>
                  </a14:m>
                  <a:endParaRPr lang="en-US" sz="2400" dirty="0"/>
                </a:p>
              </p:txBody>
            </p:sp>
          </mc:Choice>
          <mc:Fallback xmlns="">
            <p:sp>
              <p:nvSpPr>
                <p:cNvPr id="11" name="TextBox 10">
                  <a:extLst>
                    <a:ext uri="{FF2B5EF4-FFF2-40B4-BE49-F238E27FC236}">
                      <a16:creationId xmlns:a16="http://schemas.microsoft.com/office/drawing/2014/main" id="{C41DCD25-673F-654E-9D25-68B07DD08BA0}"/>
                    </a:ext>
                  </a:extLst>
                </p:cNvPr>
                <p:cNvSpPr txBox="1">
                  <a:spLocks noRot="1" noChangeAspect="1" noMove="1" noResize="1" noEditPoints="1" noAdjustHandles="1" noChangeArrowheads="1" noChangeShapeType="1" noTextEdit="1"/>
                </p:cNvSpPr>
                <p:nvPr/>
              </p:nvSpPr>
              <p:spPr>
                <a:xfrm>
                  <a:off x="7897457" y="3530625"/>
                  <a:ext cx="2385846" cy="461665"/>
                </a:xfrm>
                <a:prstGeom prst="rect">
                  <a:avLst/>
                </a:prstGeom>
                <a:blipFill>
                  <a:blip r:embed="rId5"/>
                  <a:stretch>
                    <a:fillRect b="-2105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93625D8-9999-5940-8E43-AB5102901485}"/>
                  </a:ext>
                </a:extLst>
              </p:cNvPr>
              <p:cNvSpPr txBox="1"/>
              <p:nvPr/>
            </p:nvSpPr>
            <p:spPr>
              <a:xfrm>
                <a:off x="2896922" y="4934786"/>
                <a:ext cx="7206716"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600" b="0" i="1" dirty="0" smtClean="0">
                          <a:latin typeface="Cambria Math" panose="02040503050406030204" pitchFamily="18" charset="0"/>
                        </a:rPr>
                        <m:t>𝑦</m:t>
                      </m:r>
                      <m:d>
                        <m:dPr>
                          <m:begChr m:val="["/>
                          <m:endChr m:val="]"/>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GB" sz="2600" b="0" i="1" dirty="0" smtClean="0">
                          <a:latin typeface="Cambria Math" panose="02040503050406030204" pitchFamily="18" charset="0"/>
                        </a:rPr>
                        <m:t>=</m:t>
                      </m:r>
                      <m:sSub>
                        <m:sSubPr>
                          <m:ctrlPr>
                            <a:rPr lang="en-GB" sz="2600" b="0" i="1" dirty="0" smtClean="0">
                              <a:latin typeface="Cambria Math" panose="02040503050406030204" pitchFamily="18" charset="0"/>
                            </a:rPr>
                          </m:ctrlPr>
                        </m:sSubPr>
                        <m:e>
                          <m:r>
                            <a:rPr lang="en-GB" sz="2600" b="0" i="1" dirty="0" smtClean="0">
                              <a:latin typeface="Cambria Math" panose="02040503050406030204" pitchFamily="18" charset="0"/>
                            </a:rPr>
                            <m:t>𝑎</m:t>
                          </m:r>
                        </m:e>
                        <m:sub>
                          <m:r>
                            <a:rPr lang="en-GB" sz="2600" b="0" i="1" dirty="0" smtClean="0">
                              <a:latin typeface="Cambria Math" panose="02040503050406030204" pitchFamily="18" charset="0"/>
                            </a:rPr>
                            <m:t>0</m:t>
                          </m:r>
                        </m:sub>
                      </m:sSub>
                      <m:r>
                        <a:rPr lang="en-GB" sz="2600" b="0" i="1" dirty="0" smtClean="0">
                          <a:latin typeface="Cambria Math" panose="02040503050406030204" pitchFamily="18" charset="0"/>
                        </a:rPr>
                        <m:t>𝑥</m:t>
                      </m:r>
                      <m:d>
                        <m:dPr>
                          <m:begChr m:val="["/>
                          <m:endChr m:val="]"/>
                          <m:ctrlPr>
                            <a:rPr lang="en-GB" sz="2600" b="0" i="1" dirty="0" smtClean="0">
                              <a:latin typeface="Cambria Math" panose="02040503050406030204" pitchFamily="18" charset="0"/>
                            </a:rPr>
                          </m:ctrlPr>
                        </m:dPr>
                        <m:e>
                          <m:r>
                            <a:rPr lang="en-GB" sz="2600" b="0" i="1" dirty="0" smtClean="0">
                              <a:latin typeface="Cambria Math" panose="02040503050406030204" pitchFamily="18" charset="0"/>
                            </a:rPr>
                            <m:t>𝑛</m:t>
                          </m:r>
                          <m:r>
                            <a:rPr lang="en-GB" sz="2600" b="0" i="1" dirty="0" smtClean="0">
                              <a:latin typeface="Cambria Math" panose="02040503050406030204" pitchFamily="18" charset="0"/>
                            </a:rPr>
                            <m:t>−</m:t>
                          </m:r>
                          <m:sSub>
                            <m:sSubPr>
                              <m:ctrlPr>
                                <a:rPr lang="en-GB" sz="2600" b="0" i="1" dirty="0" smtClean="0">
                                  <a:latin typeface="Cambria Math" panose="02040503050406030204" pitchFamily="18" charset="0"/>
                                </a:rPr>
                              </m:ctrlPr>
                            </m:sSubPr>
                            <m:e>
                              <m:r>
                                <a:rPr lang="en-GB" sz="2600" b="0" i="1" dirty="0" smtClean="0">
                                  <a:latin typeface="Cambria Math" panose="02040503050406030204" pitchFamily="18" charset="0"/>
                                </a:rPr>
                                <m:t>𝑛</m:t>
                              </m:r>
                            </m:e>
                            <m:sub>
                              <m:r>
                                <a:rPr lang="en-GB" sz="2600" b="0" i="1" dirty="0" smtClean="0">
                                  <a:latin typeface="Cambria Math" panose="02040503050406030204" pitchFamily="18" charset="0"/>
                                </a:rPr>
                                <m:t>0</m:t>
                              </m:r>
                            </m:sub>
                          </m:sSub>
                        </m:e>
                      </m:d>
                      <m:r>
                        <a:rPr lang="en-GB" sz="2600" b="0" i="1" dirty="0" smtClean="0">
                          <a:latin typeface="Cambria Math" panose="02040503050406030204" pitchFamily="18" charset="0"/>
                        </a:rPr>
                        <m:t>+</m:t>
                      </m:r>
                      <m:sSub>
                        <m:sSubPr>
                          <m:ctrlPr>
                            <a:rPr lang="en-GB" sz="2600" b="0" i="1" dirty="0" smtClean="0">
                              <a:latin typeface="Cambria Math" panose="02040503050406030204" pitchFamily="18" charset="0"/>
                            </a:rPr>
                          </m:ctrlPr>
                        </m:sSubPr>
                        <m:e>
                          <m:r>
                            <a:rPr lang="en-GB" sz="2600" b="0" i="1" dirty="0" smtClean="0">
                              <a:latin typeface="Cambria Math" panose="02040503050406030204" pitchFamily="18" charset="0"/>
                            </a:rPr>
                            <m:t>𝑎</m:t>
                          </m:r>
                        </m:e>
                        <m:sub>
                          <m:r>
                            <a:rPr lang="en-GB" sz="2600" b="0" i="1" dirty="0" smtClean="0">
                              <a:latin typeface="Cambria Math" panose="02040503050406030204" pitchFamily="18" charset="0"/>
                            </a:rPr>
                            <m:t>1</m:t>
                          </m:r>
                        </m:sub>
                      </m:sSub>
                      <m:r>
                        <a:rPr lang="en-GB" sz="2600" b="0" i="1" dirty="0" smtClean="0">
                          <a:latin typeface="Cambria Math" panose="02040503050406030204" pitchFamily="18" charset="0"/>
                        </a:rPr>
                        <m:t>𝑥</m:t>
                      </m:r>
                      <m:d>
                        <m:dPr>
                          <m:begChr m:val="["/>
                          <m:endChr m:val="]"/>
                          <m:ctrlPr>
                            <a:rPr lang="en-GB" sz="2600" b="0" i="1" dirty="0" smtClean="0">
                              <a:latin typeface="Cambria Math" panose="02040503050406030204" pitchFamily="18" charset="0"/>
                            </a:rPr>
                          </m:ctrlPr>
                        </m:dPr>
                        <m:e>
                          <m:r>
                            <a:rPr lang="en-GB" sz="2600" b="0" i="1" dirty="0" smtClean="0">
                              <a:latin typeface="Cambria Math" panose="02040503050406030204" pitchFamily="18" charset="0"/>
                            </a:rPr>
                            <m:t>𝑛</m:t>
                          </m:r>
                          <m:r>
                            <a:rPr lang="en-GB" sz="2600" b="0" i="1" dirty="0" smtClean="0">
                              <a:latin typeface="Cambria Math" panose="02040503050406030204" pitchFamily="18" charset="0"/>
                            </a:rPr>
                            <m:t>−</m:t>
                          </m:r>
                          <m:sSub>
                            <m:sSubPr>
                              <m:ctrlPr>
                                <a:rPr lang="en-GB" sz="2600" b="0" i="1" dirty="0" smtClean="0">
                                  <a:latin typeface="Cambria Math" panose="02040503050406030204" pitchFamily="18" charset="0"/>
                                </a:rPr>
                              </m:ctrlPr>
                            </m:sSubPr>
                            <m:e>
                              <m:r>
                                <a:rPr lang="en-GB" sz="2600" b="0" i="1" dirty="0" smtClean="0">
                                  <a:latin typeface="Cambria Math" panose="02040503050406030204" pitchFamily="18" charset="0"/>
                                </a:rPr>
                                <m:t>𝑛</m:t>
                              </m:r>
                            </m:e>
                            <m:sub>
                              <m:r>
                                <a:rPr lang="en-GB" sz="2600" b="0" i="1" dirty="0" smtClean="0">
                                  <a:latin typeface="Cambria Math" panose="02040503050406030204" pitchFamily="18" charset="0"/>
                                </a:rPr>
                                <m:t>1</m:t>
                              </m:r>
                            </m:sub>
                          </m:sSub>
                        </m:e>
                      </m:d>
                      <m:r>
                        <a:rPr lang="en-GB" sz="2600" b="0" i="1" dirty="0" smtClean="0">
                          <a:latin typeface="Cambria Math" panose="02040503050406030204" pitchFamily="18" charset="0"/>
                        </a:rPr>
                        <m:t>+</m:t>
                      </m:r>
                      <m:sSub>
                        <m:sSubPr>
                          <m:ctrlPr>
                            <a:rPr lang="en-GB" sz="2600" b="0" i="1" dirty="0" smtClean="0">
                              <a:latin typeface="Cambria Math" panose="02040503050406030204" pitchFamily="18" charset="0"/>
                            </a:rPr>
                          </m:ctrlPr>
                        </m:sSubPr>
                        <m:e>
                          <m:r>
                            <a:rPr lang="en-GB" sz="2600" b="0" i="1" dirty="0" smtClean="0">
                              <a:latin typeface="Cambria Math" panose="02040503050406030204" pitchFamily="18" charset="0"/>
                            </a:rPr>
                            <m:t>𝑎</m:t>
                          </m:r>
                        </m:e>
                        <m:sub>
                          <m:r>
                            <a:rPr lang="en-GB" sz="2600" b="0" i="1" dirty="0" smtClean="0">
                              <a:latin typeface="Cambria Math" panose="02040503050406030204" pitchFamily="18" charset="0"/>
                            </a:rPr>
                            <m:t>2</m:t>
                          </m:r>
                        </m:sub>
                      </m:sSub>
                      <m:r>
                        <a:rPr lang="en-GB" sz="2600" b="0" i="1" dirty="0" smtClean="0">
                          <a:latin typeface="Cambria Math" panose="02040503050406030204" pitchFamily="18" charset="0"/>
                        </a:rPr>
                        <m:t>𝑥</m:t>
                      </m:r>
                      <m:r>
                        <a:rPr lang="en-GB" sz="2600" b="0" i="1" dirty="0" smtClean="0">
                          <a:latin typeface="Cambria Math" panose="02040503050406030204" pitchFamily="18" charset="0"/>
                        </a:rPr>
                        <m:t>[</m:t>
                      </m:r>
                      <m:r>
                        <a:rPr lang="en-GB" sz="2600" b="0" i="1" dirty="0" smtClean="0">
                          <a:latin typeface="Cambria Math" panose="02040503050406030204" pitchFamily="18" charset="0"/>
                        </a:rPr>
                        <m:t>𝑛</m:t>
                      </m:r>
                      <m:r>
                        <a:rPr lang="en-GB" sz="2600" b="0" i="1" dirty="0" smtClean="0">
                          <a:latin typeface="Cambria Math" panose="02040503050406030204" pitchFamily="18" charset="0"/>
                        </a:rPr>
                        <m:t>−</m:t>
                      </m:r>
                      <m:sSub>
                        <m:sSubPr>
                          <m:ctrlPr>
                            <a:rPr lang="en-GB" sz="2600" b="0" i="1" dirty="0" smtClean="0">
                              <a:latin typeface="Cambria Math" panose="02040503050406030204" pitchFamily="18" charset="0"/>
                            </a:rPr>
                          </m:ctrlPr>
                        </m:sSubPr>
                        <m:e>
                          <m:r>
                            <a:rPr lang="en-GB" sz="2600" b="0" i="1" dirty="0" smtClean="0">
                              <a:latin typeface="Cambria Math" panose="02040503050406030204" pitchFamily="18" charset="0"/>
                            </a:rPr>
                            <m:t>𝑛</m:t>
                          </m:r>
                        </m:e>
                        <m:sub>
                          <m:r>
                            <a:rPr lang="en-GB" sz="2600" b="0" i="1" dirty="0" smtClean="0">
                              <a:latin typeface="Cambria Math" panose="02040503050406030204" pitchFamily="18" charset="0"/>
                            </a:rPr>
                            <m:t>2</m:t>
                          </m:r>
                        </m:sub>
                      </m:sSub>
                      <m:r>
                        <a:rPr lang="en-GB" sz="2600" b="0" i="1" dirty="0" smtClean="0">
                          <a:latin typeface="Cambria Math" panose="02040503050406030204" pitchFamily="18" charset="0"/>
                        </a:rPr>
                        <m:t>]</m:t>
                      </m:r>
                    </m:oMath>
                  </m:oMathPara>
                </a14:m>
                <a:endParaRPr lang="en-US" sz="2600" dirty="0"/>
              </a:p>
            </p:txBody>
          </p:sp>
        </mc:Choice>
        <mc:Fallback xmlns="">
          <p:sp>
            <p:nvSpPr>
              <p:cNvPr id="12" name="TextBox 11">
                <a:extLst>
                  <a:ext uri="{FF2B5EF4-FFF2-40B4-BE49-F238E27FC236}">
                    <a16:creationId xmlns:a16="http://schemas.microsoft.com/office/drawing/2014/main" id="{493625D8-9999-5940-8E43-AB5102901485}"/>
                  </a:ext>
                </a:extLst>
              </p:cNvPr>
              <p:cNvSpPr txBox="1">
                <a:spLocks noRot="1" noChangeAspect="1" noMove="1" noResize="1" noEditPoints="1" noAdjustHandles="1" noChangeArrowheads="1" noChangeShapeType="1" noTextEdit="1"/>
              </p:cNvSpPr>
              <p:nvPr/>
            </p:nvSpPr>
            <p:spPr>
              <a:xfrm>
                <a:off x="2896922" y="4934786"/>
                <a:ext cx="7206716" cy="492443"/>
              </a:xfrm>
              <a:prstGeom prst="rect">
                <a:avLst/>
              </a:prstGeom>
              <a:blipFill>
                <a:blip r:embed="rId6"/>
                <a:stretch>
                  <a:fillRect b="-20000"/>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794BD27A-1AD5-BB49-B338-7C116553B205}"/>
              </a:ext>
            </a:extLst>
          </p:cNvPr>
          <p:cNvCxnSpPr>
            <a:cxnSpLocks/>
          </p:cNvCxnSpPr>
          <p:nvPr/>
        </p:nvCxnSpPr>
        <p:spPr>
          <a:xfrm flipV="1">
            <a:off x="4691921" y="5415998"/>
            <a:ext cx="0" cy="50648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A13BF0-C5DA-914F-952E-081D378D1169}"/>
              </a:ext>
            </a:extLst>
          </p:cNvPr>
          <p:cNvSpPr txBox="1"/>
          <p:nvPr/>
        </p:nvSpPr>
        <p:spPr>
          <a:xfrm>
            <a:off x="3845906" y="5931357"/>
            <a:ext cx="1661032" cy="430887"/>
          </a:xfrm>
          <a:prstGeom prst="rect">
            <a:avLst/>
          </a:prstGeom>
          <a:noFill/>
        </p:spPr>
        <p:txBody>
          <a:bodyPr wrap="none" rtlCol="0">
            <a:spAutoFit/>
          </a:bodyPr>
          <a:lstStyle/>
          <a:p>
            <a:r>
              <a:rPr lang="en-US" sz="2200" b="1" dirty="0">
                <a:solidFill>
                  <a:schemeClr val="accent5">
                    <a:lumMod val="75000"/>
                    <a:lumOff val="25000"/>
                  </a:schemeClr>
                </a:solidFill>
              </a:rPr>
              <a:t>Direct path</a:t>
            </a:r>
          </a:p>
        </p:txBody>
      </p:sp>
      <p:cxnSp>
        <p:nvCxnSpPr>
          <p:cNvPr id="17" name="Straight Arrow Connector 16">
            <a:extLst>
              <a:ext uri="{FF2B5EF4-FFF2-40B4-BE49-F238E27FC236}">
                <a16:creationId xmlns:a16="http://schemas.microsoft.com/office/drawing/2014/main" id="{209DF4FA-5446-194D-AFB0-F28E7238EE7B}"/>
              </a:ext>
            </a:extLst>
          </p:cNvPr>
          <p:cNvCxnSpPr>
            <a:cxnSpLocks/>
          </p:cNvCxnSpPr>
          <p:nvPr/>
        </p:nvCxnSpPr>
        <p:spPr>
          <a:xfrm flipV="1">
            <a:off x="6725331" y="5378664"/>
            <a:ext cx="0" cy="492444"/>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FB0CB54-A023-5C4C-92EE-174C4F47AE1D}"/>
              </a:ext>
            </a:extLst>
          </p:cNvPr>
          <p:cNvSpPr txBox="1"/>
          <p:nvPr/>
        </p:nvSpPr>
        <p:spPr>
          <a:xfrm>
            <a:off x="5894815" y="5900013"/>
            <a:ext cx="2109933" cy="769441"/>
          </a:xfrm>
          <a:prstGeom prst="rect">
            <a:avLst/>
          </a:prstGeom>
          <a:noFill/>
        </p:spPr>
        <p:txBody>
          <a:bodyPr wrap="square" rtlCol="0">
            <a:spAutoFit/>
          </a:bodyPr>
          <a:lstStyle/>
          <a:p>
            <a:pPr algn="ctr"/>
            <a:r>
              <a:rPr lang="en-US" sz="2200" b="1" dirty="0">
                <a:solidFill>
                  <a:schemeClr val="accent5">
                    <a:lumMod val="75000"/>
                    <a:lumOff val="25000"/>
                  </a:schemeClr>
                </a:solidFill>
              </a:rPr>
              <a:t>1</a:t>
            </a:r>
            <a:r>
              <a:rPr lang="en-US" sz="2200" b="1" baseline="30000" dirty="0">
                <a:solidFill>
                  <a:schemeClr val="accent5">
                    <a:lumMod val="75000"/>
                    <a:lumOff val="25000"/>
                  </a:schemeClr>
                </a:solidFill>
              </a:rPr>
              <a:t>st</a:t>
            </a:r>
            <a:r>
              <a:rPr lang="en-US" sz="2200" b="1" dirty="0">
                <a:solidFill>
                  <a:schemeClr val="accent5">
                    <a:lumMod val="75000"/>
                    <a:lumOff val="25000"/>
                  </a:schemeClr>
                </a:solidFill>
              </a:rPr>
              <a:t> Reflected path</a:t>
            </a:r>
          </a:p>
        </p:txBody>
      </p:sp>
      <p:cxnSp>
        <p:nvCxnSpPr>
          <p:cNvPr id="21" name="Straight Arrow Connector 20">
            <a:extLst>
              <a:ext uri="{FF2B5EF4-FFF2-40B4-BE49-F238E27FC236}">
                <a16:creationId xmlns:a16="http://schemas.microsoft.com/office/drawing/2014/main" id="{290FCF7E-B7AA-5D49-9692-6DC7A5D6AB91}"/>
              </a:ext>
            </a:extLst>
          </p:cNvPr>
          <p:cNvCxnSpPr>
            <a:cxnSpLocks/>
          </p:cNvCxnSpPr>
          <p:nvPr/>
        </p:nvCxnSpPr>
        <p:spPr>
          <a:xfrm flipV="1">
            <a:off x="9164369" y="5424830"/>
            <a:ext cx="0" cy="492444"/>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3F6F25-2DBF-184A-9F66-A32A4E2DAE24}"/>
              </a:ext>
            </a:extLst>
          </p:cNvPr>
          <p:cNvSpPr txBox="1"/>
          <p:nvPr/>
        </p:nvSpPr>
        <p:spPr>
          <a:xfrm>
            <a:off x="8333853" y="5946179"/>
            <a:ext cx="2109933" cy="769441"/>
          </a:xfrm>
          <a:prstGeom prst="rect">
            <a:avLst/>
          </a:prstGeom>
          <a:noFill/>
        </p:spPr>
        <p:txBody>
          <a:bodyPr wrap="square" rtlCol="0">
            <a:spAutoFit/>
          </a:bodyPr>
          <a:lstStyle/>
          <a:p>
            <a:pPr algn="ctr"/>
            <a:r>
              <a:rPr lang="en-US" sz="2200" b="1" dirty="0">
                <a:solidFill>
                  <a:schemeClr val="accent5">
                    <a:lumMod val="75000"/>
                    <a:lumOff val="25000"/>
                  </a:schemeClr>
                </a:solidFill>
              </a:rPr>
              <a:t>2</a:t>
            </a:r>
            <a:r>
              <a:rPr lang="en-US" sz="2200" b="1" baseline="30000" dirty="0">
                <a:solidFill>
                  <a:schemeClr val="accent5">
                    <a:lumMod val="75000"/>
                    <a:lumOff val="25000"/>
                  </a:schemeClr>
                </a:solidFill>
              </a:rPr>
              <a:t>nd</a:t>
            </a:r>
            <a:r>
              <a:rPr lang="en-US" sz="2200" b="1" dirty="0">
                <a:solidFill>
                  <a:schemeClr val="accent5">
                    <a:lumMod val="75000"/>
                    <a:lumOff val="25000"/>
                  </a:schemeClr>
                </a:solidFill>
              </a:rPr>
              <a:t> Reflected path</a:t>
            </a:r>
          </a:p>
        </p:txBody>
      </p:sp>
    </p:spTree>
    <p:extLst>
      <p:ext uri="{BB962C8B-B14F-4D97-AF65-F5344CB8AC3E}">
        <p14:creationId xmlns:p14="http://schemas.microsoft.com/office/powerpoint/2010/main" val="351554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8"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11</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Describing Discrete Systems</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8E876F7-28E7-9943-92DD-3BB0F9218747}"/>
                  </a:ext>
                </a:extLst>
              </p:cNvPr>
              <p:cNvSpPr/>
              <p:nvPr/>
            </p:nvSpPr>
            <p:spPr>
              <a:xfrm>
                <a:off x="1176431" y="1330994"/>
                <a:ext cx="10706920" cy="5324535"/>
              </a:xfrm>
              <a:prstGeom prst="rect">
                <a:avLst/>
              </a:prstGeom>
            </p:spPr>
            <p:txBody>
              <a:bodyPr wrap="square">
                <a:spAutoFit/>
              </a:bodyPr>
              <a:lstStyle/>
              <a:p>
                <a:pPr marL="609600" indent="-609600"/>
                <a:r>
                  <a:rPr lang="en-GB" altLang="en-US" sz="2400" b="1" dirty="0">
                    <a:solidFill>
                      <a:schemeClr val="accent5">
                        <a:lumMod val="75000"/>
                        <a:lumOff val="25000"/>
                      </a:schemeClr>
                    </a:solidFill>
                  </a:rPr>
                  <a:t>Example – Linear Differential Equation</a:t>
                </a:r>
              </a:p>
              <a:p>
                <a:pPr marL="609600" indent="-609600"/>
                <a:r>
                  <a:rPr lang="en-GB" altLang="en-US" sz="2200" dirty="0">
                    <a:solidFill>
                      <a:srgbClr val="000000"/>
                    </a:solidFill>
                  </a:rPr>
                  <a:t>Let us consider a 1</a:t>
                </a:r>
                <a:r>
                  <a:rPr lang="en-GB" altLang="en-US" sz="2200" baseline="30000" dirty="0">
                    <a:solidFill>
                      <a:srgbClr val="000000"/>
                    </a:solidFill>
                  </a:rPr>
                  <a:t>st</a:t>
                </a:r>
                <a:r>
                  <a:rPr lang="en-GB" altLang="en-US" sz="2200" dirty="0">
                    <a:solidFill>
                      <a:srgbClr val="000000"/>
                    </a:solidFill>
                  </a:rPr>
                  <a:t> order linear differential equation</a:t>
                </a:r>
              </a:p>
              <a:p>
                <a:pPr marL="609600" indent="-609600"/>
                <a:endParaRPr lang="en-GB" altLang="en-US" sz="2200" dirty="0">
                  <a:solidFill>
                    <a:srgbClr val="000000"/>
                  </a:solidFill>
                </a:endParaRPr>
              </a:p>
              <a:p>
                <a:pPr marL="609600" indent="-609600"/>
                <a:endParaRPr lang="en-GB" altLang="en-US" sz="2200" dirty="0">
                  <a:solidFill>
                    <a:srgbClr val="000000"/>
                  </a:solidFill>
                </a:endParaRPr>
              </a:p>
              <a:p>
                <a:pPr marL="609600" indent="-609600"/>
                <a:endParaRPr lang="en-GB" altLang="en-US" sz="2200" dirty="0">
                  <a:solidFill>
                    <a:srgbClr val="000000"/>
                  </a:solidFill>
                </a:endParaRPr>
              </a:p>
              <a:p>
                <a:pPr marL="609600" indent="-609600"/>
                <a:r>
                  <a:rPr lang="en-GB" altLang="en-US" sz="2200" dirty="0">
                    <a:solidFill>
                      <a:srgbClr val="000000"/>
                    </a:solidFill>
                  </a:rPr>
                  <a:t>If we discretize it with </a:t>
                </a:r>
                <a14:m>
                  <m:oMath xmlns:m="http://schemas.openxmlformats.org/officeDocument/2006/math">
                    <m:r>
                      <a:rPr lang="en-GB" altLang="en-US" sz="2200" i="1" dirty="0" smtClean="0">
                        <a:solidFill>
                          <a:srgbClr val="000000"/>
                        </a:solidFill>
                        <a:latin typeface="Cambria Math" panose="02040503050406030204" pitchFamily="18" charset="0"/>
                      </a:rPr>
                      <m:t>𝑦</m:t>
                    </m:r>
                    <m:r>
                      <a:rPr lang="en-GB" altLang="en-US" sz="2200" i="1" dirty="0" smtClean="0">
                        <a:solidFill>
                          <a:srgbClr val="000000"/>
                        </a:solidFill>
                        <a:latin typeface="Cambria Math" panose="02040503050406030204" pitchFamily="18" charset="0"/>
                      </a:rPr>
                      <m:t>(</m:t>
                    </m:r>
                    <m:r>
                      <a:rPr lang="en-GB" altLang="en-US" sz="2200" i="1" dirty="0" err="1" smtClean="0">
                        <a:solidFill>
                          <a:srgbClr val="000000"/>
                        </a:solidFill>
                        <a:latin typeface="Cambria Math" panose="02040503050406030204" pitchFamily="18" charset="0"/>
                      </a:rPr>
                      <m:t>𝑛𝑇</m:t>
                    </m:r>
                    <m:r>
                      <a:rPr lang="en-GB" altLang="en-US" sz="2200" i="1" dirty="0" smtClean="0">
                        <a:solidFill>
                          <a:srgbClr val="000000"/>
                        </a:solidFill>
                        <a:latin typeface="Cambria Math" panose="02040503050406030204" pitchFamily="18" charset="0"/>
                      </a:rPr>
                      <m:t>) = </m:t>
                    </m:r>
                    <m:r>
                      <a:rPr lang="en-GB" altLang="en-US" sz="2200" i="1" dirty="0" smtClean="0">
                        <a:solidFill>
                          <a:srgbClr val="000000"/>
                        </a:solidFill>
                        <a:latin typeface="Cambria Math" panose="02040503050406030204" pitchFamily="18" charset="0"/>
                      </a:rPr>
                      <m:t>𝑦</m:t>
                    </m:r>
                    <m:r>
                      <a:rPr lang="en-GB" altLang="en-US" sz="2200" i="1" dirty="0" smtClean="0">
                        <a:solidFill>
                          <a:srgbClr val="000000"/>
                        </a:solidFill>
                        <a:latin typeface="Cambria Math" panose="02040503050406030204" pitchFamily="18" charset="0"/>
                      </a:rPr>
                      <m:t>[</m:t>
                    </m:r>
                    <m:r>
                      <a:rPr lang="en-GB" altLang="en-US" sz="2200" i="1" dirty="0" smtClean="0">
                        <a:solidFill>
                          <a:srgbClr val="000000"/>
                        </a:solidFill>
                        <a:latin typeface="Cambria Math" panose="02040503050406030204" pitchFamily="18" charset="0"/>
                      </a:rPr>
                      <m:t>𝑛</m:t>
                    </m:r>
                    <m:r>
                      <a:rPr lang="en-GB" altLang="en-US" sz="2200" i="1" dirty="0" smtClean="0">
                        <a:solidFill>
                          <a:srgbClr val="000000"/>
                        </a:solidFill>
                        <a:latin typeface="Cambria Math" panose="02040503050406030204" pitchFamily="18" charset="0"/>
                      </a:rPr>
                      <m:t>]  </m:t>
                    </m:r>
                  </m:oMath>
                </a14:m>
                <a:r>
                  <a:rPr lang="en-GB" altLang="en-US" sz="2200" dirty="0">
                    <a:solidFill>
                      <a:srgbClr val="000000"/>
                    </a:solidFill>
                  </a:rPr>
                  <a:t>and </a:t>
                </a:r>
                <a14:m>
                  <m:oMath xmlns:m="http://schemas.openxmlformats.org/officeDocument/2006/math">
                    <m:r>
                      <a:rPr lang="en-GB" altLang="en-US" sz="2200" i="1" dirty="0" smtClean="0">
                        <a:solidFill>
                          <a:srgbClr val="000000"/>
                        </a:solidFill>
                        <a:latin typeface="Cambria Math" panose="02040503050406030204" pitchFamily="18" charset="0"/>
                      </a:rPr>
                      <m:t>𝑥</m:t>
                    </m:r>
                    <m:r>
                      <a:rPr lang="en-GB" altLang="en-US" sz="2200" i="1" dirty="0" smtClean="0">
                        <a:solidFill>
                          <a:srgbClr val="000000"/>
                        </a:solidFill>
                        <a:latin typeface="Cambria Math" panose="02040503050406030204" pitchFamily="18" charset="0"/>
                      </a:rPr>
                      <m:t>(</m:t>
                    </m:r>
                    <m:r>
                      <a:rPr lang="en-GB" altLang="en-US" sz="2200" i="1" dirty="0" err="1" smtClean="0">
                        <a:solidFill>
                          <a:srgbClr val="000000"/>
                        </a:solidFill>
                        <a:latin typeface="Cambria Math" panose="02040503050406030204" pitchFamily="18" charset="0"/>
                      </a:rPr>
                      <m:t>𝑛𝑇</m:t>
                    </m:r>
                    <m:r>
                      <a:rPr lang="en-GB" altLang="en-US" sz="2200" i="1" dirty="0" smtClean="0">
                        <a:solidFill>
                          <a:srgbClr val="000000"/>
                        </a:solidFill>
                        <a:latin typeface="Cambria Math" panose="02040503050406030204" pitchFamily="18" charset="0"/>
                      </a:rPr>
                      <m:t>) =</m:t>
                    </m:r>
                    <m:r>
                      <a:rPr lang="en-GB" altLang="en-US" sz="2200" b="0" i="1" dirty="0" smtClean="0">
                        <a:solidFill>
                          <a:srgbClr val="000000"/>
                        </a:solidFill>
                        <a:latin typeface="Cambria Math" panose="02040503050406030204" pitchFamily="18" charset="0"/>
                      </a:rPr>
                      <m:t>𝑥</m:t>
                    </m:r>
                    <m:d>
                      <m:dPr>
                        <m:begChr m:val="["/>
                        <m:endChr m:val="]"/>
                        <m:ctrlPr>
                          <a:rPr lang="en-GB" altLang="en-US" sz="2200" b="0" i="1" dirty="0" smtClean="0">
                            <a:solidFill>
                              <a:srgbClr val="000000"/>
                            </a:solidFill>
                            <a:latin typeface="Cambria Math" panose="02040503050406030204" pitchFamily="18" charset="0"/>
                          </a:rPr>
                        </m:ctrlPr>
                      </m:dPr>
                      <m:e>
                        <m:r>
                          <a:rPr lang="en-GB" altLang="en-US" sz="2200" i="1" dirty="0" smtClean="0">
                            <a:solidFill>
                              <a:srgbClr val="000000"/>
                            </a:solidFill>
                            <a:latin typeface="Cambria Math" panose="02040503050406030204" pitchFamily="18" charset="0"/>
                          </a:rPr>
                          <m:t>𝑛</m:t>
                        </m:r>
                      </m:e>
                    </m:d>
                  </m:oMath>
                </a14:m>
                <a:r>
                  <a:rPr lang="en-GB" altLang="en-US" sz="2200" dirty="0">
                    <a:solidFill>
                      <a:srgbClr val="000000"/>
                    </a:solidFill>
                  </a:rPr>
                  <a:t> and </a:t>
                </a:r>
              </a:p>
              <a:p>
                <a:pPr marL="609600" indent="-609600"/>
                <a:endParaRPr lang="en-GB" altLang="en-US" sz="2200" dirty="0">
                  <a:solidFill>
                    <a:srgbClr val="000000"/>
                  </a:solidFill>
                </a:endParaRPr>
              </a:p>
              <a:p>
                <a:pPr marL="609600" indent="-609600"/>
                <a:endParaRPr lang="en-GB" altLang="en-US" sz="2200" dirty="0">
                  <a:solidFill>
                    <a:srgbClr val="000000"/>
                  </a:solidFill>
                </a:endParaRPr>
              </a:p>
              <a:p>
                <a:pPr marL="609600" indent="-609600"/>
                <a:endParaRPr lang="en-GB" altLang="en-US" sz="2200" dirty="0">
                  <a:solidFill>
                    <a:srgbClr val="000000"/>
                  </a:solidFill>
                </a:endParaRPr>
              </a:p>
              <a:p>
                <a:pPr marL="609600" indent="-609600"/>
                <a:endParaRPr lang="en-GB" altLang="en-US" sz="2200" dirty="0">
                  <a:solidFill>
                    <a:srgbClr val="000000"/>
                  </a:solidFill>
                </a:endParaRPr>
              </a:p>
              <a:p>
                <a:pPr marL="609600" indent="-609600"/>
                <a:r>
                  <a:rPr lang="en-GB" altLang="en-US" sz="2200" dirty="0">
                    <a:solidFill>
                      <a:srgbClr val="000000"/>
                    </a:solidFill>
                  </a:rPr>
                  <a:t>then </a:t>
                </a:r>
              </a:p>
              <a:p>
                <a:pPr marL="609600" indent="-609600">
                  <a:buFont typeface="Arial" panose="020B0604020202020204" pitchFamily="34" charset="0"/>
                  <a:buChar char="•"/>
                </a:pPr>
                <a:endParaRPr lang="en-GB" altLang="en-US" sz="2400" dirty="0">
                  <a:solidFill>
                    <a:srgbClr val="000000"/>
                  </a:solidFill>
                </a:endParaRPr>
              </a:p>
              <a:p>
                <a:pPr marL="609600" indent="-609600">
                  <a:buFont typeface="Arial" panose="020B0604020202020204" pitchFamily="34" charset="0"/>
                  <a:buChar char="•"/>
                </a:pPr>
                <a:endParaRPr lang="en-GB" altLang="en-US" sz="2400" dirty="0">
                  <a:solidFill>
                    <a:srgbClr val="000000"/>
                  </a:solidFill>
                </a:endParaRPr>
              </a:p>
              <a:p>
                <a:endParaRPr lang="en-GB" altLang="en-US" sz="2400" dirty="0">
                  <a:solidFill>
                    <a:srgbClr val="000000"/>
                  </a:solidFill>
                </a:endParaRPr>
              </a:p>
              <a:p>
                <a:r>
                  <a:rPr lang="en-GB" altLang="en-US" sz="2400" dirty="0">
                    <a:solidFill>
                      <a:srgbClr val="000000"/>
                    </a:solidFill>
                  </a:rPr>
                  <a:t>	</a:t>
                </a:r>
              </a:p>
            </p:txBody>
          </p:sp>
        </mc:Choice>
        <mc:Fallback xmlns="">
          <p:sp>
            <p:nvSpPr>
              <p:cNvPr id="13" name="Rectangle 12">
                <a:extLst>
                  <a:ext uri="{FF2B5EF4-FFF2-40B4-BE49-F238E27FC236}">
                    <a16:creationId xmlns:a16="http://schemas.microsoft.com/office/drawing/2014/main" id="{08E876F7-28E7-9943-92DD-3BB0F9218747}"/>
                  </a:ext>
                </a:extLst>
              </p:cNvPr>
              <p:cNvSpPr>
                <a:spLocks noRot="1" noChangeAspect="1" noMove="1" noResize="1" noEditPoints="1" noAdjustHandles="1" noChangeArrowheads="1" noChangeShapeType="1" noTextEdit="1"/>
              </p:cNvSpPr>
              <p:nvPr/>
            </p:nvSpPr>
            <p:spPr>
              <a:xfrm>
                <a:off x="1176431" y="1330994"/>
                <a:ext cx="10706920" cy="5324535"/>
              </a:xfrm>
              <a:prstGeom prst="rect">
                <a:avLst/>
              </a:prstGeom>
              <a:blipFill>
                <a:blip r:embed="rId2"/>
                <a:stretch>
                  <a:fillRect l="-948" t="-95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C8657FA-7C1E-B94F-B74F-30160A3D8553}"/>
              </a:ext>
            </a:extLst>
          </p:cNvPr>
          <p:cNvPicPr>
            <a:picLocks noChangeAspect="1"/>
          </p:cNvPicPr>
          <p:nvPr/>
        </p:nvPicPr>
        <p:blipFill>
          <a:blip r:embed="rId3"/>
          <a:stretch>
            <a:fillRect/>
          </a:stretch>
        </p:blipFill>
        <p:spPr>
          <a:xfrm>
            <a:off x="4742812" y="2241720"/>
            <a:ext cx="2706373" cy="667919"/>
          </a:xfrm>
          <a:prstGeom prst="rect">
            <a:avLst/>
          </a:prstGeom>
        </p:spPr>
      </p:pic>
      <p:pic>
        <p:nvPicPr>
          <p:cNvPr id="15" name="Picture 14">
            <a:extLst>
              <a:ext uri="{FF2B5EF4-FFF2-40B4-BE49-F238E27FC236}">
                <a16:creationId xmlns:a16="http://schemas.microsoft.com/office/drawing/2014/main" id="{7BB730EB-5D01-864A-ABDC-51FEE9DAAF9F}"/>
              </a:ext>
            </a:extLst>
          </p:cNvPr>
          <p:cNvPicPr>
            <a:picLocks noChangeAspect="1"/>
          </p:cNvPicPr>
          <p:nvPr/>
        </p:nvPicPr>
        <p:blipFill>
          <a:blip r:embed="rId4"/>
          <a:stretch>
            <a:fillRect/>
          </a:stretch>
        </p:blipFill>
        <p:spPr>
          <a:xfrm>
            <a:off x="2517862" y="3704926"/>
            <a:ext cx="7156274" cy="667919"/>
          </a:xfrm>
          <a:prstGeom prst="rect">
            <a:avLst/>
          </a:prstGeom>
        </p:spPr>
      </p:pic>
      <p:pic>
        <p:nvPicPr>
          <p:cNvPr id="19" name="Picture 18">
            <a:extLst>
              <a:ext uri="{FF2B5EF4-FFF2-40B4-BE49-F238E27FC236}">
                <a16:creationId xmlns:a16="http://schemas.microsoft.com/office/drawing/2014/main" id="{FE6780A4-2577-B941-8258-DBCD21BE2B0C}"/>
              </a:ext>
            </a:extLst>
          </p:cNvPr>
          <p:cNvPicPr>
            <a:picLocks noChangeAspect="1"/>
          </p:cNvPicPr>
          <p:nvPr/>
        </p:nvPicPr>
        <p:blipFill>
          <a:blip r:embed="rId5"/>
          <a:stretch>
            <a:fillRect/>
          </a:stretch>
        </p:blipFill>
        <p:spPr>
          <a:xfrm>
            <a:off x="2063022" y="4618927"/>
            <a:ext cx="4436889" cy="725169"/>
          </a:xfrm>
          <a:prstGeom prst="rect">
            <a:avLst/>
          </a:prstGeom>
        </p:spPr>
      </p:pic>
      <p:pic>
        <p:nvPicPr>
          <p:cNvPr id="20" name="Picture 19">
            <a:extLst>
              <a:ext uri="{FF2B5EF4-FFF2-40B4-BE49-F238E27FC236}">
                <a16:creationId xmlns:a16="http://schemas.microsoft.com/office/drawing/2014/main" id="{3AF0E144-692C-D84C-8DED-AE9C517DB795}"/>
              </a:ext>
            </a:extLst>
          </p:cNvPr>
          <p:cNvPicPr>
            <a:picLocks noChangeAspect="1"/>
          </p:cNvPicPr>
          <p:nvPr/>
        </p:nvPicPr>
        <p:blipFill>
          <a:blip r:embed="rId6"/>
          <a:stretch>
            <a:fillRect/>
          </a:stretch>
        </p:blipFill>
        <p:spPr>
          <a:xfrm>
            <a:off x="7217461" y="4758308"/>
            <a:ext cx="4665890" cy="353043"/>
          </a:xfrm>
          <a:prstGeom prst="rect">
            <a:avLst/>
          </a:prstGeom>
        </p:spPr>
      </p:pic>
      <p:pic>
        <p:nvPicPr>
          <p:cNvPr id="24" name="Picture 23">
            <a:extLst>
              <a:ext uri="{FF2B5EF4-FFF2-40B4-BE49-F238E27FC236}">
                <a16:creationId xmlns:a16="http://schemas.microsoft.com/office/drawing/2014/main" id="{5DEAA127-80DF-9E49-9DA3-260C67D7B1A6}"/>
              </a:ext>
            </a:extLst>
          </p:cNvPr>
          <p:cNvPicPr>
            <a:picLocks noChangeAspect="1"/>
          </p:cNvPicPr>
          <p:nvPr/>
        </p:nvPicPr>
        <p:blipFill>
          <a:blip r:embed="rId7"/>
          <a:stretch>
            <a:fillRect/>
          </a:stretch>
        </p:blipFill>
        <p:spPr>
          <a:xfrm>
            <a:off x="6649136" y="4796763"/>
            <a:ext cx="419100" cy="254000"/>
          </a:xfrm>
          <a:prstGeom prst="rect">
            <a:avLst/>
          </a:prstGeom>
        </p:spPr>
      </p:pic>
      <p:pic>
        <p:nvPicPr>
          <p:cNvPr id="26" name="Picture 25">
            <a:extLst>
              <a:ext uri="{FF2B5EF4-FFF2-40B4-BE49-F238E27FC236}">
                <a16:creationId xmlns:a16="http://schemas.microsoft.com/office/drawing/2014/main" id="{4CAE34E7-E0AA-104C-85C3-F74B75AC2096}"/>
              </a:ext>
            </a:extLst>
          </p:cNvPr>
          <p:cNvPicPr>
            <a:picLocks noChangeAspect="1"/>
          </p:cNvPicPr>
          <p:nvPr/>
        </p:nvPicPr>
        <p:blipFill>
          <a:blip r:embed="rId8"/>
          <a:stretch>
            <a:fillRect/>
          </a:stretch>
        </p:blipFill>
        <p:spPr>
          <a:xfrm>
            <a:off x="1290143" y="5742388"/>
            <a:ext cx="5982645" cy="808182"/>
          </a:xfrm>
          <a:prstGeom prst="rect">
            <a:avLst/>
          </a:prstGeom>
        </p:spPr>
      </p:pic>
      <p:sp>
        <p:nvSpPr>
          <p:cNvPr id="27" name="Rectangle 26">
            <a:extLst>
              <a:ext uri="{FF2B5EF4-FFF2-40B4-BE49-F238E27FC236}">
                <a16:creationId xmlns:a16="http://schemas.microsoft.com/office/drawing/2014/main" id="{551DD253-9B95-894F-B5B7-25B18BC5C1F2}"/>
              </a:ext>
            </a:extLst>
          </p:cNvPr>
          <p:cNvSpPr/>
          <p:nvPr/>
        </p:nvSpPr>
        <p:spPr>
          <a:xfrm>
            <a:off x="8199245" y="5632615"/>
            <a:ext cx="3343181" cy="1107996"/>
          </a:xfrm>
          <a:prstGeom prst="rect">
            <a:avLst/>
          </a:prstGeom>
        </p:spPr>
        <p:txBody>
          <a:bodyPr wrap="square">
            <a:spAutoFit/>
          </a:bodyPr>
          <a:lstStyle/>
          <a:p>
            <a:pPr algn="ctr">
              <a:spcBef>
                <a:spcPct val="0"/>
              </a:spcBef>
            </a:pPr>
            <a:r>
              <a:rPr lang="en-GB" altLang="en-US" sz="2200" b="1" dirty="0">
                <a:solidFill>
                  <a:srgbClr val="0070C0"/>
                </a:solidFill>
              </a:rPr>
              <a:t>1</a:t>
            </a:r>
            <a:r>
              <a:rPr lang="en-GB" altLang="en-US" sz="2200" b="1" baseline="30000" dirty="0">
                <a:solidFill>
                  <a:srgbClr val="0070C0"/>
                </a:solidFill>
              </a:rPr>
              <a:t>st </a:t>
            </a:r>
            <a:r>
              <a:rPr lang="en-GB" altLang="en-US" sz="2200" b="1" dirty="0">
                <a:solidFill>
                  <a:srgbClr val="0070C0"/>
                </a:solidFill>
              </a:rPr>
              <a:t>order linear difference </a:t>
            </a:r>
            <a:r>
              <a:rPr lang="en-GB" altLang="en-US" sz="2200" b="1" dirty="0" err="1">
                <a:solidFill>
                  <a:srgbClr val="0070C0"/>
                </a:solidFill>
              </a:rPr>
              <a:t>Eq</a:t>
            </a:r>
            <a:r>
              <a:rPr lang="en-GB" altLang="en-US" sz="2200" b="1" dirty="0">
                <a:solidFill>
                  <a:srgbClr val="0070C0"/>
                </a:solidFill>
              </a:rPr>
              <a:t> with constant coefficients</a:t>
            </a:r>
          </a:p>
        </p:txBody>
      </p:sp>
      <p:cxnSp>
        <p:nvCxnSpPr>
          <p:cNvPr id="28" name="Straight Arrow Connector 27">
            <a:extLst>
              <a:ext uri="{FF2B5EF4-FFF2-40B4-BE49-F238E27FC236}">
                <a16:creationId xmlns:a16="http://schemas.microsoft.com/office/drawing/2014/main" id="{DE334B28-6A92-BE42-B7E9-58950CB7EFEF}"/>
              </a:ext>
            </a:extLst>
          </p:cNvPr>
          <p:cNvCxnSpPr>
            <a:cxnSpLocks/>
          </p:cNvCxnSpPr>
          <p:nvPr/>
        </p:nvCxnSpPr>
        <p:spPr>
          <a:xfrm flipH="1">
            <a:off x="7615003" y="6248868"/>
            <a:ext cx="839449"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9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12</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Describing Discrete Systems</a:t>
            </a:r>
          </a:p>
        </p:txBody>
      </p:sp>
      <p:sp>
        <p:nvSpPr>
          <p:cNvPr id="13" name="Rectangle 12">
            <a:extLst>
              <a:ext uri="{FF2B5EF4-FFF2-40B4-BE49-F238E27FC236}">
                <a16:creationId xmlns:a16="http://schemas.microsoft.com/office/drawing/2014/main" id="{08E876F7-28E7-9943-92DD-3BB0F9218747}"/>
              </a:ext>
            </a:extLst>
          </p:cNvPr>
          <p:cNvSpPr/>
          <p:nvPr/>
        </p:nvSpPr>
        <p:spPr>
          <a:xfrm>
            <a:off x="1176431" y="1735729"/>
            <a:ext cx="10706920" cy="4154984"/>
          </a:xfrm>
          <a:prstGeom prst="rect">
            <a:avLst/>
          </a:prstGeom>
        </p:spPr>
        <p:txBody>
          <a:bodyPr wrap="square">
            <a:spAutoFit/>
          </a:bodyPr>
          <a:lstStyle/>
          <a:p>
            <a:pPr marL="342900" indent="-342900">
              <a:buFont typeface="Arial" panose="020B0604020202020204" pitchFamily="34" charset="0"/>
              <a:buChar char="•"/>
            </a:pPr>
            <a:r>
              <a:rPr lang="en-GB" sz="2200" dirty="0"/>
              <a:t>In the case of discrete systems the ‘</a:t>
            </a:r>
            <a:r>
              <a:rPr lang="en-GB" sz="2200" b="1" dirty="0"/>
              <a:t>shift</a:t>
            </a:r>
            <a:r>
              <a:rPr lang="en-GB" sz="2200" dirty="0"/>
              <a:t>’ operator takes the place of the differential operator and the describing equations for LTI discrete systems are known as </a:t>
            </a:r>
            <a:r>
              <a:rPr lang="en-GB" sz="2200" b="1" u="sng" dirty="0">
                <a:solidFill>
                  <a:srgbClr val="0070C0"/>
                </a:solidFill>
              </a:rPr>
              <a:t>Linear Difference Equations with Constant Coefficients</a:t>
            </a:r>
            <a:r>
              <a:rPr lang="en-GB" sz="2200" dirty="0"/>
              <a:t>; </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These comprise simple weighted shifted versions of inputs and output discrete signals;</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It is useful to introduce an additional operator to better represent the </a:t>
            </a:r>
            <a:r>
              <a:rPr lang="en-GB" sz="2200" b="1" dirty="0">
                <a:solidFill>
                  <a:srgbClr val="0070C0"/>
                </a:solidFill>
              </a:rPr>
              <a:t>‘shift’.</a:t>
            </a:r>
          </a:p>
          <a:p>
            <a:pPr marL="342900" indent="-342900">
              <a:buFont typeface="Arial" panose="020B0604020202020204" pitchFamily="34" charset="0"/>
              <a:buChar char="•"/>
            </a:pPr>
            <a:endParaRPr lang="en-GB" sz="2200" dirty="0"/>
          </a:p>
          <a:p>
            <a:pPr marL="609600" indent="-609600"/>
            <a:endParaRPr lang="en-GB" altLang="en-US" sz="2200" dirty="0">
              <a:solidFill>
                <a:srgbClr val="000000"/>
              </a:solidFill>
            </a:endParaRPr>
          </a:p>
        </p:txBody>
      </p:sp>
    </p:spTree>
    <p:extLst>
      <p:ext uri="{BB962C8B-B14F-4D97-AF65-F5344CB8AC3E}">
        <p14:creationId xmlns:p14="http://schemas.microsoft.com/office/powerpoint/2010/main" val="412639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13</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The ‘z’ Operator</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8E876F7-28E7-9943-92DD-3BB0F9218747}"/>
                  </a:ext>
                </a:extLst>
              </p:cNvPr>
              <p:cNvSpPr/>
              <p:nvPr/>
            </p:nvSpPr>
            <p:spPr>
              <a:xfrm>
                <a:off x="1176431" y="1735729"/>
                <a:ext cx="10706920" cy="4154984"/>
              </a:xfrm>
              <a:prstGeom prst="rect">
                <a:avLst/>
              </a:prstGeom>
            </p:spPr>
            <p:txBody>
              <a:bodyPr wrap="square">
                <a:spAutoFit/>
              </a:bodyPr>
              <a:lstStyle/>
              <a:p>
                <a:pPr marL="342900" indent="-342900">
                  <a:buFont typeface="Arial" panose="020B0604020202020204" pitchFamily="34" charset="0"/>
                  <a:buChar char="•"/>
                </a:pPr>
                <a:r>
                  <a:rPr lang="en-GB" sz="2200" dirty="0"/>
                  <a:t>The z-operator, or shift operator, is applicable to any discrete function so that</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endParaRPr lang="en-GB" sz="2200" dirty="0"/>
              </a:p>
              <a:p>
                <a14:m>
                  <m:oMath xmlns:m="http://schemas.openxmlformats.org/officeDocument/2006/math">
                    <m:r>
                      <a:rPr lang="en-GB" sz="2200" i="1" dirty="0" smtClean="0">
                        <a:latin typeface="Cambria Math" panose="02040503050406030204" pitchFamily="18" charset="0"/>
                      </a:rPr>
                      <m:t>𝑧</m:t>
                    </m:r>
                    <m:r>
                      <a:rPr lang="en-GB" sz="2200" i="1" dirty="0" smtClean="0">
                        <a:latin typeface="Cambria Math" panose="02040503050406030204" pitchFamily="18" charset="0"/>
                      </a:rPr>
                      <m:t>[</m:t>
                    </m:r>
                    <m:r>
                      <a:rPr lang="en-GB" sz="2200" i="1" dirty="0" smtClean="0">
                        <a:latin typeface="Cambria Math" panose="02040503050406030204" pitchFamily="18" charset="0"/>
                      </a:rPr>
                      <m:t>𝑛</m:t>
                    </m:r>
                    <m:r>
                      <a:rPr lang="en-GB" sz="2200" i="1" dirty="0" smtClean="0">
                        <a:latin typeface="Cambria Math" panose="02040503050406030204" pitchFamily="18" charset="0"/>
                      </a:rPr>
                      <m:t>]</m:t>
                    </m:r>
                  </m:oMath>
                </a14:m>
                <a:r>
                  <a:rPr lang="en-GB" sz="2200" dirty="0"/>
                  <a:t> operates on </a:t>
                </a:r>
                <a14:m>
                  <m:oMath xmlns:m="http://schemas.openxmlformats.org/officeDocument/2006/math">
                    <m:r>
                      <a:rPr lang="en-GB" sz="2200" i="1" dirty="0" smtClean="0">
                        <a:latin typeface="Cambria Math" panose="02040503050406030204" pitchFamily="18" charset="0"/>
                      </a:rPr>
                      <m:t>𝑦</m:t>
                    </m:r>
                    <m:r>
                      <a:rPr lang="en-GB" sz="2200" i="1" dirty="0" smtClean="0">
                        <a:latin typeface="Cambria Math" panose="02040503050406030204" pitchFamily="18" charset="0"/>
                      </a:rPr>
                      <m:t>[</m:t>
                    </m:r>
                    <m:r>
                      <a:rPr lang="en-GB" sz="2200" i="1" dirty="0" smtClean="0">
                        <a:latin typeface="Cambria Math" panose="02040503050406030204" pitchFamily="18" charset="0"/>
                      </a:rPr>
                      <m:t>𝑛</m:t>
                    </m:r>
                    <m:r>
                      <a:rPr lang="en-GB" sz="2200" i="1" dirty="0" smtClean="0">
                        <a:latin typeface="Cambria Math" panose="02040503050406030204" pitchFamily="18" charset="0"/>
                      </a:rPr>
                      <m:t>]</m:t>
                    </m:r>
                  </m:oMath>
                </a14:m>
                <a:r>
                  <a:rPr lang="en-GB" sz="2200" dirty="0"/>
                  <a:t> to produce </a:t>
                </a:r>
                <a14:m>
                  <m:oMath xmlns:m="http://schemas.openxmlformats.org/officeDocument/2006/math">
                    <m:r>
                      <a:rPr lang="en-GB" sz="2200" i="1" dirty="0" smtClean="0">
                        <a:latin typeface="Cambria Math" panose="02040503050406030204" pitchFamily="18" charset="0"/>
                      </a:rPr>
                      <m:t>𝑦</m:t>
                    </m:r>
                    <m:r>
                      <a:rPr lang="en-GB" sz="2200" i="1" dirty="0" smtClean="0">
                        <a:latin typeface="Cambria Math" panose="02040503050406030204" pitchFamily="18" charset="0"/>
                      </a:rPr>
                      <m:t>[</m:t>
                    </m:r>
                    <m:r>
                      <a:rPr lang="en-GB" sz="2200" i="1" dirty="0" smtClean="0">
                        <a:latin typeface="Cambria Math" panose="02040503050406030204" pitchFamily="18" charset="0"/>
                      </a:rPr>
                      <m:t>𝑛</m:t>
                    </m:r>
                    <m:r>
                      <a:rPr lang="en-GB" sz="2200" i="1" dirty="0" smtClean="0">
                        <a:latin typeface="Cambria Math" panose="02040503050406030204" pitchFamily="18" charset="0"/>
                      </a:rPr>
                      <m:t>+1]</m:t>
                    </m:r>
                  </m:oMath>
                </a14:m>
                <a:r>
                  <a:rPr lang="en-GB" sz="2200" dirty="0"/>
                  <a:t>, similarly:</a:t>
                </a:r>
              </a:p>
              <a:p>
                <a:endParaRPr lang="en-GB" sz="2200" dirty="0"/>
              </a:p>
              <a:p>
                <a:endParaRPr lang="en-GB" sz="2200" dirty="0"/>
              </a:p>
              <a:p>
                <a:endParaRPr lang="en-GB" sz="2200" dirty="0"/>
              </a:p>
              <a:p>
                <a:endParaRPr lang="en-GB" sz="2200" dirty="0"/>
              </a:p>
              <a:p>
                <a:pPr marL="609600" indent="-609600"/>
                <a:endParaRPr lang="en-GB" altLang="en-US" sz="2200" dirty="0">
                  <a:solidFill>
                    <a:srgbClr val="000000"/>
                  </a:solidFill>
                </a:endParaRPr>
              </a:p>
            </p:txBody>
          </p:sp>
        </mc:Choice>
        <mc:Fallback xmlns="">
          <p:sp>
            <p:nvSpPr>
              <p:cNvPr id="13" name="Rectangle 12">
                <a:extLst>
                  <a:ext uri="{FF2B5EF4-FFF2-40B4-BE49-F238E27FC236}">
                    <a16:creationId xmlns:a16="http://schemas.microsoft.com/office/drawing/2014/main" id="{08E876F7-28E7-9943-92DD-3BB0F9218747}"/>
                  </a:ext>
                </a:extLst>
              </p:cNvPr>
              <p:cNvSpPr>
                <a:spLocks noRot="1" noChangeAspect="1" noMove="1" noResize="1" noEditPoints="1" noAdjustHandles="1" noChangeArrowheads="1" noChangeShapeType="1" noTextEdit="1"/>
              </p:cNvSpPr>
              <p:nvPr/>
            </p:nvSpPr>
            <p:spPr>
              <a:xfrm>
                <a:off x="1176431" y="1735729"/>
                <a:ext cx="10706920" cy="4154984"/>
              </a:xfrm>
              <a:prstGeom prst="rect">
                <a:avLst/>
              </a:prstGeom>
              <a:blipFill>
                <a:blip r:embed="rId2"/>
                <a:stretch>
                  <a:fillRect l="-711" t="-91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EFCBCC3-5DB7-1B4E-AD92-E42E1F67170C}"/>
              </a:ext>
            </a:extLst>
          </p:cNvPr>
          <p:cNvPicPr>
            <a:picLocks noChangeAspect="1"/>
          </p:cNvPicPr>
          <p:nvPr/>
        </p:nvPicPr>
        <p:blipFill>
          <a:blip r:embed="rId3"/>
          <a:stretch>
            <a:fillRect/>
          </a:stretch>
        </p:blipFill>
        <p:spPr>
          <a:xfrm>
            <a:off x="4517349" y="2846480"/>
            <a:ext cx="2770909" cy="388347"/>
          </a:xfrm>
          <a:prstGeom prst="rect">
            <a:avLst/>
          </a:prstGeom>
        </p:spPr>
      </p:pic>
      <p:pic>
        <p:nvPicPr>
          <p:cNvPr id="5" name="Picture 4">
            <a:extLst>
              <a:ext uri="{FF2B5EF4-FFF2-40B4-BE49-F238E27FC236}">
                <a16:creationId xmlns:a16="http://schemas.microsoft.com/office/drawing/2014/main" id="{1C343E56-E617-B24D-A0EA-CDB3A93E14F0}"/>
              </a:ext>
            </a:extLst>
          </p:cNvPr>
          <p:cNvPicPr>
            <a:picLocks noChangeAspect="1"/>
          </p:cNvPicPr>
          <p:nvPr/>
        </p:nvPicPr>
        <p:blipFill>
          <a:blip r:embed="rId4"/>
          <a:stretch>
            <a:fillRect/>
          </a:stretch>
        </p:blipFill>
        <p:spPr>
          <a:xfrm>
            <a:off x="1650896" y="4889860"/>
            <a:ext cx="9160030" cy="372211"/>
          </a:xfrm>
          <a:prstGeom prst="rect">
            <a:avLst/>
          </a:prstGeom>
        </p:spPr>
      </p:pic>
    </p:spTree>
    <p:extLst>
      <p:ext uri="{BB962C8B-B14F-4D97-AF65-F5344CB8AC3E}">
        <p14:creationId xmlns:p14="http://schemas.microsoft.com/office/powerpoint/2010/main" val="315670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14</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The ‘z’ Operator</a:t>
            </a:r>
          </a:p>
        </p:txBody>
      </p:sp>
      <p:sp>
        <p:nvSpPr>
          <p:cNvPr id="6" name="Rectangle 5">
            <a:extLst>
              <a:ext uri="{FF2B5EF4-FFF2-40B4-BE49-F238E27FC236}">
                <a16:creationId xmlns:a16="http://schemas.microsoft.com/office/drawing/2014/main" id="{849F5127-34D2-5B42-9A0B-42F2A4E2D499}"/>
              </a:ext>
            </a:extLst>
          </p:cNvPr>
          <p:cNvSpPr/>
          <p:nvPr/>
        </p:nvSpPr>
        <p:spPr>
          <a:xfrm>
            <a:off x="1330797" y="1295613"/>
            <a:ext cx="4678653" cy="430887"/>
          </a:xfrm>
          <a:prstGeom prst="rect">
            <a:avLst/>
          </a:prstGeom>
        </p:spPr>
        <p:txBody>
          <a:bodyPr wrap="none">
            <a:spAutoFit/>
          </a:bodyPr>
          <a:lstStyle/>
          <a:p>
            <a:pPr marL="609600" indent="-609600"/>
            <a:r>
              <a:rPr lang="en-GB" altLang="en-US" sz="2200" b="1" dirty="0">
                <a:solidFill>
                  <a:schemeClr val="accent5">
                    <a:lumMod val="75000"/>
                    <a:lumOff val="25000"/>
                  </a:schemeClr>
                </a:solidFill>
              </a:rPr>
              <a:t>Example – Acoustic room system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0EF2FC0-FD5C-F043-BC84-920EBE0E3F30}"/>
                  </a:ext>
                </a:extLst>
              </p:cNvPr>
              <p:cNvSpPr txBox="1"/>
              <p:nvPr/>
            </p:nvSpPr>
            <p:spPr>
              <a:xfrm>
                <a:off x="1330797" y="1968141"/>
                <a:ext cx="7206716"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600" b="0" i="1" dirty="0" smtClean="0">
                          <a:latin typeface="Cambria Math" panose="02040503050406030204" pitchFamily="18" charset="0"/>
                        </a:rPr>
                        <m:t>𝑦</m:t>
                      </m:r>
                      <m:d>
                        <m:dPr>
                          <m:begChr m:val="["/>
                          <m:endChr m:val="]"/>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GB" sz="2600" b="0" i="1" dirty="0" smtClean="0">
                          <a:latin typeface="Cambria Math" panose="02040503050406030204" pitchFamily="18" charset="0"/>
                        </a:rPr>
                        <m:t>=</m:t>
                      </m:r>
                      <m:sSub>
                        <m:sSubPr>
                          <m:ctrlPr>
                            <a:rPr lang="en-GB" sz="2600" b="0" i="1" dirty="0" smtClean="0">
                              <a:latin typeface="Cambria Math" panose="02040503050406030204" pitchFamily="18" charset="0"/>
                            </a:rPr>
                          </m:ctrlPr>
                        </m:sSubPr>
                        <m:e>
                          <m:r>
                            <a:rPr lang="en-GB" sz="2600" b="0" i="1" dirty="0" smtClean="0">
                              <a:latin typeface="Cambria Math" panose="02040503050406030204" pitchFamily="18" charset="0"/>
                            </a:rPr>
                            <m:t>𝑎</m:t>
                          </m:r>
                        </m:e>
                        <m:sub>
                          <m:r>
                            <a:rPr lang="en-GB" sz="2600" b="0" i="1" dirty="0" smtClean="0">
                              <a:latin typeface="Cambria Math" panose="02040503050406030204" pitchFamily="18" charset="0"/>
                            </a:rPr>
                            <m:t>0</m:t>
                          </m:r>
                        </m:sub>
                      </m:sSub>
                      <m:r>
                        <a:rPr lang="en-GB" sz="2600" b="0" i="1" dirty="0" smtClean="0">
                          <a:latin typeface="Cambria Math" panose="02040503050406030204" pitchFamily="18" charset="0"/>
                        </a:rPr>
                        <m:t>𝑥</m:t>
                      </m:r>
                      <m:d>
                        <m:dPr>
                          <m:begChr m:val="["/>
                          <m:endChr m:val="]"/>
                          <m:ctrlPr>
                            <a:rPr lang="en-GB" sz="2600" b="0" i="1" dirty="0" smtClean="0">
                              <a:latin typeface="Cambria Math" panose="02040503050406030204" pitchFamily="18" charset="0"/>
                            </a:rPr>
                          </m:ctrlPr>
                        </m:dPr>
                        <m:e>
                          <m:r>
                            <a:rPr lang="en-GB" sz="2600" b="0" i="1" dirty="0" smtClean="0">
                              <a:latin typeface="Cambria Math" panose="02040503050406030204" pitchFamily="18" charset="0"/>
                            </a:rPr>
                            <m:t>𝑛</m:t>
                          </m:r>
                          <m:r>
                            <a:rPr lang="en-GB" sz="2600" b="0" i="1" dirty="0" smtClean="0">
                              <a:latin typeface="Cambria Math" panose="02040503050406030204" pitchFamily="18" charset="0"/>
                            </a:rPr>
                            <m:t>−</m:t>
                          </m:r>
                          <m:sSub>
                            <m:sSubPr>
                              <m:ctrlPr>
                                <a:rPr lang="en-GB" sz="2600" b="0" i="1" dirty="0" smtClean="0">
                                  <a:latin typeface="Cambria Math" panose="02040503050406030204" pitchFamily="18" charset="0"/>
                                </a:rPr>
                              </m:ctrlPr>
                            </m:sSubPr>
                            <m:e>
                              <m:r>
                                <a:rPr lang="en-GB" sz="2600" b="0" i="1" dirty="0" smtClean="0">
                                  <a:latin typeface="Cambria Math" panose="02040503050406030204" pitchFamily="18" charset="0"/>
                                </a:rPr>
                                <m:t>𝑛</m:t>
                              </m:r>
                            </m:e>
                            <m:sub>
                              <m:r>
                                <a:rPr lang="en-GB" sz="2600" b="0" i="1" dirty="0" smtClean="0">
                                  <a:latin typeface="Cambria Math" panose="02040503050406030204" pitchFamily="18" charset="0"/>
                                </a:rPr>
                                <m:t>0</m:t>
                              </m:r>
                            </m:sub>
                          </m:sSub>
                        </m:e>
                      </m:d>
                      <m:r>
                        <a:rPr lang="en-GB" sz="2600" b="0" i="1" dirty="0" smtClean="0">
                          <a:latin typeface="Cambria Math" panose="02040503050406030204" pitchFamily="18" charset="0"/>
                        </a:rPr>
                        <m:t>+</m:t>
                      </m:r>
                      <m:sSub>
                        <m:sSubPr>
                          <m:ctrlPr>
                            <a:rPr lang="en-GB" sz="2600" b="0" i="1" dirty="0" smtClean="0">
                              <a:latin typeface="Cambria Math" panose="02040503050406030204" pitchFamily="18" charset="0"/>
                            </a:rPr>
                          </m:ctrlPr>
                        </m:sSubPr>
                        <m:e>
                          <m:r>
                            <a:rPr lang="en-GB" sz="2600" b="0" i="1" dirty="0" smtClean="0">
                              <a:latin typeface="Cambria Math" panose="02040503050406030204" pitchFamily="18" charset="0"/>
                            </a:rPr>
                            <m:t>𝑎</m:t>
                          </m:r>
                        </m:e>
                        <m:sub>
                          <m:r>
                            <a:rPr lang="en-GB" sz="2600" b="0" i="1" dirty="0" smtClean="0">
                              <a:latin typeface="Cambria Math" panose="02040503050406030204" pitchFamily="18" charset="0"/>
                            </a:rPr>
                            <m:t>1</m:t>
                          </m:r>
                        </m:sub>
                      </m:sSub>
                      <m:r>
                        <a:rPr lang="en-GB" sz="2600" b="0" i="1" dirty="0" smtClean="0">
                          <a:latin typeface="Cambria Math" panose="02040503050406030204" pitchFamily="18" charset="0"/>
                        </a:rPr>
                        <m:t>𝑥</m:t>
                      </m:r>
                      <m:d>
                        <m:dPr>
                          <m:begChr m:val="["/>
                          <m:endChr m:val="]"/>
                          <m:ctrlPr>
                            <a:rPr lang="en-GB" sz="2600" b="0" i="1" dirty="0" smtClean="0">
                              <a:latin typeface="Cambria Math" panose="02040503050406030204" pitchFamily="18" charset="0"/>
                            </a:rPr>
                          </m:ctrlPr>
                        </m:dPr>
                        <m:e>
                          <m:r>
                            <a:rPr lang="en-GB" sz="2600" b="0" i="1" dirty="0" smtClean="0">
                              <a:latin typeface="Cambria Math" panose="02040503050406030204" pitchFamily="18" charset="0"/>
                            </a:rPr>
                            <m:t>𝑛</m:t>
                          </m:r>
                          <m:r>
                            <a:rPr lang="en-GB" sz="2600" b="0" i="1" dirty="0" smtClean="0">
                              <a:latin typeface="Cambria Math" panose="02040503050406030204" pitchFamily="18" charset="0"/>
                            </a:rPr>
                            <m:t>−</m:t>
                          </m:r>
                          <m:sSub>
                            <m:sSubPr>
                              <m:ctrlPr>
                                <a:rPr lang="en-GB" sz="2600" b="0" i="1" dirty="0" smtClean="0">
                                  <a:latin typeface="Cambria Math" panose="02040503050406030204" pitchFamily="18" charset="0"/>
                                </a:rPr>
                              </m:ctrlPr>
                            </m:sSubPr>
                            <m:e>
                              <m:r>
                                <a:rPr lang="en-GB" sz="2600" b="0" i="1" dirty="0" smtClean="0">
                                  <a:latin typeface="Cambria Math" panose="02040503050406030204" pitchFamily="18" charset="0"/>
                                </a:rPr>
                                <m:t>𝑛</m:t>
                              </m:r>
                            </m:e>
                            <m:sub>
                              <m:r>
                                <a:rPr lang="en-GB" sz="2600" b="0" i="1" dirty="0" smtClean="0">
                                  <a:latin typeface="Cambria Math" panose="02040503050406030204" pitchFamily="18" charset="0"/>
                                </a:rPr>
                                <m:t>1</m:t>
                              </m:r>
                            </m:sub>
                          </m:sSub>
                        </m:e>
                      </m:d>
                      <m:r>
                        <a:rPr lang="en-GB" sz="2600" b="0" i="1" dirty="0" smtClean="0">
                          <a:latin typeface="Cambria Math" panose="02040503050406030204" pitchFamily="18" charset="0"/>
                        </a:rPr>
                        <m:t>+</m:t>
                      </m:r>
                      <m:sSub>
                        <m:sSubPr>
                          <m:ctrlPr>
                            <a:rPr lang="en-GB" sz="2600" b="0" i="1" dirty="0" smtClean="0">
                              <a:latin typeface="Cambria Math" panose="02040503050406030204" pitchFamily="18" charset="0"/>
                            </a:rPr>
                          </m:ctrlPr>
                        </m:sSubPr>
                        <m:e>
                          <m:r>
                            <a:rPr lang="en-GB" sz="2600" b="0" i="1" dirty="0" smtClean="0">
                              <a:latin typeface="Cambria Math" panose="02040503050406030204" pitchFamily="18" charset="0"/>
                            </a:rPr>
                            <m:t>𝑎</m:t>
                          </m:r>
                        </m:e>
                        <m:sub>
                          <m:r>
                            <a:rPr lang="en-GB" sz="2600" b="0" i="1" dirty="0" smtClean="0">
                              <a:latin typeface="Cambria Math" panose="02040503050406030204" pitchFamily="18" charset="0"/>
                            </a:rPr>
                            <m:t>2</m:t>
                          </m:r>
                        </m:sub>
                      </m:sSub>
                      <m:r>
                        <a:rPr lang="en-GB" sz="2600" b="0" i="1" dirty="0" smtClean="0">
                          <a:latin typeface="Cambria Math" panose="02040503050406030204" pitchFamily="18" charset="0"/>
                        </a:rPr>
                        <m:t>𝑥</m:t>
                      </m:r>
                      <m:r>
                        <a:rPr lang="en-GB" sz="2600" b="0" i="1" dirty="0" smtClean="0">
                          <a:latin typeface="Cambria Math" panose="02040503050406030204" pitchFamily="18" charset="0"/>
                        </a:rPr>
                        <m:t>[</m:t>
                      </m:r>
                      <m:r>
                        <a:rPr lang="en-GB" sz="2600" b="0" i="1" dirty="0" smtClean="0">
                          <a:latin typeface="Cambria Math" panose="02040503050406030204" pitchFamily="18" charset="0"/>
                        </a:rPr>
                        <m:t>𝑛</m:t>
                      </m:r>
                      <m:r>
                        <a:rPr lang="en-GB" sz="2600" b="0" i="1" dirty="0" smtClean="0">
                          <a:latin typeface="Cambria Math" panose="02040503050406030204" pitchFamily="18" charset="0"/>
                        </a:rPr>
                        <m:t>−</m:t>
                      </m:r>
                      <m:sSub>
                        <m:sSubPr>
                          <m:ctrlPr>
                            <a:rPr lang="en-GB" sz="2600" b="0" i="1" dirty="0" smtClean="0">
                              <a:latin typeface="Cambria Math" panose="02040503050406030204" pitchFamily="18" charset="0"/>
                            </a:rPr>
                          </m:ctrlPr>
                        </m:sSubPr>
                        <m:e>
                          <m:r>
                            <a:rPr lang="en-GB" sz="2600" b="0" i="1" dirty="0" smtClean="0">
                              <a:latin typeface="Cambria Math" panose="02040503050406030204" pitchFamily="18" charset="0"/>
                            </a:rPr>
                            <m:t>𝑛</m:t>
                          </m:r>
                        </m:e>
                        <m:sub>
                          <m:r>
                            <a:rPr lang="en-GB" sz="2600" b="0" i="1" dirty="0" smtClean="0">
                              <a:latin typeface="Cambria Math" panose="02040503050406030204" pitchFamily="18" charset="0"/>
                            </a:rPr>
                            <m:t>2</m:t>
                          </m:r>
                        </m:sub>
                      </m:sSub>
                      <m:r>
                        <a:rPr lang="en-GB" sz="2600" b="0" i="1" dirty="0" smtClean="0">
                          <a:latin typeface="Cambria Math" panose="02040503050406030204" pitchFamily="18" charset="0"/>
                        </a:rPr>
                        <m:t>]</m:t>
                      </m:r>
                    </m:oMath>
                  </m:oMathPara>
                </a14:m>
                <a:endParaRPr lang="en-US" sz="2600" dirty="0"/>
              </a:p>
            </p:txBody>
          </p:sp>
        </mc:Choice>
        <mc:Fallback xmlns="">
          <p:sp>
            <p:nvSpPr>
              <p:cNvPr id="9" name="TextBox 8">
                <a:extLst>
                  <a:ext uri="{FF2B5EF4-FFF2-40B4-BE49-F238E27FC236}">
                    <a16:creationId xmlns:a16="http://schemas.microsoft.com/office/drawing/2014/main" id="{C0EF2FC0-FD5C-F043-BC84-920EBE0E3F30}"/>
                  </a:ext>
                </a:extLst>
              </p:cNvPr>
              <p:cNvSpPr txBox="1">
                <a:spLocks noRot="1" noChangeAspect="1" noMove="1" noResize="1" noEditPoints="1" noAdjustHandles="1" noChangeArrowheads="1" noChangeShapeType="1" noTextEdit="1"/>
              </p:cNvSpPr>
              <p:nvPr/>
            </p:nvSpPr>
            <p:spPr>
              <a:xfrm>
                <a:off x="1330797" y="1968141"/>
                <a:ext cx="7206716" cy="492443"/>
              </a:xfrm>
              <a:prstGeom prst="rect">
                <a:avLst/>
              </a:prstGeom>
              <a:blipFill>
                <a:blip r:embed="rId2"/>
                <a:stretch>
                  <a:fillRect b="-2051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FF3FB2A-0608-9D47-B942-8129226260BB}"/>
              </a:ext>
            </a:extLst>
          </p:cNvPr>
          <p:cNvSpPr txBox="1"/>
          <p:nvPr/>
        </p:nvSpPr>
        <p:spPr>
          <a:xfrm>
            <a:off x="1330797" y="2710587"/>
            <a:ext cx="3953326" cy="2123658"/>
          </a:xfrm>
          <a:prstGeom prst="rect">
            <a:avLst/>
          </a:prstGeom>
          <a:noFill/>
        </p:spPr>
        <p:txBody>
          <a:bodyPr wrap="none" rtlCol="0">
            <a:spAutoFit/>
          </a:bodyPr>
          <a:lstStyle/>
          <a:p>
            <a:r>
              <a:rPr lang="en-US" sz="2200" dirty="0">
                <a:solidFill>
                  <a:srgbClr val="000000"/>
                </a:solidFill>
              </a:rPr>
              <a:t>Using the z operator becomes</a:t>
            </a:r>
          </a:p>
          <a:p>
            <a:endParaRPr lang="en-US" sz="2200" dirty="0"/>
          </a:p>
          <a:p>
            <a:endParaRPr lang="en-US" sz="2200" dirty="0"/>
          </a:p>
          <a:p>
            <a:endParaRPr lang="en-US" sz="2200" dirty="0"/>
          </a:p>
          <a:p>
            <a:endParaRPr lang="en-US" sz="2200" dirty="0"/>
          </a:p>
          <a:p>
            <a:endParaRPr lang="en-US" sz="2200" dirty="0"/>
          </a:p>
        </p:txBody>
      </p:sp>
      <p:sp>
        <p:nvSpPr>
          <p:cNvPr id="11" name="Rectangle 10">
            <a:extLst>
              <a:ext uri="{FF2B5EF4-FFF2-40B4-BE49-F238E27FC236}">
                <a16:creationId xmlns:a16="http://schemas.microsoft.com/office/drawing/2014/main" id="{794E5B9A-9183-E84F-82C7-43357BA392E4}"/>
              </a:ext>
            </a:extLst>
          </p:cNvPr>
          <p:cNvSpPr/>
          <p:nvPr/>
        </p:nvSpPr>
        <p:spPr>
          <a:xfrm>
            <a:off x="1330797" y="4091591"/>
            <a:ext cx="5351145" cy="430887"/>
          </a:xfrm>
          <a:prstGeom prst="rect">
            <a:avLst/>
          </a:prstGeom>
        </p:spPr>
        <p:txBody>
          <a:bodyPr wrap="none">
            <a:spAutoFit/>
          </a:bodyPr>
          <a:lstStyle/>
          <a:p>
            <a:pPr marL="609600" indent="-609600"/>
            <a:r>
              <a:rPr lang="en-GB" altLang="en-US" sz="2200" b="1" dirty="0">
                <a:solidFill>
                  <a:schemeClr val="accent4">
                    <a:lumMod val="75000"/>
                    <a:lumOff val="25000"/>
                  </a:schemeClr>
                </a:solidFill>
              </a:rPr>
              <a:t>Example – Linear Differential Equation</a:t>
            </a:r>
          </a:p>
        </p:txBody>
      </p:sp>
      <p:sp>
        <p:nvSpPr>
          <p:cNvPr id="15" name="TextBox 14">
            <a:extLst>
              <a:ext uri="{FF2B5EF4-FFF2-40B4-BE49-F238E27FC236}">
                <a16:creationId xmlns:a16="http://schemas.microsoft.com/office/drawing/2014/main" id="{0AE333D0-DB77-B749-9317-D8C6CC2ECD26}"/>
              </a:ext>
            </a:extLst>
          </p:cNvPr>
          <p:cNvSpPr txBox="1"/>
          <p:nvPr/>
        </p:nvSpPr>
        <p:spPr>
          <a:xfrm>
            <a:off x="1330797" y="5357048"/>
            <a:ext cx="3953326" cy="2123658"/>
          </a:xfrm>
          <a:prstGeom prst="rect">
            <a:avLst/>
          </a:prstGeom>
          <a:noFill/>
        </p:spPr>
        <p:txBody>
          <a:bodyPr wrap="none" rtlCol="0">
            <a:spAutoFit/>
          </a:bodyPr>
          <a:lstStyle/>
          <a:p>
            <a:r>
              <a:rPr lang="en-US" sz="2200" dirty="0">
                <a:solidFill>
                  <a:srgbClr val="000000"/>
                </a:solidFill>
              </a:rPr>
              <a:t>Using the z operator becomes</a:t>
            </a:r>
          </a:p>
          <a:p>
            <a:endParaRPr lang="en-US" sz="2200" dirty="0"/>
          </a:p>
          <a:p>
            <a:endParaRPr lang="en-US" sz="2200" dirty="0"/>
          </a:p>
          <a:p>
            <a:endParaRPr lang="en-US" sz="2200" dirty="0"/>
          </a:p>
          <a:p>
            <a:endParaRPr lang="en-US" sz="2200" dirty="0"/>
          </a:p>
          <a:p>
            <a:endParaRPr lang="en-US" sz="2200" dirty="0"/>
          </a:p>
        </p:txBody>
      </p:sp>
      <p:pic>
        <p:nvPicPr>
          <p:cNvPr id="16" name="Picture 15">
            <a:extLst>
              <a:ext uri="{FF2B5EF4-FFF2-40B4-BE49-F238E27FC236}">
                <a16:creationId xmlns:a16="http://schemas.microsoft.com/office/drawing/2014/main" id="{8247DE0F-021C-094E-B820-CF124C4A88F6}"/>
              </a:ext>
            </a:extLst>
          </p:cNvPr>
          <p:cNvPicPr>
            <a:picLocks noChangeAspect="1"/>
          </p:cNvPicPr>
          <p:nvPr/>
        </p:nvPicPr>
        <p:blipFill rotWithShape="1">
          <a:blip r:embed="rId3">
            <a:extLst>
              <a:ext uri="{28A0092B-C50C-407E-A947-70E740481C1C}">
                <a14:useLocalDpi xmlns:a14="http://schemas.microsoft.com/office/drawing/2010/main" val="0"/>
              </a:ext>
            </a:extLst>
          </a:blip>
          <a:srcRect b="36578"/>
          <a:stretch/>
        </p:blipFill>
        <p:spPr>
          <a:xfrm>
            <a:off x="3881978" y="4075255"/>
            <a:ext cx="4017055" cy="1198198"/>
          </a:xfrm>
          <a:prstGeom prst="rect">
            <a:avLst/>
          </a:prstGeom>
        </p:spPr>
      </p:pic>
      <p:pic>
        <p:nvPicPr>
          <p:cNvPr id="17" name="Picture 16">
            <a:extLst>
              <a:ext uri="{FF2B5EF4-FFF2-40B4-BE49-F238E27FC236}">
                <a16:creationId xmlns:a16="http://schemas.microsoft.com/office/drawing/2014/main" id="{0B0A3C72-36EB-DF4F-8B7D-6F665418C8DF}"/>
              </a:ext>
            </a:extLst>
          </p:cNvPr>
          <p:cNvPicPr>
            <a:picLocks noChangeAspect="1"/>
          </p:cNvPicPr>
          <p:nvPr/>
        </p:nvPicPr>
        <p:blipFill rotWithShape="1">
          <a:blip r:embed="rId3">
            <a:extLst>
              <a:ext uri="{28A0092B-C50C-407E-A947-70E740481C1C}">
                <a14:useLocalDpi xmlns:a14="http://schemas.microsoft.com/office/drawing/2010/main" val="0"/>
              </a:ext>
            </a:extLst>
          </a:blip>
          <a:srcRect t="60546"/>
          <a:stretch/>
        </p:blipFill>
        <p:spPr>
          <a:xfrm>
            <a:off x="3655223" y="5918129"/>
            <a:ext cx="4418760" cy="819923"/>
          </a:xfrm>
          <a:prstGeom prst="rect">
            <a:avLst/>
          </a:prstGeom>
        </p:spPr>
      </p:pic>
      <p:pic>
        <p:nvPicPr>
          <p:cNvPr id="18" name="Picture 17">
            <a:extLst>
              <a:ext uri="{FF2B5EF4-FFF2-40B4-BE49-F238E27FC236}">
                <a16:creationId xmlns:a16="http://schemas.microsoft.com/office/drawing/2014/main" id="{76002A54-4B3C-094D-89EA-2A5EF073AA27}"/>
              </a:ext>
            </a:extLst>
          </p:cNvPr>
          <p:cNvPicPr>
            <a:picLocks noChangeAspect="1"/>
          </p:cNvPicPr>
          <p:nvPr/>
        </p:nvPicPr>
        <p:blipFill>
          <a:blip r:embed="rId4"/>
          <a:stretch>
            <a:fillRect/>
          </a:stretch>
        </p:blipFill>
        <p:spPr>
          <a:xfrm>
            <a:off x="1441960" y="3419373"/>
            <a:ext cx="7299399" cy="353043"/>
          </a:xfrm>
          <a:prstGeom prst="rect">
            <a:avLst/>
          </a:prstGeom>
        </p:spPr>
      </p:pic>
    </p:spTree>
    <p:extLst>
      <p:ext uri="{BB962C8B-B14F-4D97-AF65-F5344CB8AC3E}">
        <p14:creationId xmlns:p14="http://schemas.microsoft.com/office/powerpoint/2010/main" val="204350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15</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The ‘z’ Operator</a:t>
            </a:r>
          </a:p>
        </p:txBody>
      </p:sp>
      <p:sp>
        <p:nvSpPr>
          <p:cNvPr id="6" name="Rectangle 5">
            <a:extLst>
              <a:ext uri="{FF2B5EF4-FFF2-40B4-BE49-F238E27FC236}">
                <a16:creationId xmlns:a16="http://schemas.microsoft.com/office/drawing/2014/main" id="{849F5127-34D2-5B42-9A0B-42F2A4E2D499}"/>
              </a:ext>
            </a:extLst>
          </p:cNvPr>
          <p:cNvSpPr/>
          <p:nvPr/>
        </p:nvSpPr>
        <p:spPr>
          <a:xfrm>
            <a:off x="1103183" y="1250643"/>
            <a:ext cx="3876382" cy="430887"/>
          </a:xfrm>
          <a:prstGeom prst="rect">
            <a:avLst/>
          </a:prstGeom>
        </p:spPr>
        <p:txBody>
          <a:bodyPr wrap="none">
            <a:spAutoFit/>
          </a:bodyPr>
          <a:lstStyle/>
          <a:p>
            <a:pPr marL="609600" indent="-609600"/>
            <a:r>
              <a:rPr lang="en-GB" altLang="en-US" sz="2200" b="1" dirty="0">
                <a:solidFill>
                  <a:schemeClr val="accent5">
                    <a:lumMod val="75000"/>
                    <a:lumOff val="25000"/>
                  </a:schemeClr>
                </a:solidFill>
              </a:rPr>
              <a:t>Example – Monthly balance</a:t>
            </a:r>
          </a:p>
        </p:txBody>
      </p:sp>
      <p:sp>
        <p:nvSpPr>
          <p:cNvPr id="10" name="TextBox 9">
            <a:extLst>
              <a:ext uri="{FF2B5EF4-FFF2-40B4-BE49-F238E27FC236}">
                <a16:creationId xmlns:a16="http://schemas.microsoft.com/office/drawing/2014/main" id="{DFF3FB2A-0608-9D47-B942-8129226260BB}"/>
              </a:ext>
            </a:extLst>
          </p:cNvPr>
          <p:cNvSpPr txBox="1"/>
          <p:nvPr/>
        </p:nvSpPr>
        <p:spPr>
          <a:xfrm>
            <a:off x="1103183" y="1692470"/>
            <a:ext cx="10466462" cy="2800767"/>
          </a:xfrm>
          <a:prstGeom prst="rect">
            <a:avLst/>
          </a:prstGeom>
          <a:noFill/>
        </p:spPr>
        <p:txBody>
          <a:bodyPr wrap="square" rtlCol="0">
            <a:spAutoFit/>
          </a:bodyPr>
          <a:lstStyle/>
          <a:p>
            <a:pPr>
              <a:spcBef>
                <a:spcPct val="50000"/>
              </a:spcBef>
            </a:pPr>
            <a:r>
              <a:rPr lang="en-GB" altLang="en-US" sz="2200" dirty="0">
                <a:solidFill>
                  <a:srgbClr val="000000"/>
                </a:solidFill>
                <a:latin typeface="Arial" panose="020B0604020202020204" pitchFamily="34" charset="0"/>
                <a:cs typeface="Arial" panose="020B0604020202020204" pitchFamily="34" charset="0"/>
              </a:rPr>
              <a:t>Write a first-order difference equation to calculate the monthly balance of a £100,000 loan at 1% per month interest assuming monthly payments of  £1200 (from month 0). </a:t>
            </a:r>
          </a:p>
          <a:p>
            <a:endParaRPr lang="en-US" sz="2200" dirty="0"/>
          </a:p>
          <a:p>
            <a:endParaRPr lang="en-US" sz="2200" dirty="0"/>
          </a:p>
          <a:p>
            <a:endParaRPr lang="en-US" sz="2200" dirty="0"/>
          </a:p>
          <a:p>
            <a:endParaRPr lang="en-US" sz="2200" dirty="0"/>
          </a:p>
          <a:p>
            <a:endParaRPr lang="en-US" sz="2200" dirty="0"/>
          </a:p>
        </p:txBody>
      </p:sp>
      <p:pic>
        <p:nvPicPr>
          <p:cNvPr id="5" name="Picture 4">
            <a:extLst>
              <a:ext uri="{FF2B5EF4-FFF2-40B4-BE49-F238E27FC236}">
                <a16:creationId xmlns:a16="http://schemas.microsoft.com/office/drawing/2014/main" id="{FE11C142-3416-CD48-8EF9-67D998DF9FD9}"/>
              </a:ext>
            </a:extLst>
          </p:cNvPr>
          <p:cNvPicPr>
            <a:picLocks noChangeAspect="1"/>
          </p:cNvPicPr>
          <p:nvPr/>
        </p:nvPicPr>
        <p:blipFill>
          <a:blip r:embed="rId2"/>
          <a:stretch>
            <a:fillRect/>
          </a:stretch>
        </p:blipFill>
        <p:spPr>
          <a:xfrm>
            <a:off x="3227437" y="2944016"/>
            <a:ext cx="5190684" cy="353043"/>
          </a:xfrm>
          <a:prstGeom prst="rect">
            <a:avLst/>
          </a:prstGeom>
        </p:spPr>
      </p:pic>
      <p:pic>
        <p:nvPicPr>
          <p:cNvPr id="7" name="Picture 6">
            <a:extLst>
              <a:ext uri="{FF2B5EF4-FFF2-40B4-BE49-F238E27FC236}">
                <a16:creationId xmlns:a16="http://schemas.microsoft.com/office/drawing/2014/main" id="{381A13B1-B87E-4C4C-A6A9-4BFF10B6DD40}"/>
              </a:ext>
            </a:extLst>
          </p:cNvPr>
          <p:cNvPicPr>
            <a:picLocks noChangeAspect="1"/>
          </p:cNvPicPr>
          <p:nvPr/>
        </p:nvPicPr>
        <p:blipFill>
          <a:blip r:embed="rId3"/>
          <a:stretch>
            <a:fillRect/>
          </a:stretch>
        </p:blipFill>
        <p:spPr>
          <a:xfrm>
            <a:off x="3229823" y="3583510"/>
            <a:ext cx="3768971" cy="353043"/>
          </a:xfrm>
          <a:prstGeom prst="rect">
            <a:avLst/>
          </a:prstGeom>
        </p:spPr>
      </p:pic>
      <p:pic>
        <p:nvPicPr>
          <p:cNvPr id="8" name="Picture 7">
            <a:extLst>
              <a:ext uri="{FF2B5EF4-FFF2-40B4-BE49-F238E27FC236}">
                <a16:creationId xmlns:a16="http://schemas.microsoft.com/office/drawing/2014/main" id="{641B422C-FB9F-A740-BF8B-3233A67CE679}"/>
              </a:ext>
            </a:extLst>
          </p:cNvPr>
          <p:cNvPicPr>
            <a:picLocks noChangeAspect="1"/>
          </p:cNvPicPr>
          <p:nvPr/>
        </p:nvPicPr>
        <p:blipFill>
          <a:blip r:embed="rId4"/>
          <a:stretch>
            <a:fillRect/>
          </a:stretch>
        </p:blipFill>
        <p:spPr>
          <a:xfrm>
            <a:off x="3227437" y="4192000"/>
            <a:ext cx="3721262" cy="391210"/>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1CC2DD6-6D05-AE41-9AF3-1C2DAB539361}"/>
                  </a:ext>
                </a:extLst>
              </p:cNvPr>
              <p:cNvSpPr/>
              <p:nvPr/>
            </p:nvSpPr>
            <p:spPr>
              <a:xfrm>
                <a:off x="1103183" y="4889860"/>
                <a:ext cx="11350594" cy="1954381"/>
              </a:xfrm>
              <a:prstGeom prst="rect">
                <a:avLst/>
              </a:prstGeom>
            </p:spPr>
            <p:txBody>
              <a:bodyPr wrap="square">
                <a:spAutoFit/>
              </a:bodyPr>
              <a:lstStyle/>
              <a:p>
                <a:pPr>
                  <a:spcBef>
                    <a:spcPct val="50000"/>
                  </a:spcBef>
                </a:pPr>
                <a14:m>
                  <m:oMath xmlns:m="http://schemas.openxmlformats.org/officeDocument/2006/math">
                    <m:r>
                      <a:rPr lang="en-GB" altLang="en-US" sz="2200" i="1" dirty="0" smtClean="0">
                        <a:latin typeface="Cambria Math" panose="02040503050406030204" pitchFamily="18" charset="0"/>
                        <a:cs typeface="Arial" panose="020B0604020202020204" pitchFamily="34" charset="0"/>
                      </a:rPr>
                      <m:t>𝑦</m:t>
                    </m:r>
                    <m:r>
                      <a:rPr lang="en-GB" altLang="en-US" sz="2200" i="1" dirty="0" smtClean="0">
                        <a:latin typeface="Cambria Math" panose="02040503050406030204" pitchFamily="18" charset="0"/>
                        <a:cs typeface="Arial" panose="020B0604020202020204" pitchFamily="34" charset="0"/>
                      </a:rPr>
                      <m:t>[</m:t>
                    </m:r>
                    <m:r>
                      <a:rPr lang="en-GB" altLang="en-US" sz="2200" i="1" dirty="0" smtClean="0">
                        <a:latin typeface="Cambria Math" panose="02040503050406030204" pitchFamily="18" charset="0"/>
                        <a:cs typeface="Arial" panose="020B0604020202020204" pitchFamily="34" charset="0"/>
                      </a:rPr>
                      <m:t>𝑛</m:t>
                    </m:r>
                    <m:r>
                      <a:rPr lang="en-GB" altLang="en-US" sz="2200" i="1" dirty="0" smtClean="0">
                        <a:latin typeface="Cambria Math" panose="02040503050406030204" pitchFamily="18" charset="0"/>
                        <a:cs typeface="Arial" panose="020B0604020202020204" pitchFamily="34" charset="0"/>
                      </a:rPr>
                      <m:t>]</m:t>
                    </m:r>
                  </m:oMath>
                </a14:m>
                <a:r>
                  <a:rPr lang="en-GB" altLang="en-US" sz="2200" dirty="0">
                    <a:latin typeface="Arial" panose="020B0604020202020204" pitchFamily="34" charset="0"/>
                    <a:cs typeface="Arial" panose="020B0604020202020204" pitchFamily="34" charset="0"/>
                  </a:rPr>
                  <a:t>:  the monthly balance at month n</a:t>
                </a:r>
              </a:p>
              <a:p>
                <a:pPr>
                  <a:spcBef>
                    <a:spcPct val="50000"/>
                  </a:spcBef>
                </a:pPr>
                <a:r>
                  <a:rPr lang="en-GB" altLang="en-US" sz="2200" dirty="0">
                    <a:latin typeface="Arial" panose="020B0604020202020204" pitchFamily="34" charset="0"/>
                    <a:cs typeface="Arial" panose="020B0604020202020204" pitchFamily="34" charset="0"/>
                  </a:rPr>
                  <a:t>Given: </a:t>
                </a:r>
                <a14:m>
                  <m:oMath xmlns:m="http://schemas.openxmlformats.org/officeDocument/2006/math">
                    <m:r>
                      <a:rPr lang="en-GB" altLang="en-US" sz="2200" i="1" dirty="0" smtClean="0">
                        <a:latin typeface="Cambria Math" panose="02040503050406030204" pitchFamily="18" charset="0"/>
                        <a:cs typeface="Arial" panose="020B0604020202020204" pitchFamily="34" charset="0"/>
                      </a:rPr>
                      <m:t>𝑦</m:t>
                    </m:r>
                    <m:r>
                      <a:rPr lang="en-GB" altLang="en-US" sz="2200" i="1" dirty="0" smtClean="0">
                        <a:latin typeface="Cambria Math" panose="02040503050406030204" pitchFamily="18" charset="0"/>
                        <a:cs typeface="Arial" panose="020B0604020202020204" pitchFamily="34" charset="0"/>
                      </a:rPr>
                      <m:t>[−1]= 100,000  </m:t>
                    </m:r>
                  </m:oMath>
                </a14:m>
                <a:r>
                  <a:rPr lang="en-GB" altLang="en-US" sz="2200" dirty="0">
                    <a:latin typeface="Arial" panose="020B0604020202020204" pitchFamily="34" charset="0"/>
                    <a:cs typeface="Arial" panose="020B0604020202020204" pitchFamily="34" charset="0"/>
                  </a:rPr>
                  <a:t>(initial condition)</a:t>
                </a:r>
              </a:p>
              <a:p>
                <a:pPr>
                  <a:spcBef>
                    <a:spcPct val="50000"/>
                  </a:spcBef>
                </a:pPr>
                <a14:m>
                  <m:oMath xmlns:m="http://schemas.openxmlformats.org/officeDocument/2006/math">
                    <m:r>
                      <a:rPr lang="en-GB" altLang="en-US" sz="2200" i="1" dirty="0" smtClean="0">
                        <a:latin typeface="Cambria Math" panose="02040503050406030204" pitchFamily="18" charset="0"/>
                        <a:cs typeface="Arial" panose="020B0604020202020204" pitchFamily="34" charset="0"/>
                      </a:rPr>
                      <m:t>𝑥</m:t>
                    </m:r>
                    <m:r>
                      <a:rPr lang="en-GB" altLang="en-US" sz="2200" i="1" dirty="0" smtClean="0">
                        <a:latin typeface="Cambria Math" panose="02040503050406030204" pitchFamily="18" charset="0"/>
                        <a:cs typeface="Arial" panose="020B0604020202020204" pitchFamily="34" charset="0"/>
                      </a:rPr>
                      <m:t>[</m:t>
                    </m:r>
                    <m:r>
                      <a:rPr lang="en-GB" altLang="en-US" sz="2200" i="1" dirty="0" smtClean="0">
                        <a:latin typeface="Cambria Math" panose="02040503050406030204" pitchFamily="18" charset="0"/>
                        <a:cs typeface="Arial" panose="020B0604020202020204" pitchFamily="34" charset="0"/>
                      </a:rPr>
                      <m:t>𝑛</m:t>
                    </m:r>
                    <m:r>
                      <a:rPr lang="en-GB" altLang="en-US" sz="2200" i="1" dirty="0" smtClean="0">
                        <a:latin typeface="Cambria Math" panose="02040503050406030204" pitchFamily="18" charset="0"/>
                        <a:cs typeface="Arial" panose="020B0604020202020204" pitchFamily="34" charset="0"/>
                      </a:rPr>
                      <m:t>] = −1200</m:t>
                    </m:r>
                    <m:r>
                      <a:rPr lang="en-GB" altLang="en-US" sz="2200" i="1" dirty="0" smtClean="0">
                        <a:latin typeface="Cambria Math" panose="02040503050406030204" pitchFamily="18" charset="0"/>
                        <a:cs typeface="Arial" panose="020B0604020202020204" pitchFamily="34" charset="0"/>
                      </a:rPr>
                      <m:t>𝑢</m:t>
                    </m:r>
                    <m:r>
                      <a:rPr lang="en-GB" altLang="en-US" sz="2200" i="1" dirty="0" smtClean="0">
                        <a:latin typeface="Cambria Math" panose="02040503050406030204" pitchFamily="18" charset="0"/>
                        <a:cs typeface="Arial" panose="020B0604020202020204" pitchFamily="34" charset="0"/>
                      </a:rPr>
                      <m:t>[</m:t>
                    </m:r>
                    <m:r>
                      <a:rPr lang="en-GB" altLang="en-US" sz="2200" i="1" dirty="0" smtClean="0">
                        <a:latin typeface="Cambria Math" panose="02040503050406030204" pitchFamily="18" charset="0"/>
                        <a:cs typeface="Arial" panose="020B0604020202020204" pitchFamily="34" charset="0"/>
                      </a:rPr>
                      <m:t>𝑛</m:t>
                    </m:r>
                    <m:r>
                      <a:rPr lang="en-GB" altLang="en-US" sz="2200" i="1" dirty="0" smtClean="0">
                        <a:latin typeface="Cambria Math" panose="02040503050406030204" pitchFamily="18" charset="0"/>
                        <a:cs typeface="Arial" panose="020B0604020202020204" pitchFamily="34" charset="0"/>
                      </a:rPr>
                      <m:t>]     </m:t>
                    </m:r>
                  </m:oMath>
                </a14:m>
                <a:r>
                  <a:rPr lang="en-GB" altLang="en-US" sz="2200" dirty="0">
                    <a:latin typeface="Arial" panose="020B0604020202020204" pitchFamily="34" charset="0"/>
                    <a:cs typeface="Arial" panose="020B0604020202020204" pitchFamily="34" charset="0"/>
                  </a:rPr>
                  <a:t>amount paid back each month</a:t>
                </a:r>
              </a:p>
              <a:p>
                <a:pPr>
                  <a:spcBef>
                    <a:spcPct val="50000"/>
                  </a:spcBef>
                </a:pPr>
                <a:r>
                  <a:rPr lang="en-GB" altLang="en-US" sz="2200" b="1" dirty="0">
                    <a:solidFill>
                      <a:schemeClr val="accent3">
                        <a:lumMod val="75000"/>
                        <a:lumOff val="25000"/>
                      </a:schemeClr>
                    </a:solidFill>
                    <a:latin typeface="Arial" panose="020B0604020202020204" pitchFamily="34" charset="0"/>
                    <a:cs typeface="Arial" panose="020B0604020202020204" pitchFamily="34" charset="0"/>
                  </a:rPr>
                  <a:t>This is a 1</a:t>
                </a:r>
                <a:r>
                  <a:rPr lang="en-GB" altLang="en-US" sz="2200" b="1" baseline="30000" dirty="0">
                    <a:solidFill>
                      <a:schemeClr val="accent3">
                        <a:lumMod val="75000"/>
                        <a:lumOff val="25000"/>
                      </a:schemeClr>
                    </a:solidFill>
                    <a:latin typeface="Arial" panose="020B0604020202020204" pitchFamily="34" charset="0"/>
                    <a:cs typeface="Arial" panose="020B0604020202020204" pitchFamily="34" charset="0"/>
                  </a:rPr>
                  <a:t>st</a:t>
                </a:r>
                <a:r>
                  <a:rPr lang="en-GB" altLang="en-US" sz="2200" b="1" dirty="0">
                    <a:solidFill>
                      <a:schemeClr val="accent3">
                        <a:lumMod val="75000"/>
                        <a:lumOff val="25000"/>
                      </a:schemeClr>
                    </a:solidFill>
                    <a:latin typeface="Arial" panose="020B0604020202020204" pitchFamily="34" charset="0"/>
                    <a:cs typeface="Arial" panose="020B0604020202020204" pitchFamily="34" charset="0"/>
                  </a:rPr>
                  <a:t> order difference equation with constant coefficients</a:t>
                </a:r>
              </a:p>
            </p:txBody>
          </p:sp>
        </mc:Choice>
        <mc:Fallback xmlns="">
          <p:sp>
            <p:nvSpPr>
              <p:cNvPr id="12" name="Rectangle 11">
                <a:extLst>
                  <a:ext uri="{FF2B5EF4-FFF2-40B4-BE49-F238E27FC236}">
                    <a16:creationId xmlns:a16="http://schemas.microsoft.com/office/drawing/2014/main" id="{D1CC2DD6-6D05-AE41-9AF3-1C2DAB539361}"/>
                  </a:ext>
                </a:extLst>
              </p:cNvPr>
              <p:cNvSpPr>
                <a:spLocks noRot="1" noChangeAspect="1" noMove="1" noResize="1" noEditPoints="1" noAdjustHandles="1" noChangeArrowheads="1" noChangeShapeType="1" noTextEdit="1"/>
              </p:cNvSpPr>
              <p:nvPr/>
            </p:nvSpPr>
            <p:spPr>
              <a:xfrm>
                <a:off x="1103183" y="4889860"/>
                <a:ext cx="11350594" cy="1954381"/>
              </a:xfrm>
              <a:prstGeom prst="rect">
                <a:avLst/>
              </a:prstGeom>
              <a:blipFill>
                <a:blip r:embed="rId5"/>
                <a:stretch>
                  <a:fillRect l="-670" t="-1282" b="-4487"/>
                </a:stretch>
              </a:blipFill>
            </p:spPr>
            <p:txBody>
              <a:bodyPr/>
              <a:lstStyle/>
              <a:p>
                <a:r>
                  <a:rPr lang="en-US">
                    <a:noFill/>
                  </a:rPr>
                  <a:t> </a:t>
                </a:r>
              </a:p>
            </p:txBody>
          </p:sp>
        </mc:Fallback>
      </mc:AlternateContent>
    </p:spTree>
    <p:extLst>
      <p:ext uri="{BB962C8B-B14F-4D97-AF65-F5344CB8AC3E}">
        <p14:creationId xmlns:p14="http://schemas.microsoft.com/office/powerpoint/2010/main" val="128482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16</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Linear Difference Equation with Constant Coefficients </a:t>
            </a:r>
          </a:p>
        </p:txBody>
      </p:sp>
      <p:sp>
        <p:nvSpPr>
          <p:cNvPr id="10" name="TextBox 9">
            <a:extLst>
              <a:ext uri="{FF2B5EF4-FFF2-40B4-BE49-F238E27FC236}">
                <a16:creationId xmlns:a16="http://schemas.microsoft.com/office/drawing/2014/main" id="{DFF3FB2A-0608-9D47-B942-8129226260BB}"/>
              </a:ext>
            </a:extLst>
          </p:cNvPr>
          <p:cNvSpPr txBox="1"/>
          <p:nvPr/>
        </p:nvSpPr>
        <p:spPr>
          <a:xfrm>
            <a:off x="1103183" y="1797402"/>
            <a:ext cx="11088817" cy="2800767"/>
          </a:xfrm>
          <a:prstGeom prst="rect">
            <a:avLst/>
          </a:prstGeom>
          <a:noFill/>
        </p:spPr>
        <p:txBody>
          <a:bodyPr wrap="square" rtlCol="0">
            <a:spAutoFit/>
          </a:bodyPr>
          <a:lstStyle/>
          <a:p>
            <a:pPr marL="342900" indent="-342900">
              <a:spcBef>
                <a:spcPct val="50000"/>
              </a:spcBef>
              <a:buFont typeface="Arial" panose="020B0604020202020204" pitchFamily="34" charset="0"/>
              <a:buChar char="•"/>
            </a:pPr>
            <a:r>
              <a:rPr lang="en-GB" altLang="en-US" sz="2200" dirty="0">
                <a:solidFill>
                  <a:srgbClr val="000000"/>
                </a:solidFill>
                <a:latin typeface="Arial" panose="020B0604020202020204" pitchFamily="34" charset="0"/>
                <a:cs typeface="Arial" panose="020B0604020202020204" pitchFamily="34" charset="0"/>
              </a:rPr>
              <a:t>We can now generalise the concept for the N-</a:t>
            </a:r>
            <a:r>
              <a:rPr lang="en-GB" altLang="en-US" sz="2200" dirty="0" err="1">
                <a:solidFill>
                  <a:srgbClr val="000000"/>
                </a:solidFill>
                <a:latin typeface="Arial" panose="020B0604020202020204" pitchFamily="34" charset="0"/>
                <a:cs typeface="Arial" panose="020B0604020202020204" pitchFamily="34" charset="0"/>
              </a:rPr>
              <a:t>th</a:t>
            </a:r>
            <a:r>
              <a:rPr lang="en-GB" altLang="en-US" sz="2200" dirty="0">
                <a:solidFill>
                  <a:srgbClr val="000000"/>
                </a:solidFill>
                <a:latin typeface="Arial" panose="020B0604020202020204" pitchFamily="34" charset="0"/>
                <a:cs typeface="Arial" panose="020B0604020202020204" pitchFamily="34" charset="0"/>
              </a:rPr>
              <a:t> order LTI discrete system that can be described by the following </a:t>
            </a:r>
            <a:r>
              <a:rPr lang="en-GB" altLang="en-US" sz="2200" b="1" u="sng" dirty="0">
                <a:solidFill>
                  <a:schemeClr val="accent3">
                    <a:lumMod val="75000"/>
                    <a:lumOff val="25000"/>
                  </a:schemeClr>
                </a:solidFill>
                <a:latin typeface="Arial" panose="020B0604020202020204" pitchFamily="34" charset="0"/>
                <a:cs typeface="Arial" panose="020B0604020202020204" pitchFamily="34" charset="0"/>
              </a:rPr>
              <a:t>N-</a:t>
            </a:r>
            <a:r>
              <a:rPr lang="en-GB" altLang="en-US" sz="2200" b="1" u="sng" dirty="0" err="1">
                <a:solidFill>
                  <a:schemeClr val="accent3">
                    <a:lumMod val="75000"/>
                    <a:lumOff val="25000"/>
                  </a:schemeClr>
                </a:solidFill>
                <a:latin typeface="Arial" panose="020B0604020202020204" pitchFamily="34" charset="0"/>
                <a:cs typeface="Arial" panose="020B0604020202020204" pitchFamily="34" charset="0"/>
              </a:rPr>
              <a:t>th</a:t>
            </a:r>
            <a:r>
              <a:rPr lang="en-GB" altLang="en-US" sz="2200" b="1" u="sng" dirty="0">
                <a:solidFill>
                  <a:schemeClr val="accent3">
                    <a:lumMod val="75000"/>
                    <a:lumOff val="25000"/>
                  </a:schemeClr>
                </a:solidFill>
                <a:latin typeface="Arial" panose="020B0604020202020204" pitchFamily="34" charset="0"/>
                <a:cs typeface="Arial" panose="020B0604020202020204" pitchFamily="34" charset="0"/>
              </a:rPr>
              <a:t> order difference equation with constant coefficients</a:t>
            </a:r>
            <a:r>
              <a:rPr lang="en-GB" altLang="en-US" sz="2200" dirty="0">
                <a:solidFill>
                  <a:srgbClr val="000000"/>
                </a:solidFill>
                <a:latin typeface="Arial" panose="020B0604020202020204" pitchFamily="34" charset="0"/>
                <a:cs typeface="Arial" panose="020B0604020202020204" pitchFamily="34" charset="0"/>
              </a:rPr>
              <a:t>. </a:t>
            </a:r>
          </a:p>
          <a:p>
            <a:endParaRPr lang="en-US" sz="2200" dirty="0"/>
          </a:p>
          <a:p>
            <a:endParaRPr lang="en-US" sz="2200" dirty="0"/>
          </a:p>
          <a:p>
            <a:endParaRPr lang="en-US" sz="2200" dirty="0"/>
          </a:p>
          <a:p>
            <a:endParaRPr lang="en-US" sz="2200" dirty="0"/>
          </a:p>
          <a:p>
            <a:endParaRPr lang="en-US" sz="2200" dirty="0"/>
          </a:p>
        </p:txBody>
      </p:sp>
      <p:pic>
        <p:nvPicPr>
          <p:cNvPr id="4" name="Picture 3">
            <a:extLst>
              <a:ext uri="{FF2B5EF4-FFF2-40B4-BE49-F238E27FC236}">
                <a16:creationId xmlns:a16="http://schemas.microsoft.com/office/drawing/2014/main" id="{DE276A20-0C69-F64D-A9F6-71DE5286C9A3}"/>
              </a:ext>
            </a:extLst>
          </p:cNvPr>
          <p:cNvPicPr>
            <a:picLocks noChangeAspect="1"/>
          </p:cNvPicPr>
          <p:nvPr/>
        </p:nvPicPr>
        <p:blipFill>
          <a:blip r:embed="rId2"/>
          <a:stretch>
            <a:fillRect/>
          </a:stretch>
        </p:blipFill>
        <p:spPr>
          <a:xfrm>
            <a:off x="1342797" y="3911976"/>
            <a:ext cx="10076033" cy="977884"/>
          </a:xfrm>
          <a:prstGeom prst="rect">
            <a:avLst/>
          </a:prstGeom>
        </p:spPr>
      </p:pic>
    </p:spTree>
    <p:extLst>
      <p:ext uri="{BB962C8B-B14F-4D97-AF65-F5344CB8AC3E}">
        <p14:creationId xmlns:p14="http://schemas.microsoft.com/office/powerpoint/2010/main" val="222017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17</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Linear Difference Equation with Constant Coefficients </a:t>
            </a:r>
          </a:p>
        </p:txBody>
      </p:sp>
      <p:sp>
        <p:nvSpPr>
          <p:cNvPr id="6" name="Text Box 8">
            <a:extLst>
              <a:ext uri="{FF2B5EF4-FFF2-40B4-BE49-F238E27FC236}">
                <a16:creationId xmlns:a16="http://schemas.microsoft.com/office/drawing/2014/main" id="{DE2A9EBB-6C96-2545-A910-6986CFE89FE7}"/>
              </a:ext>
            </a:extLst>
          </p:cNvPr>
          <p:cNvSpPr txBox="1">
            <a:spLocks noChangeArrowheads="1"/>
          </p:cNvSpPr>
          <p:nvPr/>
        </p:nvSpPr>
        <p:spPr bwMode="auto">
          <a:xfrm>
            <a:off x="1745105" y="4550194"/>
            <a:ext cx="3657600" cy="1569660"/>
          </a:xfrm>
          <a:prstGeom prst="rect">
            <a:avLst/>
          </a:prstGeom>
          <a:noFill/>
          <a:ln w="508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GB" altLang="en-US" sz="2400" dirty="0">
                <a:solidFill>
                  <a:srgbClr val="C00000"/>
                </a:solidFill>
                <a:latin typeface="Arial" panose="020B0604020202020204" pitchFamily="34" charset="0"/>
                <a:cs typeface="Arial" panose="020B0604020202020204" pitchFamily="34" charset="0"/>
              </a:rPr>
              <a:t>Linear Combination of  the output up to and including the N-</a:t>
            </a:r>
            <a:r>
              <a:rPr lang="en-GB" altLang="en-US" sz="2400" dirty="0" err="1">
                <a:solidFill>
                  <a:srgbClr val="C00000"/>
                </a:solidFill>
                <a:latin typeface="Arial" panose="020B0604020202020204" pitchFamily="34" charset="0"/>
                <a:cs typeface="Arial" panose="020B0604020202020204" pitchFamily="34" charset="0"/>
              </a:rPr>
              <a:t>th</a:t>
            </a:r>
            <a:r>
              <a:rPr lang="en-GB" altLang="en-US" sz="2400" dirty="0">
                <a:solidFill>
                  <a:srgbClr val="C00000"/>
                </a:solidFill>
                <a:latin typeface="Arial" panose="020B0604020202020204" pitchFamily="34" charset="0"/>
                <a:cs typeface="Arial" panose="020B0604020202020204" pitchFamily="34" charset="0"/>
              </a:rPr>
              <a:t> order </a:t>
            </a:r>
            <a:r>
              <a:rPr lang="en-GB" altLang="en-US" sz="2400" u="sng" dirty="0">
                <a:solidFill>
                  <a:srgbClr val="C00000"/>
                </a:solidFill>
                <a:latin typeface="Arial" panose="020B0604020202020204" pitchFamily="34" charset="0"/>
                <a:cs typeface="Arial" panose="020B0604020202020204" pitchFamily="34" charset="0"/>
              </a:rPr>
              <a:t>difference</a:t>
            </a:r>
            <a:r>
              <a:rPr lang="en-GB" altLang="en-US" sz="2400" dirty="0">
                <a:solidFill>
                  <a:srgbClr val="C00000"/>
                </a:solidFill>
                <a:latin typeface="Arial" panose="020B0604020202020204" pitchFamily="34" charset="0"/>
                <a:cs typeface="Arial" panose="020B0604020202020204" pitchFamily="34" charset="0"/>
              </a:rPr>
              <a:t> </a:t>
            </a:r>
          </a:p>
        </p:txBody>
      </p:sp>
      <p:sp>
        <p:nvSpPr>
          <p:cNvPr id="7" name="Text Box 9">
            <a:extLst>
              <a:ext uri="{FF2B5EF4-FFF2-40B4-BE49-F238E27FC236}">
                <a16:creationId xmlns:a16="http://schemas.microsoft.com/office/drawing/2014/main" id="{CE67DD94-5757-CF40-86EA-17CCDD470AD0}"/>
              </a:ext>
            </a:extLst>
          </p:cNvPr>
          <p:cNvSpPr txBox="1">
            <a:spLocks noChangeArrowheads="1"/>
          </p:cNvSpPr>
          <p:nvPr/>
        </p:nvSpPr>
        <p:spPr bwMode="auto">
          <a:xfrm>
            <a:off x="5570095" y="4907917"/>
            <a:ext cx="182005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GB" altLang="en-US" sz="5000" dirty="0"/>
              <a:t>=</a:t>
            </a:r>
          </a:p>
        </p:txBody>
      </p:sp>
      <p:sp>
        <p:nvSpPr>
          <p:cNvPr id="8" name="Text Box 10">
            <a:extLst>
              <a:ext uri="{FF2B5EF4-FFF2-40B4-BE49-F238E27FC236}">
                <a16:creationId xmlns:a16="http://schemas.microsoft.com/office/drawing/2014/main" id="{A175532C-29BF-034B-B709-4C693AE41420}"/>
              </a:ext>
            </a:extLst>
          </p:cNvPr>
          <p:cNvSpPr txBox="1">
            <a:spLocks noChangeArrowheads="1"/>
          </p:cNvSpPr>
          <p:nvPr/>
        </p:nvSpPr>
        <p:spPr bwMode="auto">
          <a:xfrm>
            <a:off x="6240905" y="4557754"/>
            <a:ext cx="3352800" cy="1562100"/>
          </a:xfrm>
          <a:prstGeom prst="rect">
            <a:avLst/>
          </a:prstGeom>
          <a:noFill/>
          <a:ln w="50800">
            <a:solidFill>
              <a:schemeClr val="accent4">
                <a:lumMod val="75000"/>
                <a:lumOff val="2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GB" altLang="en-US" sz="2400" dirty="0">
                <a:solidFill>
                  <a:schemeClr val="accent3">
                    <a:lumMod val="75000"/>
                    <a:lumOff val="25000"/>
                  </a:schemeClr>
                </a:solidFill>
                <a:latin typeface="Arial" panose="020B0604020202020204" pitchFamily="34" charset="0"/>
                <a:cs typeface="Arial" panose="020B0604020202020204" pitchFamily="34" charset="0"/>
              </a:rPr>
              <a:t>Linear Combination of  the input up to and including the M-</a:t>
            </a:r>
            <a:r>
              <a:rPr lang="en-GB" altLang="en-US" sz="2400" dirty="0" err="1">
                <a:solidFill>
                  <a:schemeClr val="accent3">
                    <a:lumMod val="75000"/>
                    <a:lumOff val="25000"/>
                  </a:schemeClr>
                </a:solidFill>
                <a:latin typeface="Arial" panose="020B0604020202020204" pitchFamily="34" charset="0"/>
                <a:cs typeface="Arial" panose="020B0604020202020204" pitchFamily="34" charset="0"/>
              </a:rPr>
              <a:t>th</a:t>
            </a:r>
            <a:r>
              <a:rPr lang="en-GB" altLang="en-US" sz="2400" dirty="0">
                <a:solidFill>
                  <a:schemeClr val="accent3">
                    <a:lumMod val="75000"/>
                    <a:lumOff val="25000"/>
                  </a:schemeClr>
                </a:solidFill>
                <a:latin typeface="Arial" panose="020B0604020202020204" pitchFamily="34" charset="0"/>
                <a:cs typeface="Arial" panose="020B0604020202020204" pitchFamily="34" charset="0"/>
              </a:rPr>
              <a:t> order </a:t>
            </a:r>
            <a:r>
              <a:rPr lang="en-GB" altLang="en-US" sz="2400" u="sng" dirty="0">
                <a:solidFill>
                  <a:schemeClr val="accent3">
                    <a:lumMod val="75000"/>
                    <a:lumOff val="25000"/>
                  </a:schemeClr>
                </a:solidFill>
                <a:latin typeface="Arial" panose="020B0604020202020204" pitchFamily="34" charset="0"/>
                <a:cs typeface="Arial" panose="020B0604020202020204" pitchFamily="34" charset="0"/>
              </a:rPr>
              <a:t>difference</a:t>
            </a:r>
            <a:r>
              <a:rPr lang="en-GB" altLang="en-US" sz="2400" dirty="0">
                <a:solidFill>
                  <a:schemeClr val="accent3">
                    <a:lumMod val="75000"/>
                    <a:lumOff val="25000"/>
                  </a:schemeClr>
                </a:solidFill>
                <a:latin typeface="Arial" panose="020B0604020202020204" pitchFamily="34" charset="0"/>
                <a:cs typeface="Arial" panose="020B0604020202020204" pitchFamily="34" charset="0"/>
              </a:rPr>
              <a:t> </a:t>
            </a:r>
          </a:p>
        </p:txBody>
      </p:sp>
      <p:pic>
        <p:nvPicPr>
          <p:cNvPr id="5" name="Picture 4">
            <a:extLst>
              <a:ext uri="{FF2B5EF4-FFF2-40B4-BE49-F238E27FC236}">
                <a16:creationId xmlns:a16="http://schemas.microsoft.com/office/drawing/2014/main" id="{74D6BE14-2966-DA43-AC2C-06AB94DF2C9E}"/>
              </a:ext>
            </a:extLst>
          </p:cNvPr>
          <p:cNvPicPr>
            <a:picLocks noChangeAspect="1"/>
          </p:cNvPicPr>
          <p:nvPr/>
        </p:nvPicPr>
        <p:blipFill>
          <a:blip r:embed="rId2"/>
          <a:stretch>
            <a:fillRect/>
          </a:stretch>
        </p:blipFill>
        <p:spPr>
          <a:xfrm>
            <a:off x="2169226" y="1968141"/>
            <a:ext cx="7283923" cy="1537238"/>
          </a:xfrm>
          <a:prstGeom prst="rect">
            <a:avLst/>
          </a:prstGeom>
        </p:spPr>
      </p:pic>
    </p:spTree>
    <p:extLst>
      <p:ext uri="{BB962C8B-B14F-4D97-AF65-F5344CB8AC3E}">
        <p14:creationId xmlns:p14="http://schemas.microsoft.com/office/powerpoint/2010/main" val="11941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narrow city street with cars parked on the side of a road&#10;&#10;Description automatically generated">
            <a:extLst>
              <a:ext uri="{FF2B5EF4-FFF2-40B4-BE49-F238E27FC236}">
                <a16:creationId xmlns:a16="http://schemas.microsoft.com/office/drawing/2014/main" id="{E566D67D-5EC4-C64B-B715-8305BD4FC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0" y="0"/>
            <a:ext cx="12191999" cy="6858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solidFill>
                  <a:schemeClr val="bg1">
                    <a:alpha val="70000"/>
                  </a:schemeClr>
                </a:solidFill>
              </a:rPr>
              <a:pPr/>
              <a:t>18</a:t>
            </a:fld>
            <a:endParaRPr lang="en-US" dirty="0">
              <a:solidFill>
                <a:schemeClr val="bg1">
                  <a:alpha val="70000"/>
                </a:schemeClr>
              </a:solidFill>
            </a:endParaRPr>
          </a:p>
        </p:txBody>
      </p:sp>
      <p:cxnSp>
        <p:nvCxnSpPr>
          <p:cNvPr id="7" name="Straight Connector 6"/>
          <p:cNvCxnSpPr/>
          <p:nvPr/>
        </p:nvCxnSpPr>
        <p:spPr>
          <a:xfrm>
            <a:off x="986110" y="0"/>
            <a:ext cx="0" cy="685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0" name="Title 2"/>
          <p:cNvSpPr txBox="1">
            <a:spLocks/>
          </p:cNvSpPr>
          <p:nvPr/>
        </p:nvSpPr>
        <p:spPr>
          <a:xfrm>
            <a:off x="2331340" y="2825942"/>
            <a:ext cx="10947523" cy="3221644"/>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z="6000" spc="0" dirty="0">
                <a:solidFill>
                  <a:schemeClr val="bg1"/>
                </a:solidFill>
              </a:rPr>
              <a:t>Responses from DSP systems</a:t>
            </a:r>
          </a:p>
          <a:p>
            <a:endParaRPr lang="en-US" sz="6000" spc="0" dirty="0">
              <a:solidFill>
                <a:schemeClr val="bg1"/>
              </a:solidFill>
            </a:endParaRPr>
          </a:p>
          <a:p>
            <a:endParaRPr lang="en-US" sz="4000" spc="0" dirty="0">
              <a:solidFill>
                <a:schemeClr val="bg1"/>
              </a:solidFill>
            </a:endParaRPr>
          </a:p>
          <a:p>
            <a:endParaRPr lang="en-US" sz="6000" spc="0" dirty="0">
              <a:solidFill>
                <a:schemeClr val="bg1"/>
              </a:solidFill>
            </a:endParaRPr>
          </a:p>
        </p:txBody>
      </p:sp>
      <p:sp>
        <p:nvSpPr>
          <p:cNvPr id="11" name="TextBox 10"/>
          <p:cNvSpPr txBox="1"/>
          <p:nvPr/>
        </p:nvSpPr>
        <p:spPr>
          <a:xfrm>
            <a:off x="1112140" y="6314707"/>
            <a:ext cx="5693627" cy="435504"/>
          </a:xfrm>
          <a:prstGeom prst="rect">
            <a:avLst/>
          </a:prstGeom>
          <a:noFill/>
        </p:spPr>
        <p:txBody>
          <a:bodyPr wrap="square" lIns="0" rIns="0" rtlCol="0">
            <a:spAutoFit/>
          </a:bodyPr>
          <a:lstStyle/>
          <a:p>
            <a:pPr>
              <a:lnSpc>
                <a:spcPct val="120000"/>
              </a:lnSpc>
            </a:pPr>
            <a:r>
              <a:rPr lang="en-US" sz="2000" dirty="0" err="1">
                <a:solidFill>
                  <a:schemeClr val="bg1"/>
                </a:solidFill>
                <a:latin typeface="Arial" panose="020B0604020202020204" pitchFamily="34" charset="0"/>
                <a:ea typeface="Open Sans" panose="020B0606030504020204" pitchFamily="34" charset="0"/>
                <a:cs typeface="Arial" panose="020B0604020202020204" pitchFamily="34" charset="0"/>
              </a:rPr>
              <a:t>carmine.clemente@strath.ac.uk</a:t>
            </a:r>
            <a:endParaRPr lang="en-US" sz="20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26385C-432A-3144-9F69-E71B7958A415}"/>
              </a:ext>
            </a:extLst>
          </p:cNvPr>
          <p:cNvSpPr txBox="1"/>
          <p:nvPr/>
        </p:nvSpPr>
        <p:spPr>
          <a:xfrm rot="5400000">
            <a:off x="-2107580" y="2687443"/>
            <a:ext cx="5185317" cy="276999"/>
          </a:xfrm>
          <a:prstGeom prst="rect">
            <a:avLst/>
          </a:prstGeom>
          <a:noFill/>
        </p:spPr>
        <p:txBody>
          <a:bodyPr wrap="square" rtlCol="0">
            <a:spAutoFit/>
          </a:bodyPr>
          <a:lstStyle/>
          <a:p>
            <a:r>
              <a:rPr lang="en-US" sz="1200" spc="300" dirty="0">
                <a:solidFill>
                  <a:schemeClr val="bg1"/>
                </a:solidFill>
                <a:latin typeface="Montserrat" pitchFamily="2" charset="77"/>
              </a:rPr>
              <a:t>Discrete LTI</a:t>
            </a:r>
            <a:endParaRPr lang="en-US" sz="1200" spc="300" dirty="0">
              <a:solidFill>
                <a:schemeClr val="bg1"/>
              </a:solidFill>
            </a:endParaRPr>
          </a:p>
        </p:txBody>
      </p:sp>
      <p:pic>
        <p:nvPicPr>
          <p:cNvPr id="9" name="Picture 8">
            <a:extLst>
              <a:ext uri="{FF2B5EF4-FFF2-40B4-BE49-F238E27FC236}">
                <a16:creationId xmlns:a16="http://schemas.microsoft.com/office/drawing/2014/main" id="{29781222-DB4E-4541-BEB5-CEB6BFF74A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7581" y="511630"/>
            <a:ext cx="1865573" cy="1349563"/>
          </a:xfrm>
          <a:prstGeom prst="rect">
            <a:avLst/>
          </a:prstGeom>
        </p:spPr>
      </p:pic>
    </p:spTree>
    <p:extLst>
      <p:ext uri="{BB962C8B-B14F-4D97-AF65-F5344CB8AC3E}">
        <p14:creationId xmlns:p14="http://schemas.microsoft.com/office/powerpoint/2010/main" val="761168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E6229B-C512-BB44-A9D1-59A087098753}"/>
              </a:ext>
            </a:extLst>
          </p:cNvPr>
          <p:cNvSpPr txBox="1"/>
          <p:nvPr/>
        </p:nvSpPr>
        <p:spPr>
          <a:xfrm>
            <a:off x="1103183" y="1968141"/>
            <a:ext cx="10853417" cy="4647426"/>
          </a:xfrm>
          <a:prstGeom prst="rect">
            <a:avLst/>
          </a:prstGeom>
          <a:noFill/>
        </p:spPr>
        <p:txBody>
          <a:bodyPr wrap="square" rtlCol="0">
            <a:spAutoFit/>
          </a:bodyPr>
          <a:lstStyle/>
          <a:p>
            <a:pPr marL="342900" indent="-342900">
              <a:buFont typeface="Arial" panose="020B0604020202020204" pitchFamily="34" charset="0"/>
              <a:buChar char="•"/>
            </a:pPr>
            <a:r>
              <a:rPr lang="en-GB" sz="2400" dirty="0"/>
              <a:t>Previously we demonstrated how LTI discrete systems may be described using  </a:t>
            </a:r>
            <a:r>
              <a:rPr lang="en-GB" sz="2400" dirty="0">
                <a:solidFill>
                  <a:schemeClr val="accent3">
                    <a:lumMod val="75000"/>
                    <a:lumOff val="25000"/>
                  </a:schemeClr>
                </a:solidFill>
              </a:rPr>
              <a:t>linear difference equations with constant coefficients:</a:t>
            </a:r>
          </a:p>
          <a:p>
            <a:pPr marL="342900" indent="-342900">
              <a:buFont typeface="Arial" panose="020B0604020202020204" pitchFamily="34" charset="0"/>
              <a:buChar char="•"/>
            </a:pPr>
            <a:endParaRPr lang="en-GB" sz="2400" dirty="0">
              <a:solidFill>
                <a:schemeClr val="accent3">
                  <a:lumMod val="75000"/>
                  <a:lumOff val="25000"/>
                </a:schemeClr>
              </a:solidFill>
            </a:endParaRPr>
          </a:p>
          <a:p>
            <a:pPr marL="342900" indent="-342900">
              <a:buFont typeface="Arial" panose="020B0604020202020204" pitchFamily="34" charset="0"/>
              <a:buChar char="•"/>
            </a:pPr>
            <a:endParaRPr lang="en-GB" sz="2400" dirty="0">
              <a:solidFill>
                <a:schemeClr val="accent3">
                  <a:lumMod val="75000"/>
                  <a:lumOff val="25000"/>
                </a:schemeClr>
              </a:solidFill>
            </a:endParaRPr>
          </a:p>
          <a:p>
            <a:pPr marL="342900" indent="-342900">
              <a:buFont typeface="Arial" panose="020B0604020202020204" pitchFamily="34" charset="0"/>
              <a:buChar char="•"/>
            </a:pPr>
            <a:endParaRPr lang="en-GB" sz="2400" dirty="0">
              <a:solidFill>
                <a:schemeClr val="accent3">
                  <a:lumMod val="75000"/>
                  <a:lumOff val="25000"/>
                </a:schemeClr>
              </a:solidFill>
            </a:endParaRPr>
          </a:p>
          <a:p>
            <a:pPr marL="342900" indent="-342900">
              <a:buFont typeface="Arial" panose="020B0604020202020204" pitchFamily="34" charset="0"/>
              <a:buChar char="•"/>
            </a:pPr>
            <a:endParaRPr lang="en-GB" sz="2400" dirty="0">
              <a:solidFill>
                <a:schemeClr val="accent3">
                  <a:lumMod val="75000"/>
                  <a:lumOff val="25000"/>
                </a:schemeClr>
              </a:solidFill>
            </a:endParaRPr>
          </a:p>
          <a:p>
            <a:pPr marL="342900" indent="-342900">
              <a:buFont typeface="Arial" panose="020B0604020202020204" pitchFamily="34" charset="0"/>
              <a:buChar char="•"/>
            </a:pPr>
            <a:endParaRPr lang="en-GB" sz="2200" dirty="0">
              <a:solidFill>
                <a:schemeClr val="accent3">
                  <a:lumMod val="75000"/>
                  <a:lumOff val="25000"/>
                </a:schemeClr>
              </a:solidFill>
            </a:endParaRPr>
          </a:p>
          <a:p>
            <a:pPr marL="342900" indent="-342900">
              <a:buFont typeface="Arial" panose="020B0604020202020204" pitchFamily="34" charset="0"/>
              <a:buChar char="•"/>
            </a:pPr>
            <a:endParaRPr lang="en-GB" sz="2200" dirty="0">
              <a:solidFill>
                <a:schemeClr val="accent3">
                  <a:lumMod val="75000"/>
                  <a:lumOff val="25000"/>
                </a:schemeClr>
              </a:solidFill>
            </a:endParaRPr>
          </a:p>
          <a:p>
            <a:pPr marL="342900" indent="-342900">
              <a:buFont typeface="Arial" panose="020B0604020202020204" pitchFamily="34" charset="0"/>
              <a:buChar char="•"/>
            </a:pPr>
            <a:endParaRPr lang="en-GB" sz="2200" dirty="0">
              <a:solidFill>
                <a:schemeClr val="accent3">
                  <a:lumMod val="75000"/>
                  <a:lumOff val="25000"/>
                </a:schemeClr>
              </a:solidFill>
            </a:endParaRPr>
          </a:p>
          <a:p>
            <a:pPr marL="342900" indent="-342900">
              <a:buFont typeface="Arial" panose="020B0604020202020204" pitchFamily="34" charset="0"/>
              <a:buChar char="•"/>
            </a:pPr>
            <a:r>
              <a:rPr lang="en-GB" sz="2200" dirty="0"/>
              <a:t>We shall now investigate the </a:t>
            </a:r>
            <a:r>
              <a:rPr lang="en-GB" sz="2200" dirty="0">
                <a:solidFill>
                  <a:schemeClr val="accent3">
                    <a:lumMod val="75000"/>
                    <a:lumOff val="25000"/>
                  </a:schemeClr>
                </a:solidFill>
              </a:rPr>
              <a:t>characteristics of these describing equations</a:t>
            </a:r>
            <a:r>
              <a:rPr lang="en-GB" sz="2200" dirty="0"/>
              <a:t> in an effort to establish </a:t>
            </a:r>
            <a:r>
              <a:rPr lang="en-GB" sz="2200" dirty="0">
                <a:solidFill>
                  <a:schemeClr val="accent2">
                    <a:lumMod val="75000"/>
                    <a:lumOff val="25000"/>
                  </a:schemeClr>
                </a:solidFill>
              </a:rPr>
              <a:t>the general responses obtained from the LTI systems</a:t>
            </a:r>
            <a:r>
              <a:rPr lang="en-GB" sz="2200" dirty="0"/>
              <a:t>. </a:t>
            </a:r>
          </a:p>
          <a:p>
            <a:pPr marL="342900" indent="-342900">
              <a:buFont typeface="Arial" panose="020B0604020202020204" pitchFamily="34" charset="0"/>
              <a:buChar char="•"/>
            </a:pPr>
            <a:endParaRPr lang="en-GB" sz="2400" dirty="0"/>
          </a:p>
          <a:p>
            <a:endParaRPr lang="en-US" b="1" dirty="0"/>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19</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Characterizing Responses from LTI Systems</a:t>
            </a:r>
          </a:p>
        </p:txBody>
      </p:sp>
      <p:pic>
        <p:nvPicPr>
          <p:cNvPr id="5" name="Picture 4">
            <a:extLst>
              <a:ext uri="{FF2B5EF4-FFF2-40B4-BE49-F238E27FC236}">
                <a16:creationId xmlns:a16="http://schemas.microsoft.com/office/drawing/2014/main" id="{74D6BE14-2966-DA43-AC2C-06AB94DF2C9E}"/>
              </a:ext>
            </a:extLst>
          </p:cNvPr>
          <p:cNvPicPr>
            <a:picLocks noChangeAspect="1"/>
          </p:cNvPicPr>
          <p:nvPr/>
        </p:nvPicPr>
        <p:blipFill>
          <a:blip r:embed="rId2"/>
          <a:stretch>
            <a:fillRect/>
          </a:stretch>
        </p:blipFill>
        <p:spPr>
          <a:xfrm>
            <a:off x="2785126" y="3269075"/>
            <a:ext cx="6621748" cy="1397489"/>
          </a:xfrm>
          <a:prstGeom prst="rect">
            <a:avLst/>
          </a:prstGeom>
        </p:spPr>
      </p:pic>
    </p:spTree>
    <p:extLst>
      <p:ext uri="{BB962C8B-B14F-4D97-AF65-F5344CB8AC3E}">
        <p14:creationId xmlns:p14="http://schemas.microsoft.com/office/powerpoint/2010/main" val="140472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2</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dirty="0">
                <a:solidFill>
                  <a:srgbClr val="0070C0"/>
                </a:solidFill>
              </a:rPr>
              <a:t>Discrete Systems</a:t>
            </a:r>
            <a:endParaRPr lang="en-US" sz="4800" spc="0" dirty="0">
              <a:solidFill>
                <a:srgbClr val="0070C0"/>
              </a:solidFill>
            </a:endParaRPr>
          </a:p>
        </p:txBody>
      </p:sp>
      <p:sp>
        <p:nvSpPr>
          <p:cNvPr id="12" name="Freeform 11">
            <a:extLst>
              <a:ext uri="{FF2B5EF4-FFF2-40B4-BE49-F238E27FC236}">
                <a16:creationId xmlns:a16="http://schemas.microsoft.com/office/drawing/2014/main" id="{04123B67-8520-7F46-A93D-9B4D8290C367}"/>
              </a:ext>
            </a:extLst>
          </p:cNvPr>
          <p:cNvSpPr/>
          <p:nvPr/>
        </p:nvSpPr>
        <p:spPr>
          <a:xfrm>
            <a:off x="1852550" y="4986811"/>
            <a:ext cx="3776353" cy="35626"/>
          </a:xfrm>
          <a:custGeom>
            <a:avLst/>
            <a:gdLst>
              <a:gd name="connsiteX0" fmla="*/ 0 w 3776353"/>
              <a:gd name="connsiteY0" fmla="*/ 0 h 35626"/>
              <a:gd name="connsiteX1" fmla="*/ 2850078 w 3776353"/>
              <a:gd name="connsiteY1" fmla="*/ 0 h 35626"/>
              <a:gd name="connsiteX2" fmla="*/ 3526972 w 3776353"/>
              <a:gd name="connsiteY2" fmla="*/ 11875 h 35626"/>
              <a:gd name="connsiteX3" fmla="*/ 3776353 w 3776353"/>
              <a:gd name="connsiteY3" fmla="*/ 35626 h 35626"/>
            </a:gdLst>
            <a:ahLst/>
            <a:cxnLst>
              <a:cxn ang="0">
                <a:pos x="connsiteX0" y="connsiteY0"/>
              </a:cxn>
              <a:cxn ang="0">
                <a:pos x="connsiteX1" y="connsiteY1"/>
              </a:cxn>
              <a:cxn ang="0">
                <a:pos x="connsiteX2" y="connsiteY2"/>
              </a:cxn>
              <a:cxn ang="0">
                <a:pos x="connsiteX3" y="connsiteY3"/>
              </a:cxn>
            </a:cxnLst>
            <a:rect l="l" t="t" r="r" b="b"/>
            <a:pathLst>
              <a:path w="3776353" h="35626">
                <a:moveTo>
                  <a:pt x="0" y="0"/>
                </a:moveTo>
                <a:lnTo>
                  <a:pt x="2850078" y="0"/>
                </a:lnTo>
                <a:cubicBezTo>
                  <a:pt x="3437907" y="1979"/>
                  <a:pt x="3372593" y="5937"/>
                  <a:pt x="3526972" y="11875"/>
                </a:cubicBezTo>
                <a:cubicBezTo>
                  <a:pt x="3681351" y="17813"/>
                  <a:pt x="3728852" y="26719"/>
                  <a:pt x="3776353" y="35626"/>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52E891A-BD14-B14B-98BB-E2AC5A5CC1BB}"/>
              </a:ext>
            </a:extLst>
          </p:cNvPr>
          <p:cNvSpPr/>
          <p:nvPr/>
        </p:nvSpPr>
        <p:spPr>
          <a:xfrm>
            <a:off x="4129535" y="2677114"/>
            <a:ext cx="3702942" cy="1503772"/>
          </a:xfrm>
          <a:prstGeom prst="rect">
            <a:avLst/>
          </a:prstGeom>
          <a:solidFill>
            <a:schemeClr val="bg2"/>
          </a:solid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n>
                  <a:solidFill>
                    <a:schemeClr val="bg2"/>
                  </a:solidFill>
                </a:ln>
                <a:solidFill>
                  <a:srgbClr val="000000"/>
                </a:solidFill>
              </a:rPr>
              <a:t>Discrete System</a:t>
            </a:r>
          </a:p>
        </p:txBody>
      </p:sp>
      <p:cxnSp>
        <p:nvCxnSpPr>
          <p:cNvPr id="7" name="Straight Arrow Connector 6">
            <a:extLst>
              <a:ext uri="{FF2B5EF4-FFF2-40B4-BE49-F238E27FC236}">
                <a16:creationId xmlns:a16="http://schemas.microsoft.com/office/drawing/2014/main" id="{CFF8B190-E31E-F342-9462-B2EB82884319}"/>
              </a:ext>
            </a:extLst>
          </p:cNvPr>
          <p:cNvCxnSpPr>
            <a:cxnSpLocks/>
          </p:cNvCxnSpPr>
          <p:nvPr/>
        </p:nvCxnSpPr>
        <p:spPr>
          <a:xfrm>
            <a:off x="2030506" y="3429000"/>
            <a:ext cx="2099029"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AFFD312-D242-0C4A-BF42-C049653A6CBB}"/>
              </a:ext>
            </a:extLst>
          </p:cNvPr>
          <p:cNvCxnSpPr>
            <a:cxnSpLocks/>
          </p:cNvCxnSpPr>
          <p:nvPr/>
        </p:nvCxnSpPr>
        <p:spPr>
          <a:xfrm>
            <a:off x="7832477" y="3420035"/>
            <a:ext cx="2099029"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E0A64D0-9F84-474B-AB4C-C3CA3F111E6F}"/>
                  </a:ext>
                </a:extLst>
              </p:cNvPr>
              <p:cNvSpPr txBox="1"/>
              <p:nvPr/>
            </p:nvSpPr>
            <p:spPr>
              <a:xfrm>
                <a:off x="2501153" y="2944870"/>
                <a:ext cx="83881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5E0A64D0-9F84-474B-AB4C-C3CA3F111E6F}"/>
                  </a:ext>
                </a:extLst>
              </p:cNvPr>
              <p:cNvSpPr txBox="1">
                <a:spLocks noRot="1" noChangeAspect="1" noMove="1" noResize="1" noEditPoints="1" noAdjustHandles="1" noChangeArrowheads="1" noChangeShapeType="1" noTextEdit="1"/>
              </p:cNvSpPr>
              <p:nvPr/>
            </p:nvSpPr>
            <p:spPr>
              <a:xfrm>
                <a:off x="2501153" y="2944870"/>
                <a:ext cx="838819" cy="461665"/>
              </a:xfrm>
              <a:prstGeom prst="rect">
                <a:avLst/>
              </a:prstGeom>
              <a:blipFill>
                <a:blip r:embed="rId2"/>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119AF19-4A7C-E04C-9954-B3DF7E63F18D}"/>
                  </a:ext>
                </a:extLst>
              </p:cNvPr>
              <p:cNvSpPr txBox="1"/>
              <p:nvPr/>
            </p:nvSpPr>
            <p:spPr>
              <a:xfrm>
                <a:off x="8462582" y="2944869"/>
                <a:ext cx="83881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𝑦</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5119AF19-4A7C-E04C-9954-B3DF7E63F18D}"/>
                  </a:ext>
                </a:extLst>
              </p:cNvPr>
              <p:cNvSpPr txBox="1">
                <a:spLocks noRot="1" noChangeAspect="1" noMove="1" noResize="1" noEditPoints="1" noAdjustHandles="1" noChangeArrowheads="1" noChangeShapeType="1" noTextEdit="1"/>
              </p:cNvSpPr>
              <p:nvPr/>
            </p:nvSpPr>
            <p:spPr>
              <a:xfrm>
                <a:off x="8462582" y="2944869"/>
                <a:ext cx="838819" cy="461665"/>
              </a:xfrm>
              <a:prstGeom prst="rect">
                <a:avLst/>
              </a:prstGeom>
              <a:blipFill>
                <a:blip r:embed="rId3"/>
                <a:stretch>
                  <a:fillRect b="-15789"/>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B5397FDD-B3A6-334B-9CC1-7338D8DCFED7}"/>
              </a:ext>
            </a:extLst>
          </p:cNvPr>
          <p:cNvSpPr txBox="1"/>
          <p:nvPr/>
        </p:nvSpPr>
        <p:spPr>
          <a:xfrm>
            <a:off x="3189397" y="4547609"/>
            <a:ext cx="6227987" cy="430887"/>
          </a:xfrm>
          <a:prstGeom prst="rect">
            <a:avLst/>
          </a:prstGeom>
          <a:noFill/>
        </p:spPr>
        <p:txBody>
          <a:bodyPr wrap="none" rtlCol="0">
            <a:spAutoFit/>
          </a:bodyPr>
          <a:lstStyle/>
          <a:p>
            <a:r>
              <a:rPr lang="en-US" sz="2200" b="1" dirty="0"/>
              <a:t>Black Box </a:t>
            </a:r>
            <a:r>
              <a:rPr lang="en-US" sz="2200" dirty="0"/>
              <a:t>Representation of a Discrete System</a:t>
            </a:r>
          </a:p>
        </p:txBody>
      </p:sp>
    </p:spTree>
    <p:extLst>
      <p:ext uri="{BB962C8B-B14F-4D97-AF65-F5344CB8AC3E}">
        <p14:creationId xmlns:p14="http://schemas.microsoft.com/office/powerpoint/2010/main" val="4021489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E6229B-C512-BB44-A9D1-59A087098753}"/>
              </a:ext>
            </a:extLst>
          </p:cNvPr>
          <p:cNvSpPr txBox="1"/>
          <p:nvPr/>
        </p:nvSpPr>
        <p:spPr>
          <a:xfrm>
            <a:off x="1103183" y="1968141"/>
            <a:ext cx="10853417" cy="3231654"/>
          </a:xfrm>
          <a:prstGeom prst="rect">
            <a:avLst/>
          </a:prstGeom>
          <a:noFill/>
        </p:spPr>
        <p:txBody>
          <a:bodyPr wrap="square" rtlCol="0">
            <a:spAutoFit/>
          </a:bodyPr>
          <a:lstStyle/>
          <a:p>
            <a:pPr marL="342900" indent="-342900">
              <a:buFont typeface="Arial" panose="020B0604020202020204" pitchFamily="34" charset="0"/>
              <a:buChar char="•"/>
            </a:pPr>
            <a:endParaRPr lang="en-GB" sz="2400" dirty="0">
              <a:solidFill>
                <a:schemeClr val="accent3">
                  <a:lumMod val="75000"/>
                  <a:lumOff val="25000"/>
                </a:schemeClr>
              </a:solidFill>
            </a:endParaRPr>
          </a:p>
          <a:p>
            <a:pPr marL="342900" indent="-342900">
              <a:buFont typeface="Arial" panose="020B0604020202020204" pitchFamily="34" charset="0"/>
              <a:buChar char="•"/>
            </a:pPr>
            <a:endParaRPr lang="en-GB" sz="2400" dirty="0">
              <a:solidFill>
                <a:schemeClr val="accent3">
                  <a:lumMod val="75000"/>
                  <a:lumOff val="25000"/>
                </a:schemeClr>
              </a:solidFill>
            </a:endParaRPr>
          </a:p>
          <a:p>
            <a:pPr marL="342900" indent="-342900">
              <a:buFont typeface="Arial" panose="020B0604020202020204" pitchFamily="34" charset="0"/>
              <a:buChar char="•"/>
            </a:pPr>
            <a:endParaRPr lang="en-GB" sz="2400" dirty="0">
              <a:solidFill>
                <a:schemeClr val="accent3">
                  <a:lumMod val="75000"/>
                  <a:lumOff val="25000"/>
                </a:schemeClr>
              </a:solidFill>
            </a:endParaRPr>
          </a:p>
          <a:p>
            <a:pPr marL="342900" indent="-342900">
              <a:buFont typeface="Arial" panose="020B0604020202020204" pitchFamily="34" charset="0"/>
              <a:buChar char="•"/>
            </a:pPr>
            <a:endParaRPr lang="en-GB" sz="2400" dirty="0">
              <a:solidFill>
                <a:schemeClr val="accent3">
                  <a:lumMod val="75000"/>
                  <a:lumOff val="25000"/>
                </a:schemeClr>
              </a:solidFill>
            </a:endParaRPr>
          </a:p>
          <a:p>
            <a:pPr marL="342900" indent="-342900">
              <a:buFont typeface="Arial" panose="020B0604020202020204" pitchFamily="34" charset="0"/>
              <a:buChar char="•"/>
            </a:pPr>
            <a:endParaRPr lang="en-GB" sz="2200" dirty="0">
              <a:solidFill>
                <a:schemeClr val="accent3">
                  <a:lumMod val="75000"/>
                  <a:lumOff val="25000"/>
                </a:schemeClr>
              </a:solidFill>
            </a:endParaRPr>
          </a:p>
          <a:p>
            <a:pPr marL="342900" indent="-342900">
              <a:buFont typeface="Arial" panose="020B0604020202020204" pitchFamily="34" charset="0"/>
              <a:buChar char="•"/>
            </a:pPr>
            <a:endParaRPr lang="en-GB" sz="2200" dirty="0">
              <a:solidFill>
                <a:schemeClr val="accent3">
                  <a:lumMod val="75000"/>
                  <a:lumOff val="25000"/>
                </a:schemeClr>
              </a:solidFill>
            </a:endParaRPr>
          </a:p>
          <a:p>
            <a:pPr marL="342900" indent="-342900">
              <a:buFont typeface="Arial" panose="020B0604020202020204" pitchFamily="34" charset="0"/>
              <a:buChar char="•"/>
            </a:pPr>
            <a:endParaRPr lang="en-GB" sz="2200" dirty="0">
              <a:solidFill>
                <a:schemeClr val="accent3">
                  <a:lumMod val="75000"/>
                  <a:lumOff val="25000"/>
                </a:schemeClr>
              </a:solidFill>
            </a:endParaRPr>
          </a:p>
          <a:p>
            <a:pPr marL="342900" indent="-342900">
              <a:buFont typeface="Arial" panose="020B0604020202020204" pitchFamily="34" charset="0"/>
              <a:buChar char="•"/>
            </a:pPr>
            <a:endParaRPr lang="en-GB" sz="2400" dirty="0"/>
          </a:p>
          <a:p>
            <a:endParaRPr lang="en-US" b="1" dirty="0"/>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20</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Characterizing Responses from LTI Systems</a:t>
            </a:r>
          </a:p>
        </p:txBody>
      </p:sp>
      <p:pic>
        <p:nvPicPr>
          <p:cNvPr id="5" name="Picture 4">
            <a:extLst>
              <a:ext uri="{FF2B5EF4-FFF2-40B4-BE49-F238E27FC236}">
                <a16:creationId xmlns:a16="http://schemas.microsoft.com/office/drawing/2014/main" id="{74D6BE14-2966-DA43-AC2C-06AB94DF2C9E}"/>
              </a:ext>
            </a:extLst>
          </p:cNvPr>
          <p:cNvPicPr>
            <a:picLocks noChangeAspect="1"/>
          </p:cNvPicPr>
          <p:nvPr/>
        </p:nvPicPr>
        <p:blipFill>
          <a:blip r:embed="rId2"/>
          <a:stretch>
            <a:fillRect/>
          </a:stretch>
        </p:blipFill>
        <p:spPr>
          <a:xfrm>
            <a:off x="2785126" y="1749645"/>
            <a:ext cx="6621748" cy="139748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F29BA5-BA88-AC4F-AB26-FCE9798E8CBF}"/>
                  </a:ext>
                </a:extLst>
              </p:cNvPr>
              <p:cNvSpPr txBox="1"/>
              <p:nvPr/>
            </p:nvSpPr>
            <p:spPr>
              <a:xfrm>
                <a:off x="1103183" y="4771960"/>
                <a:ext cx="10853417" cy="1785104"/>
              </a:xfrm>
              <a:prstGeom prst="rect">
                <a:avLst/>
              </a:prstGeom>
              <a:noFill/>
              <a:ln w="25400">
                <a:solidFill>
                  <a:srgbClr val="FF0000"/>
                </a:solidFill>
              </a:ln>
            </p:spPr>
            <p:txBody>
              <a:bodyPr wrap="square" rtlCol="0">
                <a:spAutoFit/>
              </a:bodyPr>
              <a:lstStyle/>
              <a:p>
                <a:pPr marL="342900" indent="-342900">
                  <a:buFont typeface="Arial" panose="020B0604020202020204" pitchFamily="34" charset="0"/>
                  <a:buChar char="•"/>
                </a:pPr>
                <a:r>
                  <a:rPr lang="en-GB" sz="2200" dirty="0"/>
                  <a:t>We can see this part as the </a:t>
                </a:r>
                <a:r>
                  <a:rPr lang="en-GB" sz="2200" i="1" dirty="0">
                    <a:solidFill>
                      <a:schemeClr val="accent2">
                        <a:lumMod val="75000"/>
                        <a:lumOff val="25000"/>
                      </a:schemeClr>
                    </a:solidFill>
                  </a:rPr>
                  <a:t>‘forcing function’</a:t>
                </a:r>
                <a:r>
                  <a:rPr lang="en-GB" sz="2200" dirty="0"/>
                  <a:t> (i.e. the stimulus or input that causes a </a:t>
                </a:r>
                <a:r>
                  <a:rPr lang="en-GB" sz="2200" i="1" dirty="0"/>
                  <a:t>particular </a:t>
                </a:r>
                <a:r>
                  <a:rPr lang="en-GB" sz="2200" dirty="0"/>
                  <a:t>component of the output).</a:t>
                </a:r>
              </a:p>
              <a:p>
                <a:pPr marL="342900" indent="-342900">
                  <a:buFont typeface="Arial" panose="020B0604020202020204" pitchFamily="34" charset="0"/>
                  <a:buChar char="•"/>
                </a:pPr>
                <a:r>
                  <a:rPr lang="en-GB" sz="2200" dirty="0"/>
                  <a:t>One such solution to the difference equation is obtained by assuming zero initial conditions (no initial energy stored in the system). </a:t>
                </a:r>
              </a:p>
              <a:p>
                <a:pPr marL="342900" indent="-342900">
                  <a:buFont typeface="Arial" panose="020B0604020202020204" pitchFamily="34" charset="0"/>
                  <a:buChar char="•"/>
                </a:pPr>
                <a:r>
                  <a:rPr lang="en-GB" sz="2200" dirty="0"/>
                  <a:t>This particular solution is termed the </a:t>
                </a:r>
                <a:r>
                  <a:rPr lang="en-GB" sz="2200" b="1" dirty="0"/>
                  <a:t>Zero State Response </a:t>
                </a:r>
                <a14:m>
                  <m:oMath xmlns:m="http://schemas.openxmlformats.org/officeDocument/2006/math">
                    <m:sSub>
                      <m:sSubPr>
                        <m:ctrlPr>
                          <a:rPr lang="en-GB" sz="2200" b="1" i="1" dirty="0" smtClean="0">
                            <a:latin typeface="Cambria Math" panose="02040503050406030204" pitchFamily="18" charset="0"/>
                          </a:rPr>
                        </m:ctrlPr>
                      </m:sSubPr>
                      <m:e>
                        <m:r>
                          <a:rPr lang="en-GB" sz="2200" b="1" i="1" dirty="0" smtClean="0">
                            <a:latin typeface="Cambria Math" panose="02040503050406030204" pitchFamily="18" charset="0"/>
                          </a:rPr>
                          <m:t>𝒚</m:t>
                        </m:r>
                      </m:e>
                      <m:sub>
                        <m:r>
                          <a:rPr lang="en-GB" sz="2200" b="1" i="1" dirty="0" smtClean="0">
                            <a:latin typeface="Cambria Math" panose="02040503050406030204" pitchFamily="18" charset="0"/>
                          </a:rPr>
                          <m:t>𝒛𝒔𝒓</m:t>
                        </m:r>
                      </m:sub>
                    </m:sSub>
                    <m:r>
                      <a:rPr lang="en-GB" sz="2200" b="1" i="1" dirty="0">
                        <a:latin typeface="Cambria Math" panose="02040503050406030204" pitchFamily="18" charset="0"/>
                      </a:rPr>
                      <m:t>[</m:t>
                    </m:r>
                    <m:r>
                      <a:rPr lang="en-GB" sz="2200" b="1" i="1" dirty="0">
                        <a:latin typeface="Cambria Math" panose="02040503050406030204" pitchFamily="18" charset="0"/>
                      </a:rPr>
                      <m:t>𝒏</m:t>
                    </m:r>
                    <m:r>
                      <a:rPr lang="en-GB" sz="2200" b="1" i="1" dirty="0">
                        <a:latin typeface="Cambria Math" panose="02040503050406030204" pitchFamily="18" charset="0"/>
                      </a:rPr>
                      <m:t>]</m:t>
                    </m:r>
                  </m:oMath>
                </a14:m>
                <a:r>
                  <a:rPr lang="en-GB" sz="2200" b="1" dirty="0"/>
                  <a:t>. </a:t>
                </a:r>
                <a:endParaRPr lang="en-GB" sz="2200" dirty="0"/>
              </a:p>
            </p:txBody>
          </p:sp>
        </mc:Choice>
        <mc:Fallback xmlns="">
          <p:sp>
            <p:nvSpPr>
              <p:cNvPr id="6" name="TextBox 5">
                <a:extLst>
                  <a:ext uri="{FF2B5EF4-FFF2-40B4-BE49-F238E27FC236}">
                    <a16:creationId xmlns:a16="http://schemas.microsoft.com/office/drawing/2014/main" id="{D0F29BA5-BA88-AC4F-AB26-FCE9798E8CBF}"/>
                  </a:ext>
                </a:extLst>
              </p:cNvPr>
              <p:cNvSpPr txBox="1">
                <a:spLocks noRot="1" noChangeAspect="1" noMove="1" noResize="1" noEditPoints="1" noAdjustHandles="1" noChangeArrowheads="1" noChangeShapeType="1" noTextEdit="1"/>
              </p:cNvSpPr>
              <p:nvPr/>
            </p:nvSpPr>
            <p:spPr>
              <a:xfrm>
                <a:off x="1103183" y="4771960"/>
                <a:ext cx="10853417" cy="1785104"/>
              </a:xfrm>
              <a:prstGeom prst="rect">
                <a:avLst/>
              </a:prstGeom>
              <a:blipFill>
                <a:blip r:embed="rId3"/>
                <a:stretch>
                  <a:fillRect l="-466" t="-1389" b="-4861"/>
                </a:stretch>
              </a:blipFill>
              <a:ln w="25400">
                <a:solidFill>
                  <a:srgbClr val="FF0000"/>
                </a:solidFill>
              </a:ln>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26D82BD-0C22-6348-9227-4AA19A62CA4A}"/>
              </a:ext>
            </a:extLst>
          </p:cNvPr>
          <p:cNvCxnSpPr>
            <a:cxnSpLocks/>
          </p:cNvCxnSpPr>
          <p:nvPr/>
        </p:nvCxnSpPr>
        <p:spPr>
          <a:xfrm flipV="1">
            <a:off x="7366746" y="3147134"/>
            <a:ext cx="0" cy="162482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23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E6229B-C512-BB44-A9D1-59A087098753}"/>
              </a:ext>
            </a:extLst>
          </p:cNvPr>
          <p:cNvSpPr txBox="1"/>
          <p:nvPr/>
        </p:nvSpPr>
        <p:spPr>
          <a:xfrm>
            <a:off x="1103183" y="1968141"/>
            <a:ext cx="10853417" cy="3231654"/>
          </a:xfrm>
          <a:prstGeom prst="rect">
            <a:avLst/>
          </a:prstGeom>
          <a:noFill/>
        </p:spPr>
        <p:txBody>
          <a:bodyPr wrap="square" rtlCol="0">
            <a:spAutoFit/>
          </a:bodyPr>
          <a:lstStyle/>
          <a:p>
            <a:pPr marL="342900" indent="-342900">
              <a:buFont typeface="Arial" panose="020B0604020202020204" pitchFamily="34" charset="0"/>
              <a:buChar char="•"/>
            </a:pPr>
            <a:endParaRPr lang="en-GB" sz="2400" dirty="0">
              <a:solidFill>
                <a:schemeClr val="accent3">
                  <a:lumMod val="75000"/>
                  <a:lumOff val="25000"/>
                </a:schemeClr>
              </a:solidFill>
            </a:endParaRPr>
          </a:p>
          <a:p>
            <a:pPr marL="342900" indent="-342900">
              <a:buFont typeface="Arial" panose="020B0604020202020204" pitchFamily="34" charset="0"/>
              <a:buChar char="•"/>
            </a:pPr>
            <a:endParaRPr lang="en-GB" sz="2400" dirty="0">
              <a:solidFill>
                <a:schemeClr val="accent3">
                  <a:lumMod val="75000"/>
                  <a:lumOff val="25000"/>
                </a:schemeClr>
              </a:solidFill>
            </a:endParaRPr>
          </a:p>
          <a:p>
            <a:pPr marL="342900" indent="-342900">
              <a:buFont typeface="Arial" panose="020B0604020202020204" pitchFamily="34" charset="0"/>
              <a:buChar char="•"/>
            </a:pPr>
            <a:endParaRPr lang="en-GB" sz="2400" dirty="0">
              <a:solidFill>
                <a:schemeClr val="accent3">
                  <a:lumMod val="75000"/>
                  <a:lumOff val="25000"/>
                </a:schemeClr>
              </a:solidFill>
            </a:endParaRPr>
          </a:p>
          <a:p>
            <a:pPr marL="342900" indent="-342900">
              <a:buFont typeface="Arial" panose="020B0604020202020204" pitchFamily="34" charset="0"/>
              <a:buChar char="•"/>
            </a:pPr>
            <a:endParaRPr lang="en-GB" sz="2400" dirty="0">
              <a:solidFill>
                <a:schemeClr val="accent3">
                  <a:lumMod val="75000"/>
                  <a:lumOff val="25000"/>
                </a:schemeClr>
              </a:solidFill>
            </a:endParaRPr>
          </a:p>
          <a:p>
            <a:pPr marL="342900" indent="-342900">
              <a:buFont typeface="Arial" panose="020B0604020202020204" pitchFamily="34" charset="0"/>
              <a:buChar char="•"/>
            </a:pPr>
            <a:endParaRPr lang="en-GB" sz="2200" dirty="0">
              <a:solidFill>
                <a:schemeClr val="accent3">
                  <a:lumMod val="75000"/>
                  <a:lumOff val="25000"/>
                </a:schemeClr>
              </a:solidFill>
            </a:endParaRPr>
          </a:p>
          <a:p>
            <a:pPr marL="342900" indent="-342900">
              <a:buFont typeface="Arial" panose="020B0604020202020204" pitchFamily="34" charset="0"/>
              <a:buChar char="•"/>
            </a:pPr>
            <a:endParaRPr lang="en-GB" sz="2200" dirty="0">
              <a:solidFill>
                <a:schemeClr val="accent3">
                  <a:lumMod val="75000"/>
                  <a:lumOff val="25000"/>
                </a:schemeClr>
              </a:solidFill>
            </a:endParaRPr>
          </a:p>
          <a:p>
            <a:pPr marL="342900" indent="-342900">
              <a:buFont typeface="Arial" panose="020B0604020202020204" pitchFamily="34" charset="0"/>
              <a:buChar char="•"/>
            </a:pPr>
            <a:endParaRPr lang="en-GB" sz="2200" dirty="0">
              <a:solidFill>
                <a:schemeClr val="accent3">
                  <a:lumMod val="75000"/>
                  <a:lumOff val="25000"/>
                </a:schemeClr>
              </a:solidFill>
            </a:endParaRPr>
          </a:p>
          <a:p>
            <a:pPr marL="342900" indent="-342900">
              <a:buFont typeface="Arial" panose="020B0604020202020204" pitchFamily="34" charset="0"/>
              <a:buChar char="•"/>
            </a:pPr>
            <a:endParaRPr lang="en-GB" sz="2400" dirty="0"/>
          </a:p>
          <a:p>
            <a:endParaRPr lang="en-US" b="1" dirty="0"/>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21</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Characterizing Responses from LTI Systems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F29BA5-BA88-AC4F-AB26-FCE9798E8CBF}"/>
                  </a:ext>
                </a:extLst>
              </p:cNvPr>
              <p:cNvSpPr txBox="1"/>
              <p:nvPr/>
            </p:nvSpPr>
            <p:spPr>
              <a:xfrm>
                <a:off x="1103183" y="4771960"/>
                <a:ext cx="10853417" cy="2123658"/>
              </a:xfrm>
              <a:prstGeom prst="rect">
                <a:avLst/>
              </a:prstGeom>
              <a:noFill/>
              <a:ln w="25400">
                <a:solidFill>
                  <a:srgbClr val="FF0000"/>
                </a:solidFill>
              </a:ln>
            </p:spPr>
            <p:txBody>
              <a:bodyPr wrap="square" rtlCol="0">
                <a:spAutoFit/>
              </a:bodyPr>
              <a:lstStyle/>
              <a:p>
                <a:pPr marL="342900" indent="-342900">
                  <a:buFont typeface="Arial" panose="020B0604020202020204" pitchFamily="34" charset="0"/>
                  <a:buChar char="•"/>
                </a:pPr>
                <a:r>
                  <a:rPr lang="en-GB" sz="2200" dirty="0"/>
                  <a:t>If we set the right hand side of the equation to 0, we obtain the </a:t>
                </a:r>
                <a:r>
                  <a:rPr lang="en-GB" sz="2200" dirty="0">
                    <a:solidFill>
                      <a:schemeClr val="accent2">
                        <a:lumMod val="75000"/>
                        <a:lumOff val="25000"/>
                      </a:schemeClr>
                    </a:solidFill>
                  </a:rPr>
                  <a:t>Homogeneous Difference Equation</a:t>
                </a:r>
                <a:r>
                  <a:rPr lang="en-GB" sz="2200" dirty="0"/>
                  <a:t> (Response of System when NO input is applied). </a:t>
                </a:r>
              </a:p>
              <a:p>
                <a:pPr marL="342900" indent="-342900">
                  <a:buFont typeface="Arial" panose="020B0604020202020204" pitchFamily="34" charset="0"/>
                  <a:buChar char="•"/>
                </a:pPr>
                <a:r>
                  <a:rPr lang="en-GB" sz="2200" dirty="0"/>
                  <a:t>The solution of the Homogeneous equation will provide us with the component of the output that occurs </a:t>
                </a:r>
                <a:r>
                  <a:rPr lang="en-GB" sz="2200" dirty="0">
                    <a:solidFill>
                      <a:schemeClr val="accent2">
                        <a:lumMod val="75000"/>
                        <a:lumOff val="25000"/>
                      </a:schemeClr>
                    </a:solidFill>
                  </a:rPr>
                  <a:t>due to the system itself and is not a function of the input </a:t>
                </a:r>
                <a:r>
                  <a:rPr lang="en-GB" sz="2200" dirty="0"/>
                  <a:t>(i.e. the homogeneous solution or </a:t>
                </a:r>
                <a:r>
                  <a:rPr lang="en-GB" sz="2200" b="1" dirty="0"/>
                  <a:t>Zero Input Resp</a:t>
                </a:r>
                <a:r>
                  <a:rPr lang="en-GB" sz="2200" dirty="0"/>
                  <a:t>onse </a:t>
                </a:r>
                <a14:m>
                  <m:oMath xmlns:m="http://schemas.openxmlformats.org/officeDocument/2006/math">
                    <m:sSub>
                      <m:sSubPr>
                        <m:ctrlPr>
                          <a:rPr lang="en-GB" sz="2200" b="1" i="1" dirty="0" smtClean="0">
                            <a:latin typeface="Cambria Math" panose="02040503050406030204" pitchFamily="18" charset="0"/>
                          </a:rPr>
                        </m:ctrlPr>
                      </m:sSubPr>
                      <m:e>
                        <m:r>
                          <a:rPr lang="en-GB" sz="2200" b="1" i="1" dirty="0" smtClean="0">
                            <a:latin typeface="Cambria Math" panose="02040503050406030204" pitchFamily="18" charset="0"/>
                          </a:rPr>
                          <m:t>𝒚</m:t>
                        </m:r>
                      </m:e>
                      <m:sub>
                        <m:r>
                          <a:rPr lang="en-GB" sz="2200" b="1" i="1" dirty="0" smtClean="0">
                            <a:latin typeface="Cambria Math" panose="02040503050406030204" pitchFamily="18" charset="0"/>
                          </a:rPr>
                          <m:t>𝒛𝒊𝒓</m:t>
                        </m:r>
                      </m:sub>
                    </m:sSub>
                    <m:r>
                      <a:rPr lang="en-GB" sz="2200" b="1" i="1" dirty="0">
                        <a:latin typeface="Cambria Math" panose="02040503050406030204" pitchFamily="18" charset="0"/>
                      </a:rPr>
                      <m:t>[</m:t>
                    </m:r>
                    <m:r>
                      <a:rPr lang="en-GB" sz="2200" b="1" i="1" dirty="0">
                        <a:latin typeface="Cambria Math" panose="02040503050406030204" pitchFamily="18" charset="0"/>
                      </a:rPr>
                      <m:t>𝒏</m:t>
                    </m:r>
                    <m:r>
                      <a:rPr lang="en-GB" sz="2200" b="1" i="1" dirty="0">
                        <a:latin typeface="Cambria Math" panose="02040503050406030204" pitchFamily="18" charset="0"/>
                      </a:rPr>
                      <m:t>]</m:t>
                    </m:r>
                  </m:oMath>
                </a14:m>
                <a:r>
                  <a:rPr lang="en-GB" sz="2200" dirty="0"/>
                  <a:t>). </a:t>
                </a:r>
              </a:p>
              <a:p>
                <a:endParaRPr lang="en-GB" sz="2200" dirty="0"/>
              </a:p>
            </p:txBody>
          </p:sp>
        </mc:Choice>
        <mc:Fallback xmlns="">
          <p:sp>
            <p:nvSpPr>
              <p:cNvPr id="6" name="TextBox 5">
                <a:extLst>
                  <a:ext uri="{FF2B5EF4-FFF2-40B4-BE49-F238E27FC236}">
                    <a16:creationId xmlns:a16="http://schemas.microsoft.com/office/drawing/2014/main" id="{D0F29BA5-BA88-AC4F-AB26-FCE9798E8CBF}"/>
                  </a:ext>
                </a:extLst>
              </p:cNvPr>
              <p:cNvSpPr txBox="1">
                <a:spLocks noRot="1" noChangeAspect="1" noMove="1" noResize="1" noEditPoints="1" noAdjustHandles="1" noChangeArrowheads="1" noChangeShapeType="1" noTextEdit="1"/>
              </p:cNvSpPr>
              <p:nvPr/>
            </p:nvSpPr>
            <p:spPr>
              <a:xfrm>
                <a:off x="1103183" y="4771960"/>
                <a:ext cx="10853417" cy="2123658"/>
              </a:xfrm>
              <a:prstGeom prst="rect">
                <a:avLst/>
              </a:prstGeom>
              <a:blipFill>
                <a:blip r:embed="rId2"/>
                <a:stretch>
                  <a:fillRect l="-466" t="-1176" r="-350"/>
                </a:stretch>
              </a:blipFill>
              <a:ln w="25400">
                <a:solidFill>
                  <a:srgbClr val="FF0000"/>
                </a:solidFill>
              </a:ln>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26D82BD-0C22-6348-9227-4AA19A62CA4A}"/>
              </a:ext>
            </a:extLst>
          </p:cNvPr>
          <p:cNvCxnSpPr>
            <a:cxnSpLocks/>
          </p:cNvCxnSpPr>
          <p:nvPr/>
        </p:nvCxnSpPr>
        <p:spPr>
          <a:xfrm flipV="1">
            <a:off x="7366746" y="3147134"/>
            <a:ext cx="0" cy="162482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4E77E86-7E52-7D4F-92CF-B999DF89DDF9}"/>
              </a:ext>
            </a:extLst>
          </p:cNvPr>
          <p:cNvPicPr>
            <a:picLocks noChangeAspect="1"/>
          </p:cNvPicPr>
          <p:nvPr/>
        </p:nvPicPr>
        <p:blipFill>
          <a:blip r:embed="rId3"/>
          <a:stretch>
            <a:fillRect/>
          </a:stretch>
        </p:blipFill>
        <p:spPr>
          <a:xfrm>
            <a:off x="3771900" y="1789865"/>
            <a:ext cx="3759200" cy="1358900"/>
          </a:xfrm>
          <a:prstGeom prst="rect">
            <a:avLst/>
          </a:prstGeom>
        </p:spPr>
      </p:pic>
    </p:spTree>
    <p:extLst>
      <p:ext uri="{BB962C8B-B14F-4D97-AF65-F5344CB8AC3E}">
        <p14:creationId xmlns:p14="http://schemas.microsoft.com/office/powerpoint/2010/main" val="336575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22</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Characterizing Responses from LTI Systems</a:t>
            </a:r>
          </a:p>
        </p:txBody>
      </p:sp>
      <p:sp>
        <p:nvSpPr>
          <p:cNvPr id="6" name="TextBox 5">
            <a:extLst>
              <a:ext uri="{FF2B5EF4-FFF2-40B4-BE49-F238E27FC236}">
                <a16:creationId xmlns:a16="http://schemas.microsoft.com/office/drawing/2014/main" id="{D0F29BA5-BA88-AC4F-AB26-FCE9798E8CBF}"/>
              </a:ext>
            </a:extLst>
          </p:cNvPr>
          <p:cNvSpPr txBox="1"/>
          <p:nvPr/>
        </p:nvSpPr>
        <p:spPr>
          <a:xfrm>
            <a:off x="1103182" y="1635359"/>
            <a:ext cx="10853417" cy="2462213"/>
          </a:xfrm>
          <a:prstGeom prst="rect">
            <a:avLst/>
          </a:prstGeom>
          <a:noFill/>
          <a:ln w="25400">
            <a:solidFill>
              <a:schemeClr val="bg2"/>
            </a:solidFill>
          </a:ln>
        </p:spPr>
        <p:txBody>
          <a:bodyPr wrap="square" rtlCol="0">
            <a:spAutoFit/>
          </a:bodyPr>
          <a:lstStyle/>
          <a:p>
            <a:pPr marL="342900" indent="-342900">
              <a:buFont typeface="Arial" panose="020B0604020202020204" pitchFamily="34" charset="0"/>
              <a:buChar char="•"/>
            </a:pPr>
            <a:r>
              <a:rPr lang="en-GB" sz="2200" dirty="0"/>
              <a:t>In general the solution to the </a:t>
            </a:r>
            <a:r>
              <a:rPr lang="en-GB" sz="2200" i="1" dirty="0"/>
              <a:t>Nth</a:t>
            </a:r>
            <a:r>
              <a:rPr lang="en-GB" sz="2200" dirty="0"/>
              <a:t> order difference equation may be written as:</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endParaRPr lang="en-GB" sz="2200" dirty="0"/>
          </a:p>
          <a:p>
            <a:r>
              <a:rPr lang="en-GB" sz="2200" dirty="0"/>
              <a:t>and can be graphically visualized as: </a:t>
            </a:r>
          </a:p>
          <a:p>
            <a:endParaRPr lang="en-GB" sz="2200" dirty="0"/>
          </a:p>
        </p:txBody>
      </p:sp>
      <p:pic>
        <p:nvPicPr>
          <p:cNvPr id="5" name="Picture 4">
            <a:extLst>
              <a:ext uri="{FF2B5EF4-FFF2-40B4-BE49-F238E27FC236}">
                <a16:creationId xmlns:a16="http://schemas.microsoft.com/office/drawing/2014/main" id="{A254D803-E906-8046-8549-321E8CBE7F8B}"/>
              </a:ext>
            </a:extLst>
          </p:cNvPr>
          <p:cNvPicPr>
            <a:picLocks noChangeAspect="1"/>
          </p:cNvPicPr>
          <p:nvPr/>
        </p:nvPicPr>
        <p:blipFill>
          <a:blip r:embed="rId2"/>
          <a:stretch>
            <a:fillRect/>
          </a:stretch>
        </p:blipFill>
        <p:spPr>
          <a:xfrm>
            <a:off x="4259223" y="2478118"/>
            <a:ext cx="3673554" cy="388347"/>
          </a:xfrm>
          <a:prstGeom prst="rect">
            <a:avLst/>
          </a:prstGeom>
        </p:spPr>
      </p:pic>
      <p:sp>
        <p:nvSpPr>
          <p:cNvPr id="9" name="Rectangle 8">
            <a:extLst>
              <a:ext uri="{FF2B5EF4-FFF2-40B4-BE49-F238E27FC236}">
                <a16:creationId xmlns:a16="http://schemas.microsoft.com/office/drawing/2014/main" id="{B1843B41-DDCF-9E4F-A6EC-3569BF9723FE}"/>
              </a:ext>
            </a:extLst>
          </p:cNvPr>
          <p:cNvSpPr/>
          <p:nvPr/>
        </p:nvSpPr>
        <p:spPr>
          <a:xfrm>
            <a:off x="5164982" y="4173772"/>
            <a:ext cx="1349034" cy="1022832"/>
          </a:xfrm>
          <a:prstGeom prst="rect">
            <a:avLst/>
          </a:prstGeom>
          <a:solidFill>
            <a:schemeClr val="bg2"/>
          </a:solid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a:solidFill>
                    <a:schemeClr val="bg2"/>
                  </a:solidFill>
                </a:ln>
                <a:solidFill>
                  <a:srgbClr val="000000"/>
                </a:solidFill>
              </a:rPr>
              <a:t>System with Zero Initial Conditions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0E8AC5-C49B-F946-8F02-B5778044437C}"/>
                  </a:ext>
                </a:extLst>
              </p:cNvPr>
              <p:cNvSpPr txBox="1"/>
              <p:nvPr/>
            </p:nvSpPr>
            <p:spPr>
              <a:xfrm>
                <a:off x="4259223" y="4290830"/>
                <a:ext cx="67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BF0E8AC5-C49B-F946-8F02-B5778044437C}"/>
                  </a:ext>
                </a:extLst>
              </p:cNvPr>
              <p:cNvSpPr txBox="1">
                <a:spLocks noRot="1" noChangeAspect="1" noMove="1" noResize="1" noEditPoints="1" noAdjustHandles="1" noChangeArrowheads="1" noChangeShapeType="1" noTextEdit="1"/>
              </p:cNvSpPr>
              <p:nvPr/>
            </p:nvSpPr>
            <p:spPr>
              <a:xfrm>
                <a:off x="4259223" y="4290830"/>
                <a:ext cx="676532" cy="369332"/>
              </a:xfrm>
              <a:prstGeom prst="rect">
                <a:avLst/>
              </a:prstGeom>
              <a:blipFill>
                <a:blip r:embed="rId3"/>
                <a:stretch>
                  <a:fillRect b="-16667"/>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4DB64E4E-924A-8E40-B21B-C34F29C6E298}"/>
              </a:ext>
            </a:extLst>
          </p:cNvPr>
          <p:cNvSpPr/>
          <p:nvPr/>
        </p:nvSpPr>
        <p:spPr>
          <a:xfrm>
            <a:off x="5189215" y="5631227"/>
            <a:ext cx="1349033" cy="870533"/>
          </a:xfrm>
          <a:prstGeom prst="rect">
            <a:avLst/>
          </a:prstGeom>
          <a:solidFill>
            <a:schemeClr val="bg2"/>
          </a:solid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a:solidFill>
                    <a:schemeClr val="bg2"/>
                  </a:solidFill>
                </a:ln>
                <a:solidFill>
                  <a:srgbClr val="000000"/>
                </a:solidFill>
              </a:rPr>
              <a:t>System with Initial Condition</a:t>
            </a:r>
          </a:p>
        </p:txBody>
      </p:sp>
      <p:cxnSp>
        <p:nvCxnSpPr>
          <p:cNvPr id="13" name="Straight Arrow Connector 12">
            <a:extLst>
              <a:ext uri="{FF2B5EF4-FFF2-40B4-BE49-F238E27FC236}">
                <a16:creationId xmlns:a16="http://schemas.microsoft.com/office/drawing/2014/main" id="{03615235-3606-904C-8A1C-5F202C479B35}"/>
              </a:ext>
            </a:extLst>
          </p:cNvPr>
          <p:cNvCxnSpPr>
            <a:cxnSpLocks/>
          </p:cNvCxnSpPr>
          <p:nvPr/>
        </p:nvCxnSpPr>
        <p:spPr>
          <a:xfrm>
            <a:off x="7470308" y="5365694"/>
            <a:ext cx="740615"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13D774-35E2-FE48-AFC5-5C8AB68AE71C}"/>
              </a:ext>
            </a:extLst>
          </p:cNvPr>
          <p:cNvCxnSpPr>
            <a:cxnSpLocks/>
          </p:cNvCxnSpPr>
          <p:nvPr/>
        </p:nvCxnSpPr>
        <p:spPr>
          <a:xfrm>
            <a:off x="4424367" y="4696958"/>
            <a:ext cx="740615"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D5A272-6198-F745-8C7A-E117AFC4F58A}"/>
              </a:ext>
            </a:extLst>
          </p:cNvPr>
          <p:cNvCxnSpPr>
            <a:cxnSpLocks/>
          </p:cNvCxnSpPr>
          <p:nvPr/>
        </p:nvCxnSpPr>
        <p:spPr>
          <a:xfrm>
            <a:off x="4448600" y="6066493"/>
            <a:ext cx="740615"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FC7BACFE-079A-FF46-986C-3BF9423C64D7}"/>
              </a:ext>
            </a:extLst>
          </p:cNvPr>
          <p:cNvGrpSpPr/>
          <p:nvPr/>
        </p:nvGrpSpPr>
        <p:grpSpPr>
          <a:xfrm>
            <a:off x="7015119" y="5151017"/>
            <a:ext cx="458936" cy="431030"/>
            <a:chOff x="4887822" y="5082264"/>
            <a:chExt cx="458936" cy="431030"/>
          </a:xfrm>
        </p:grpSpPr>
        <p:sp>
          <p:nvSpPr>
            <p:cNvPr id="20" name="Oval 19">
              <a:extLst>
                <a:ext uri="{FF2B5EF4-FFF2-40B4-BE49-F238E27FC236}">
                  <a16:creationId xmlns:a16="http://schemas.microsoft.com/office/drawing/2014/main" id="{0B3F162C-3D2A-CF4D-AD6E-A24E0815FD54}"/>
                </a:ext>
              </a:extLst>
            </p:cNvPr>
            <p:cNvSpPr/>
            <p:nvPr/>
          </p:nvSpPr>
          <p:spPr>
            <a:xfrm>
              <a:off x="4887822" y="5082264"/>
              <a:ext cx="458936" cy="431030"/>
            </a:xfrm>
            <a:prstGeom prst="ellipse">
              <a:avLst/>
            </a:prstGeom>
            <a:solidFill>
              <a:schemeClr val="bg2"/>
            </a:solidFill>
            <a:ln w="317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44CB545-5E7A-6F4E-B9AE-444DE035CDDA}"/>
                </a:ext>
              </a:extLst>
            </p:cNvPr>
            <p:cNvCxnSpPr>
              <a:cxnSpLocks/>
            </p:cNvCxnSpPr>
            <p:nvPr/>
          </p:nvCxnSpPr>
          <p:spPr>
            <a:xfrm>
              <a:off x="4968504" y="5296941"/>
              <a:ext cx="275849" cy="0"/>
            </a:xfrm>
            <a:prstGeom prst="straightConnector1">
              <a:avLst/>
            </a:prstGeom>
            <a:ln w="47625">
              <a:solidFill>
                <a:srgbClr val="002060"/>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D8D0B97-04EB-FF41-BD8C-F0F5FACDF649}"/>
                </a:ext>
              </a:extLst>
            </p:cNvPr>
            <p:cNvCxnSpPr>
              <a:cxnSpLocks/>
            </p:cNvCxnSpPr>
            <p:nvPr/>
          </p:nvCxnSpPr>
          <p:spPr>
            <a:xfrm flipV="1">
              <a:off x="5117290" y="5162471"/>
              <a:ext cx="3614" cy="283588"/>
            </a:xfrm>
            <a:prstGeom prst="straightConnector1">
              <a:avLst/>
            </a:prstGeom>
            <a:ln w="47625">
              <a:solidFill>
                <a:srgbClr val="002060"/>
              </a:solidFill>
              <a:tailEnd type="none"/>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8CECB3BC-F716-B94D-9B3B-C47A121956BD}"/>
              </a:ext>
            </a:extLst>
          </p:cNvPr>
          <p:cNvCxnSpPr>
            <a:cxnSpLocks/>
            <a:endCxn id="9" idx="3"/>
          </p:cNvCxnSpPr>
          <p:nvPr/>
        </p:nvCxnSpPr>
        <p:spPr>
          <a:xfrm flipH="1">
            <a:off x="6514016" y="4685188"/>
            <a:ext cx="719710" cy="0"/>
          </a:xfrm>
          <a:prstGeom prst="straightConnector1">
            <a:avLst/>
          </a:prstGeom>
          <a:ln w="47625">
            <a:solidFill>
              <a:srgbClr val="00206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723CF15-5AD5-C748-9387-7F07268F8D31}"/>
              </a:ext>
            </a:extLst>
          </p:cNvPr>
          <p:cNvCxnSpPr>
            <a:cxnSpLocks/>
          </p:cNvCxnSpPr>
          <p:nvPr/>
        </p:nvCxnSpPr>
        <p:spPr>
          <a:xfrm flipH="1" flipV="1">
            <a:off x="6538248" y="5997459"/>
            <a:ext cx="716380" cy="1333"/>
          </a:xfrm>
          <a:prstGeom prst="straightConnector1">
            <a:avLst/>
          </a:prstGeom>
          <a:ln w="47625">
            <a:solidFill>
              <a:srgbClr val="00206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6F5824-6532-784D-BFD7-949656C04BC7}"/>
              </a:ext>
            </a:extLst>
          </p:cNvPr>
          <p:cNvCxnSpPr>
            <a:cxnSpLocks/>
          </p:cNvCxnSpPr>
          <p:nvPr/>
        </p:nvCxnSpPr>
        <p:spPr>
          <a:xfrm flipH="1">
            <a:off x="7244445" y="4685188"/>
            <a:ext cx="10183" cy="49037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E74F72F-CBCB-2E4F-A307-C7B036F15F2B}"/>
              </a:ext>
            </a:extLst>
          </p:cNvPr>
          <p:cNvCxnSpPr>
            <a:cxnSpLocks/>
          </p:cNvCxnSpPr>
          <p:nvPr/>
        </p:nvCxnSpPr>
        <p:spPr>
          <a:xfrm flipV="1">
            <a:off x="7244587" y="5589304"/>
            <a:ext cx="0" cy="415412"/>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6D7BD4F2-CF35-3747-AF7C-F79ED50DCA4C}"/>
              </a:ext>
            </a:extLst>
          </p:cNvPr>
          <p:cNvPicPr>
            <a:picLocks noChangeAspect="1"/>
          </p:cNvPicPr>
          <p:nvPr/>
        </p:nvPicPr>
        <p:blipFill>
          <a:blip r:embed="rId2"/>
          <a:stretch>
            <a:fillRect/>
          </a:stretch>
        </p:blipFill>
        <p:spPr>
          <a:xfrm>
            <a:off x="7700503" y="4785562"/>
            <a:ext cx="2759995" cy="291771"/>
          </a:xfrm>
          <a:prstGeom prst="rect">
            <a:avLst/>
          </a:prstGeom>
        </p:spPr>
      </p:pic>
      <p:sp>
        <p:nvSpPr>
          <p:cNvPr id="29" name="TextBox 28">
            <a:extLst>
              <a:ext uri="{FF2B5EF4-FFF2-40B4-BE49-F238E27FC236}">
                <a16:creationId xmlns:a16="http://schemas.microsoft.com/office/drawing/2014/main" id="{B4F7D0C9-F11A-954A-9620-DAD6C97D0EC7}"/>
              </a:ext>
            </a:extLst>
          </p:cNvPr>
          <p:cNvSpPr txBox="1"/>
          <p:nvPr/>
        </p:nvSpPr>
        <p:spPr>
          <a:xfrm>
            <a:off x="3985785" y="5687473"/>
            <a:ext cx="877163" cy="369332"/>
          </a:xfrm>
          <a:prstGeom prst="rect">
            <a:avLst/>
          </a:prstGeom>
          <a:noFill/>
        </p:spPr>
        <p:txBody>
          <a:bodyPr wrap="none" rtlCol="0">
            <a:spAutoFit/>
          </a:bodyPr>
          <a:lstStyle/>
          <a:p>
            <a:r>
              <a:rPr lang="en-US" dirty="0"/>
              <a:t>0 input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EDD1AC4-8B45-174C-9DEF-7D2B3AD8B299}"/>
                  </a:ext>
                </a:extLst>
              </p:cNvPr>
              <p:cNvSpPr txBox="1"/>
              <p:nvPr/>
            </p:nvSpPr>
            <p:spPr>
              <a:xfrm>
                <a:off x="6676853" y="4201101"/>
                <a:ext cx="67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𝑧𝑠𝑟</m:t>
                          </m:r>
                        </m:sub>
                      </m:sSub>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DEDD1AC4-8B45-174C-9DEF-7D2B3AD8B299}"/>
                  </a:ext>
                </a:extLst>
              </p:cNvPr>
              <p:cNvSpPr txBox="1">
                <a:spLocks noRot="1" noChangeAspect="1" noMove="1" noResize="1" noEditPoints="1" noAdjustHandles="1" noChangeArrowheads="1" noChangeShapeType="1" noTextEdit="1"/>
              </p:cNvSpPr>
              <p:nvPr/>
            </p:nvSpPr>
            <p:spPr>
              <a:xfrm>
                <a:off x="6676853" y="4201101"/>
                <a:ext cx="676532" cy="369332"/>
              </a:xfrm>
              <a:prstGeom prst="rect">
                <a:avLst/>
              </a:prstGeom>
              <a:blipFill>
                <a:blip r:embed="rId4"/>
                <a:stretch>
                  <a:fillRect r="-296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2ECB01D-1C95-9F43-BD68-14A4F842492F}"/>
                  </a:ext>
                </a:extLst>
              </p:cNvPr>
              <p:cNvSpPr txBox="1"/>
              <p:nvPr/>
            </p:nvSpPr>
            <p:spPr>
              <a:xfrm>
                <a:off x="6676853" y="6037615"/>
                <a:ext cx="67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𝑧</m:t>
                          </m:r>
                          <m:r>
                            <a:rPr lang="en-GB" b="0" i="1" dirty="0" smtClean="0">
                              <a:latin typeface="Cambria Math" panose="02040503050406030204" pitchFamily="18" charset="0"/>
                            </a:rPr>
                            <m:t>𝑖</m:t>
                          </m:r>
                          <m:r>
                            <a:rPr lang="en-US" i="1" dirty="0" smtClean="0">
                              <a:latin typeface="Cambria Math" panose="02040503050406030204" pitchFamily="18" charset="0"/>
                            </a:rPr>
                            <m:t>𝑟</m:t>
                          </m:r>
                        </m:sub>
                      </m:sSub>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52ECB01D-1C95-9F43-BD68-14A4F842492F}"/>
                  </a:ext>
                </a:extLst>
              </p:cNvPr>
              <p:cNvSpPr txBox="1">
                <a:spLocks noRot="1" noChangeAspect="1" noMove="1" noResize="1" noEditPoints="1" noAdjustHandles="1" noChangeArrowheads="1" noChangeShapeType="1" noTextEdit="1"/>
              </p:cNvSpPr>
              <p:nvPr/>
            </p:nvSpPr>
            <p:spPr>
              <a:xfrm>
                <a:off x="6676853" y="6037615"/>
                <a:ext cx="676532" cy="369332"/>
              </a:xfrm>
              <a:prstGeom prst="rect">
                <a:avLst/>
              </a:prstGeom>
              <a:blipFill>
                <a:blip r:embed="rId5"/>
                <a:stretch>
                  <a:fillRect r="-29630" b="-16667"/>
                </a:stretch>
              </a:blipFill>
            </p:spPr>
            <p:txBody>
              <a:bodyPr/>
              <a:lstStyle/>
              <a:p>
                <a:r>
                  <a:rPr lang="en-US">
                    <a:noFill/>
                  </a:rPr>
                  <a:t> </a:t>
                </a:r>
              </a:p>
            </p:txBody>
          </p:sp>
        </mc:Fallback>
      </mc:AlternateContent>
    </p:spTree>
    <p:extLst>
      <p:ext uri="{BB962C8B-B14F-4D97-AF65-F5344CB8AC3E}">
        <p14:creationId xmlns:p14="http://schemas.microsoft.com/office/powerpoint/2010/main" val="5083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animBg="1"/>
      <p:bldP spid="29" grpId="0"/>
      <p:bldP spid="36"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23</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Characterizing Responses from LTI Systems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F29BA5-BA88-AC4F-AB26-FCE9798E8CBF}"/>
                  </a:ext>
                </a:extLst>
              </p:cNvPr>
              <p:cNvSpPr txBox="1"/>
              <p:nvPr/>
            </p:nvSpPr>
            <p:spPr>
              <a:xfrm>
                <a:off x="932644" y="4168268"/>
                <a:ext cx="10853417" cy="2677656"/>
              </a:xfrm>
              <a:prstGeom prst="rect">
                <a:avLst/>
              </a:prstGeom>
              <a:noFill/>
              <a:ln w="25400">
                <a:solidFill>
                  <a:srgbClr val="FF0000"/>
                </a:solidFill>
              </a:ln>
            </p:spPr>
            <p:txBody>
              <a:bodyPr wrap="square" rtlCol="0">
                <a:spAutoFit/>
              </a:bodyPr>
              <a:lstStyle/>
              <a:p>
                <a:pPr marL="342900" indent="-342900">
                  <a:spcBef>
                    <a:spcPct val="50000"/>
                  </a:spcBef>
                  <a:buFont typeface="Arial" panose="020B0604020202020204" pitchFamily="34" charset="0"/>
                  <a:buChar char="•"/>
                </a:pPr>
                <a14:m>
                  <m:oMath xmlns:m="http://schemas.openxmlformats.org/officeDocument/2006/math">
                    <m:r>
                      <a:rPr lang="en-GB" altLang="en-US" sz="2400" b="1" i="1" dirty="0" smtClean="0">
                        <a:latin typeface="Cambria Math" panose="02040503050406030204" pitchFamily="18" charset="0"/>
                      </a:rPr>
                      <m:t>𝒚</m:t>
                    </m:r>
                    <m:r>
                      <a:rPr lang="en-GB" altLang="en-US" sz="2400" b="1" i="1" baseline="-25000" dirty="0" err="1">
                        <a:latin typeface="Cambria Math" panose="02040503050406030204" pitchFamily="18" charset="0"/>
                      </a:rPr>
                      <m:t>𝒕𝒓</m:t>
                    </m:r>
                    <m:r>
                      <a:rPr lang="en-GB" altLang="en-US" sz="2400" b="1" i="1" dirty="0">
                        <a:latin typeface="Cambria Math" panose="02040503050406030204" pitchFamily="18" charset="0"/>
                      </a:rPr>
                      <m:t>[</m:t>
                    </m:r>
                    <m:r>
                      <a:rPr lang="en-GB" altLang="en-US" sz="2400" b="1" i="1" dirty="0">
                        <a:latin typeface="Cambria Math" panose="02040503050406030204" pitchFamily="18" charset="0"/>
                      </a:rPr>
                      <m:t>𝒏</m:t>
                    </m:r>
                    <m:r>
                      <a:rPr lang="en-GB" altLang="en-US" sz="2400" b="1" i="1" dirty="0">
                        <a:latin typeface="Cambria Math" panose="02040503050406030204" pitchFamily="18" charset="0"/>
                      </a:rPr>
                      <m:t>]</m:t>
                    </m:r>
                    <m:r>
                      <a:rPr lang="en-GB" altLang="en-US" sz="2400" i="1" dirty="0">
                        <a:latin typeface="Cambria Math" panose="02040503050406030204" pitchFamily="18" charset="0"/>
                      </a:rPr>
                      <m:t> </m:t>
                    </m:r>
                  </m:oMath>
                </a14:m>
                <a:r>
                  <a:rPr lang="en-GB" altLang="en-US" sz="2400" dirty="0"/>
                  <a:t>is the </a:t>
                </a:r>
                <a:r>
                  <a:rPr lang="en-GB" altLang="en-US" sz="2400" dirty="0">
                    <a:solidFill>
                      <a:schemeClr val="accent2">
                        <a:lumMod val="75000"/>
                        <a:lumOff val="25000"/>
                      </a:schemeClr>
                    </a:solidFill>
                  </a:rPr>
                  <a:t>transient component </a:t>
                </a:r>
                <a:r>
                  <a:rPr lang="en-GB" altLang="en-US" sz="2400" dirty="0"/>
                  <a:t>of the output (the component that decays to zero as time increases);</a:t>
                </a:r>
              </a:p>
              <a:p>
                <a:pPr marL="342900" indent="-342900">
                  <a:spcBef>
                    <a:spcPct val="50000"/>
                  </a:spcBef>
                  <a:buFont typeface="Arial" panose="020B0604020202020204" pitchFamily="34" charset="0"/>
                  <a:buChar char="•"/>
                </a:pPr>
                <a14:m>
                  <m:oMath xmlns:m="http://schemas.openxmlformats.org/officeDocument/2006/math">
                    <m:r>
                      <a:rPr lang="en-GB" altLang="en-US" sz="2400" b="1" i="1" dirty="0" smtClean="0">
                        <a:latin typeface="Cambria Math" panose="02040503050406030204" pitchFamily="18" charset="0"/>
                      </a:rPr>
                      <m:t>𝒚</m:t>
                    </m:r>
                    <m:r>
                      <a:rPr lang="en-GB" altLang="en-US" sz="2400" b="1" i="1" baseline="-25000" dirty="0" err="1">
                        <a:latin typeface="Cambria Math" panose="02040503050406030204" pitchFamily="18" charset="0"/>
                      </a:rPr>
                      <m:t>𝒔𝒔</m:t>
                    </m:r>
                    <m:r>
                      <a:rPr lang="en-GB" altLang="en-US" sz="2400" b="1" i="1" dirty="0">
                        <a:latin typeface="Cambria Math" panose="02040503050406030204" pitchFamily="18" charset="0"/>
                      </a:rPr>
                      <m:t>[</m:t>
                    </m:r>
                    <m:r>
                      <a:rPr lang="en-GB" altLang="en-US" sz="2400" b="1" i="1" dirty="0">
                        <a:latin typeface="Cambria Math" panose="02040503050406030204" pitchFamily="18" charset="0"/>
                      </a:rPr>
                      <m:t>𝒏</m:t>
                    </m:r>
                    <m:r>
                      <a:rPr lang="en-GB" altLang="en-US" sz="2400" b="1" i="1" dirty="0">
                        <a:latin typeface="Cambria Math" panose="02040503050406030204" pitchFamily="18" charset="0"/>
                      </a:rPr>
                      <m:t>]</m:t>
                    </m:r>
                    <m:r>
                      <a:rPr lang="en-GB" altLang="en-US" sz="2400" i="1" dirty="0">
                        <a:latin typeface="Cambria Math" panose="02040503050406030204" pitchFamily="18" charset="0"/>
                      </a:rPr>
                      <m:t> </m:t>
                    </m:r>
                  </m:oMath>
                </a14:m>
                <a:r>
                  <a:rPr lang="en-GB" altLang="en-US" sz="2400" dirty="0"/>
                  <a:t>is the </a:t>
                </a:r>
                <a:r>
                  <a:rPr lang="en-GB" altLang="en-US" sz="2400" dirty="0">
                    <a:solidFill>
                      <a:schemeClr val="accent2">
                        <a:lumMod val="75000"/>
                        <a:lumOff val="25000"/>
                      </a:schemeClr>
                    </a:solidFill>
                  </a:rPr>
                  <a:t>steady state component </a:t>
                </a:r>
                <a:r>
                  <a:rPr lang="en-GB" altLang="en-US" sz="2400" dirty="0"/>
                  <a:t>of the output (the component that does not decay to zero as time increases);</a:t>
                </a:r>
              </a:p>
              <a:p>
                <a:pPr marL="342900" indent="-342900">
                  <a:spcBef>
                    <a:spcPct val="50000"/>
                  </a:spcBef>
                  <a:buFont typeface="Arial" panose="020B0604020202020204" pitchFamily="34" charset="0"/>
                  <a:buChar char="•"/>
                </a:pPr>
                <a:r>
                  <a:rPr lang="en-GB" sz="2400" dirty="0"/>
                  <a:t>In general the zero state response and the zero input response can contain steady state and transient components. </a:t>
                </a:r>
              </a:p>
            </p:txBody>
          </p:sp>
        </mc:Choice>
        <mc:Fallback xmlns="">
          <p:sp>
            <p:nvSpPr>
              <p:cNvPr id="6" name="TextBox 5">
                <a:extLst>
                  <a:ext uri="{FF2B5EF4-FFF2-40B4-BE49-F238E27FC236}">
                    <a16:creationId xmlns:a16="http://schemas.microsoft.com/office/drawing/2014/main" id="{D0F29BA5-BA88-AC4F-AB26-FCE9798E8CBF}"/>
                  </a:ext>
                </a:extLst>
              </p:cNvPr>
              <p:cNvSpPr txBox="1">
                <a:spLocks noRot="1" noChangeAspect="1" noMove="1" noResize="1" noEditPoints="1" noAdjustHandles="1" noChangeArrowheads="1" noChangeShapeType="1" noTextEdit="1"/>
              </p:cNvSpPr>
              <p:nvPr/>
            </p:nvSpPr>
            <p:spPr>
              <a:xfrm>
                <a:off x="932644" y="4168268"/>
                <a:ext cx="10853417" cy="2677656"/>
              </a:xfrm>
              <a:prstGeom prst="rect">
                <a:avLst/>
              </a:prstGeom>
              <a:blipFill>
                <a:blip r:embed="rId2"/>
                <a:stretch>
                  <a:fillRect l="-700" t="-1408" r="-700" b="-3756"/>
                </a:stretch>
              </a:blipFill>
              <a:ln w="25400">
                <a:solidFill>
                  <a:srgbClr val="FF0000"/>
                </a:solidFill>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B1843B41-DDCF-9E4F-A6EC-3569BF9723FE}"/>
              </a:ext>
            </a:extLst>
          </p:cNvPr>
          <p:cNvSpPr/>
          <p:nvPr/>
        </p:nvSpPr>
        <p:spPr>
          <a:xfrm>
            <a:off x="4847482" y="1760772"/>
            <a:ext cx="1349034" cy="1022832"/>
          </a:xfrm>
          <a:prstGeom prst="rect">
            <a:avLst/>
          </a:prstGeom>
          <a:solidFill>
            <a:schemeClr val="bg2"/>
          </a:solid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a:solidFill>
                    <a:schemeClr val="bg2"/>
                  </a:solidFill>
                </a:ln>
                <a:solidFill>
                  <a:srgbClr val="000000"/>
                </a:solidFill>
              </a:rPr>
              <a:t>System with Zero Initial Conditions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0E8AC5-C49B-F946-8F02-B5778044437C}"/>
                  </a:ext>
                </a:extLst>
              </p:cNvPr>
              <p:cNvSpPr txBox="1"/>
              <p:nvPr/>
            </p:nvSpPr>
            <p:spPr>
              <a:xfrm>
                <a:off x="3941723" y="1877830"/>
                <a:ext cx="67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BF0E8AC5-C49B-F946-8F02-B5778044437C}"/>
                  </a:ext>
                </a:extLst>
              </p:cNvPr>
              <p:cNvSpPr txBox="1">
                <a:spLocks noRot="1" noChangeAspect="1" noMove="1" noResize="1" noEditPoints="1" noAdjustHandles="1" noChangeArrowheads="1" noChangeShapeType="1" noTextEdit="1"/>
              </p:cNvSpPr>
              <p:nvPr/>
            </p:nvSpPr>
            <p:spPr>
              <a:xfrm>
                <a:off x="3941723" y="1877830"/>
                <a:ext cx="676532" cy="369332"/>
              </a:xfrm>
              <a:prstGeom prst="rect">
                <a:avLst/>
              </a:prstGeom>
              <a:blipFill>
                <a:blip r:embed="rId3"/>
                <a:stretch>
                  <a:fillRect b="-16129"/>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4DB64E4E-924A-8E40-B21B-C34F29C6E298}"/>
              </a:ext>
            </a:extLst>
          </p:cNvPr>
          <p:cNvSpPr/>
          <p:nvPr/>
        </p:nvSpPr>
        <p:spPr>
          <a:xfrm>
            <a:off x="4871715" y="3218227"/>
            <a:ext cx="1349033" cy="870533"/>
          </a:xfrm>
          <a:prstGeom prst="rect">
            <a:avLst/>
          </a:prstGeom>
          <a:solidFill>
            <a:schemeClr val="bg2"/>
          </a:solid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a:solidFill>
                    <a:schemeClr val="bg2"/>
                  </a:solidFill>
                </a:ln>
                <a:solidFill>
                  <a:srgbClr val="000000"/>
                </a:solidFill>
              </a:rPr>
              <a:t>System with Initial Condition</a:t>
            </a:r>
          </a:p>
        </p:txBody>
      </p:sp>
      <p:cxnSp>
        <p:nvCxnSpPr>
          <p:cNvPr id="13" name="Straight Arrow Connector 12">
            <a:extLst>
              <a:ext uri="{FF2B5EF4-FFF2-40B4-BE49-F238E27FC236}">
                <a16:creationId xmlns:a16="http://schemas.microsoft.com/office/drawing/2014/main" id="{03615235-3606-904C-8A1C-5F202C479B35}"/>
              </a:ext>
            </a:extLst>
          </p:cNvPr>
          <p:cNvCxnSpPr>
            <a:cxnSpLocks/>
          </p:cNvCxnSpPr>
          <p:nvPr/>
        </p:nvCxnSpPr>
        <p:spPr>
          <a:xfrm>
            <a:off x="7152808" y="2952694"/>
            <a:ext cx="740615"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13D774-35E2-FE48-AFC5-5C8AB68AE71C}"/>
              </a:ext>
            </a:extLst>
          </p:cNvPr>
          <p:cNvCxnSpPr>
            <a:cxnSpLocks/>
          </p:cNvCxnSpPr>
          <p:nvPr/>
        </p:nvCxnSpPr>
        <p:spPr>
          <a:xfrm>
            <a:off x="4106867" y="2283958"/>
            <a:ext cx="740615"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D5A272-6198-F745-8C7A-E117AFC4F58A}"/>
              </a:ext>
            </a:extLst>
          </p:cNvPr>
          <p:cNvCxnSpPr>
            <a:cxnSpLocks/>
          </p:cNvCxnSpPr>
          <p:nvPr/>
        </p:nvCxnSpPr>
        <p:spPr>
          <a:xfrm>
            <a:off x="4131100" y="3653493"/>
            <a:ext cx="740615"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FC7BACFE-079A-FF46-986C-3BF9423C64D7}"/>
              </a:ext>
            </a:extLst>
          </p:cNvPr>
          <p:cNvGrpSpPr/>
          <p:nvPr/>
        </p:nvGrpSpPr>
        <p:grpSpPr>
          <a:xfrm>
            <a:off x="6697619" y="2738017"/>
            <a:ext cx="458936" cy="431030"/>
            <a:chOff x="4887822" y="5082264"/>
            <a:chExt cx="458936" cy="431030"/>
          </a:xfrm>
        </p:grpSpPr>
        <p:sp>
          <p:nvSpPr>
            <p:cNvPr id="20" name="Oval 19">
              <a:extLst>
                <a:ext uri="{FF2B5EF4-FFF2-40B4-BE49-F238E27FC236}">
                  <a16:creationId xmlns:a16="http://schemas.microsoft.com/office/drawing/2014/main" id="{0B3F162C-3D2A-CF4D-AD6E-A24E0815FD54}"/>
                </a:ext>
              </a:extLst>
            </p:cNvPr>
            <p:cNvSpPr/>
            <p:nvPr/>
          </p:nvSpPr>
          <p:spPr>
            <a:xfrm>
              <a:off x="4887822" y="5082264"/>
              <a:ext cx="458936" cy="431030"/>
            </a:xfrm>
            <a:prstGeom prst="ellipse">
              <a:avLst/>
            </a:prstGeom>
            <a:solidFill>
              <a:schemeClr val="bg2"/>
            </a:solidFill>
            <a:ln w="317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44CB545-5E7A-6F4E-B9AE-444DE035CDDA}"/>
                </a:ext>
              </a:extLst>
            </p:cNvPr>
            <p:cNvCxnSpPr>
              <a:cxnSpLocks/>
            </p:cNvCxnSpPr>
            <p:nvPr/>
          </p:nvCxnSpPr>
          <p:spPr>
            <a:xfrm>
              <a:off x="4968504" y="5296941"/>
              <a:ext cx="275849" cy="0"/>
            </a:xfrm>
            <a:prstGeom prst="straightConnector1">
              <a:avLst/>
            </a:prstGeom>
            <a:ln w="47625">
              <a:solidFill>
                <a:srgbClr val="002060"/>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D8D0B97-04EB-FF41-BD8C-F0F5FACDF649}"/>
                </a:ext>
              </a:extLst>
            </p:cNvPr>
            <p:cNvCxnSpPr>
              <a:cxnSpLocks/>
            </p:cNvCxnSpPr>
            <p:nvPr/>
          </p:nvCxnSpPr>
          <p:spPr>
            <a:xfrm flipV="1">
              <a:off x="5117290" y="5162471"/>
              <a:ext cx="3614" cy="283588"/>
            </a:xfrm>
            <a:prstGeom prst="straightConnector1">
              <a:avLst/>
            </a:prstGeom>
            <a:ln w="47625">
              <a:solidFill>
                <a:srgbClr val="002060"/>
              </a:solidFill>
              <a:tailEnd type="none"/>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8CECB3BC-F716-B94D-9B3B-C47A121956BD}"/>
              </a:ext>
            </a:extLst>
          </p:cNvPr>
          <p:cNvCxnSpPr>
            <a:cxnSpLocks/>
            <a:endCxn id="9" idx="3"/>
          </p:cNvCxnSpPr>
          <p:nvPr/>
        </p:nvCxnSpPr>
        <p:spPr>
          <a:xfrm flipH="1">
            <a:off x="6196516" y="2272188"/>
            <a:ext cx="719710" cy="0"/>
          </a:xfrm>
          <a:prstGeom prst="straightConnector1">
            <a:avLst/>
          </a:prstGeom>
          <a:ln w="47625">
            <a:solidFill>
              <a:srgbClr val="00206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723CF15-5AD5-C748-9387-7F07268F8D31}"/>
              </a:ext>
            </a:extLst>
          </p:cNvPr>
          <p:cNvCxnSpPr>
            <a:cxnSpLocks/>
          </p:cNvCxnSpPr>
          <p:nvPr/>
        </p:nvCxnSpPr>
        <p:spPr>
          <a:xfrm flipH="1" flipV="1">
            <a:off x="6220748" y="3584459"/>
            <a:ext cx="716380" cy="1333"/>
          </a:xfrm>
          <a:prstGeom prst="straightConnector1">
            <a:avLst/>
          </a:prstGeom>
          <a:ln w="47625">
            <a:solidFill>
              <a:srgbClr val="00206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6F5824-6532-784D-BFD7-949656C04BC7}"/>
              </a:ext>
            </a:extLst>
          </p:cNvPr>
          <p:cNvCxnSpPr>
            <a:cxnSpLocks/>
          </p:cNvCxnSpPr>
          <p:nvPr/>
        </p:nvCxnSpPr>
        <p:spPr>
          <a:xfrm flipH="1">
            <a:off x="6926945" y="2272188"/>
            <a:ext cx="10183" cy="49037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E74F72F-CBCB-2E4F-A307-C7B036F15F2B}"/>
              </a:ext>
            </a:extLst>
          </p:cNvPr>
          <p:cNvCxnSpPr>
            <a:cxnSpLocks/>
          </p:cNvCxnSpPr>
          <p:nvPr/>
        </p:nvCxnSpPr>
        <p:spPr>
          <a:xfrm flipV="1">
            <a:off x="6927087" y="3176304"/>
            <a:ext cx="0" cy="415412"/>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6D7BD4F2-CF35-3747-AF7C-F79ED50DCA4C}"/>
              </a:ext>
            </a:extLst>
          </p:cNvPr>
          <p:cNvPicPr>
            <a:picLocks noChangeAspect="1"/>
          </p:cNvPicPr>
          <p:nvPr/>
        </p:nvPicPr>
        <p:blipFill>
          <a:blip r:embed="rId4"/>
          <a:stretch>
            <a:fillRect/>
          </a:stretch>
        </p:blipFill>
        <p:spPr>
          <a:xfrm>
            <a:off x="7383003" y="2372562"/>
            <a:ext cx="2759995" cy="291771"/>
          </a:xfrm>
          <a:prstGeom prst="rect">
            <a:avLst/>
          </a:prstGeom>
        </p:spPr>
      </p:pic>
      <p:sp>
        <p:nvSpPr>
          <p:cNvPr id="29" name="TextBox 28">
            <a:extLst>
              <a:ext uri="{FF2B5EF4-FFF2-40B4-BE49-F238E27FC236}">
                <a16:creationId xmlns:a16="http://schemas.microsoft.com/office/drawing/2014/main" id="{B4F7D0C9-F11A-954A-9620-DAD6C97D0EC7}"/>
              </a:ext>
            </a:extLst>
          </p:cNvPr>
          <p:cNvSpPr txBox="1"/>
          <p:nvPr/>
        </p:nvSpPr>
        <p:spPr>
          <a:xfrm>
            <a:off x="3668285" y="3274473"/>
            <a:ext cx="877163" cy="369332"/>
          </a:xfrm>
          <a:prstGeom prst="rect">
            <a:avLst/>
          </a:prstGeom>
          <a:noFill/>
        </p:spPr>
        <p:txBody>
          <a:bodyPr wrap="none" rtlCol="0">
            <a:spAutoFit/>
          </a:bodyPr>
          <a:lstStyle/>
          <a:p>
            <a:r>
              <a:rPr lang="en-US" dirty="0"/>
              <a:t>0 input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EDD1AC4-8B45-174C-9DEF-7D2B3AD8B299}"/>
                  </a:ext>
                </a:extLst>
              </p:cNvPr>
              <p:cNvSpPr txBox="1"/>
              <p:nvPr/>
            </p:nvSpPr>
            <p:spPr>
              <a:xfrm>
                <a:off x="6359353" y="1788101"/>
                <a:ext cx="67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𝑧𝑠𝑟</m:t>
                          </m:r>
                        </m:sub>
                      </m:sSub>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DEDD1AC4-8B45-174C-9DEF-7D2B3AD8B299}"/>
                  </a:ext>
                </a:extLst>
              </p:cNvPr>
              <p:cNvSpPr txBox="1">
                <a:spLocks noRot="1" noChangeAspect="1" noMove="1" noResize="1" noEditPoints="1" noAdjustHandles="1" noChangeArrowheads="1" noChangeShapeType="1" noTextEdit="1"/>
              </p:cNvSpPr>
              <p:nvPr/>
            </p:nvSpPr>
            <p:spPr>
              <a:xfrm>
                <a:off x="6359353" y="1788101"/>
                <a:ext cx="676532" cy="369332"/>
              </a:xfrm>
              <a:prstGeom prst="rect">
                <a:avLst/>
              </a:prstGeom>
              <a:blipFill>
                <a:blip r:embed="rId5"/>
                <a:stretch>
                  <a:fillRect r="-296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2ECB01D-1C95-9F43-BD68-14A4F842492F}"/>
                  </a:ext>
                </a:extLst>
              </p:cNvPr>
              <p:cNvSpPr txBox="1"/>
              <p:nvPr/>
            </p:nvSpPr>
            <p:spPr>
              <a:xfrm>
                <a:off x="6359353" y="3624615"/>
                <a:ext cx="67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𝑧</m:t>
                          </m:r>
                          <m:r>
                            <a:rPr lang="en-GB" b="0" i="1" dirty="0" smtClean="0">
                              <a:latin typeface="Cambria Math" panose="02040503050406030204" pitchFamily="18" charset="0"/>
                            </a:rPr>
                            <m:t>𝑖</m:t>
                          </m:r>
                          <m:r>
                            <a:rPr lang="en-US" i="1" dirty="0" smtClean="0">
                              <a:latin typeface="Cambria Math" panose="02040503050406030204" pitchFamily="18" charset="0"/>
                            </a:rPr>
                            <m:t>𝑟</m:t>
                          </m:r>
                        </m:sub>
                      </m:sSub>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7" name="TextBox 36">
                <a:extLst>
                  <a:ext uri="{FF2B5EF4-FFF2-40B4-BE49-F238E27FC236}">
                    <a16:creationId xmlns:a16="http://schemas.microsoft.com/office/drawing/2014/main" id="{52ECB01D-1C95-9F43-BD68-14A4F842492F}"/>
                  </a:ext>
                </a:extLst>
              </p:cNvPr>
              <p:cNvSpPr txBox="1">
                <a:spLocks noRot="1" noChangeAspect="1" noMove="1" noResize="1" noEditPoints="1" noAdjustHandles="1" noChangeArrowheads="1" noChangeShapeType="1" noTextEdit="1"/>
              </p:cNvSpPr>
              <p:nvPr/>
            </p:nvSpPr>
            <p:spPr>
              <a:xfrm>
                <a:off x="6359353" y="3624615"/>
                <a:ext cx="676532" cy="369332"/>
              </a:xfrm>
              <a:prstGeom prst="rect">
                <a:avLst/>
              </a:prstGeom>
              <a:blipFill>
                <a:blip r:embed="rId6"/>
                <a:stretch>
                  <a:fillRect r="-29630" b="-1666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F860587-933C-A04A-9B19-527332BC9477}"/>
              </a:ext>
            </a:extLst>
          </p:cNvPr>
          <p:cNvPicPr>
            <a:picLocks noChangeAspect="1"/>
          </p:cNvPicPr>
          <p:nvPr/>
        </p:nvPicPr>
        <p:blipFill>
          <a:blip r:embed="rId7"/>
          <a:stretch>
            <a:fillRect/>
          </a:stretch>
        </p:blipFill>
        <p:spPr>
          <a:xfrm>
            <a:off x="7992081" y="2877276"/>
            <a:ext cx="1971425" cy="291771"/>
          </a:xfrm>
          <a:prstGeom prst="rect">
            <a:avLst/>
          </a:prstGeom>
        </p:spPr>
      </p:pic>
      <p:cxnSp>
        <p:nvCxnSpPr>
          <p:cNvPr id="28" name="Straight Arrow Connector 27">
            <a:extLst>
              <a:ext uri="{FF2B5EF4-FFF2-40B4-BE49-F238E27FC236}">
                <a16:creationId xmlns:a16="http://schemas.microsoft.com/office/drawing/2014/main" id="{606BF9E0-4C14-5D4F-9991-D041B12FB9A5}"/>
              </a:ext>
            </a:extLst>
          </p:cNvPr>
          <p:cNvCxnSpPr>
            <a:cxnSpLocks/>
          </p:cNvCxnSpPr>
          <p:nvPr/>
        </p:nvCxnSpPr>
        <p:spPr>
          <a:xfrm flipV="1">
            <a:off x="8801100" y="3367167"/>
            <a:ext cx="0" cy="801101"/>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76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24</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Discrete Systems: The Characteristic Equation </a:t>
            </a:r>
          </a:p>
        </p:txBody>
      </p:sp>
      <p:sp>
        <p:nvSpPr>
          <p:cNvPr id="6" name="TextBox 5">
            <a:extLst>
              <a:ext uri="{FF2B5EF4-FFF2-40B4-BE49-F238E27FC236}">
                <a16:creationId xmlns:a16="http://schemas.microsoft.com/office/drawing/2014/main" id="{D0F29BA5-BA88-AC4F-AB26-FCE9798E8CBF}"/>
              </a:ext>
            </a:extLst>
          </p:cNvPr>
          <p:cNvSpPr txBox="1"/>
          <p:nvPr/>
        </p:nvSpPr>
        <p:spPr>
          <a:xfrm>
            <a:off x="1103182" y="1674674"/>
            <a:ext cx="10853417" cy="830997"/>
          </a:xfrm>
          <a:prstGeom prst="rect">
            <a:avLst/>
          </a:prstGeom>
          <a:noFill/>
          <a:ln w="25400">
            <a:solidFill>
              <a:schemeClr val="bg2"/>
            </a:solidFill>
          </a:ln>
        </p:spPr>
        <p:txBody>
          <a:bodyPr wrap="square" rtlCol="0">
            <a:spAutoFit/>
          </a:bodyPr>
          <a:lstStyle/>
          <a:p>
            <a:pPr>
              <a:spcBef>
                <a:spcPct val="50000"/>
              </a:spcBef>
            </a:pPr>
            <a:r>
              <a:rPr lang="en-GB" altLang="en-US" sz="2400" dirty="0">
                <a:solidFill>
                  <a:srgbClr val="000000"/>
                </a:solidFill>
                <a:cs typeface="Times New Roman" panose="02020603050405020304" pitchFamily="18" charset="0"/>
              </a:rPr>
              <a:t>From the  Homogeneous Equations we now are in a position to define the </a:t>
            </a:r>
            <a:r>
              <a:rPr lang="en-GB" altLang="en-US" sz="2400" b="1" u="sng" dirty="0">
                <a:solidFill>
                  <a:schemeClr val="accent2">
                    <a:lumMod val="75000"/>
                    <a:lumOff val="25000"/>
                  </a:schemeClr>
                </a:solidFill>
                <a:cs typeface="Times New Roman" panose="02020603050405020304" pitchFamily="18" charset="0"/>
              </a:rPr>
              <a:t>characteristic equation (CE)</a:t>
            </a:r>
            <a:r>
              <a:rPr lang="en-GB" altLang="en-US" sz="2400" dirty="0">
                <a:solidFill>
                  <a:schemeClr val="accent2">
                    <a:lumMod val="75000"/>
                    <a:lumOff val="25000"/>
                  </a:schemeClr>
                </a:solidFill>
                <a:cs typeface="Times New Roman" panose="02020603050405020304" pitchFamily="18" charset="0"/>
              </a:rPr>
              <a:t> </a:t>
            </a:r>
            <a:r>
              <a:rPr lang="en-GB" altLang="en-US" sz="2400" dirty="0">
                <a:solidFill>
                  <a:srgbClr val="000000"/>
                </a:solidFill>
                <a:cs typeface="Times New Roman" panose="02020603050405020304" pitchFamily="18" charset="0"/>
              </a:rPr>
              <a:t>for  LTI discrete systems as:</a:t>
            </a:r>
          </a:p>
        </p:txBody>
      </p:sp>
      <p:pic>
        <p:nvPicPr>
          <p:cNvPr id="5" name="Picture 4">
            <a:extLst>
              <a:ext uri="{FF2B5EF4-FFF2-40B4-BE49-F238E27FC236}">
                <a16:creationId xmlns:a16="http://schemas.microsoft.com/office/drawing/2014/main" id="{F683B0A8-4DA9-784C-96A5-8D3CF3715950}"/>
              </a:ext>
            </a:extLst>
          </p:cNvPr>
          <p:cNvPicPr>
            <a:picLocks noChangeAspect="1"/>
          </p:cNvPicPr>
          <p:nvPr/>
        </p:nvPicPr>
        <p:blipFill>
          <a:blip r:embed="rId2"/>
          <a:stretch>
            <a:fillRect/>
          </a:stretch>
        </p:blipFill>
        <p:spPr>
          <a:xfrm>
            <a:off x="1515985" y="3034413"/>
            <a:ext cx="9160030" cy="394587"/>
          </a:xfrm>
          <a:prstGeom prst="rect">
            <a:avLst/>
          </a:prstGeom>
        </p:spPr>
      </p:pic>
      <p:sp>
        <p:nvSpPr>
          <p:cNvPr id="10" name="TextBox 9">
            <a:extLst>
              <a:ext uri="{FF2B5EF4-FFF2-40B4-BE49-F238E27FC236}">
                <a16:creationId xmlns:a16="http://schemas.microsoft.com/office/drawing/2014/main" id="{990A74F8-21A2-E847-8D9E-5A53CBA5D10D}"/>
              </a:ext>
            </a:extLst>
          </p:cNvPr>
          <p:cNvSpPr txBox="1"/>
          <p:nvPr/>
        </p:nvSpPr>
        <p:spPr>
          <a:xfrm>
            <a:off x="5503675" y="3645116"/>
            <a:ext cx="530915" cy="369332"/>
          </a:xfrm>
          <a:prstGeom prst="rect">
            <a:avLst/>
          </a:prstGeom>
          <a:noFill/>
        </p:spPr>
        <p:txBody>
          <a:bodyPr wrap="none" rtlCol="0">
            <a:spAutoFit/>
          </a:bodyPr>
          <a:lstStyle/>
          <a:p>
            <a:r>
              <a:rPr lang="en-US" b="1" dirty="0">
                <a:solidFill>
                  <a:schemeClr val="accent2">
                    <a:lumMod val="75000"/>
                    <a:lumOff val="25000"/>
                  </a:schemeClr>
                </a:solidFill>
              </a:rPr>
              <a:t>OR</a:t>
            </a:r>
          </a:p>
        </p:txBody>
      </p:sp>
      <p:pic>
        <p:nvPicPr>
          <p:cNvPr id="14" name="Picture 13">
            <a:extLst>
              <a:ext uri="{FF2B5EF4-FFF2-40B4-BE49-F238E27FC236}">
                <a16:creationId xmlns:a16="http://schemas.microsoft.com/office/drawing/2014/main" id="{D9EEB7A6-C594-474B-82EB-346BBCEB4148}"/>
              </a:ext>
            </a:extLst>
          </p:cNvPr>
          <p:cNvPicPr>
            <a:picLocks noChangeAspect="1"/>
          </p:cNvPicPr>
          <p:nvPr/>
        </p:nvPicPr>
        <p:blipFill>
          <a:blip r:embed="rId3"/>
          <a:stretch>
            <a:fillRect/>
          </a:stretch>
        </p:blipFill>
        <p:spPr>
          <a:xfrm>
            <a:off x="1816100" y="4236470"/>
            <a:ext cx="8559800" cy="495300"/>
          </a:xfrm>
          <a:prstGeom prst="rect">
            <a:avLst/>
          </a:prstGeom>
        </p:spPr>
      </p:pic>
      <p:sp>
        <p:nvSpPr>
          <p:cNvPr id="15" name="TextBox 14">
            <a:extLst>
              <a:ext uri="{FF2B5EF4-FFF2-40B4-BE49-F238E27FC236}">
                <a16:creationId xmlns:a16="http://schemas.microsoft.com/office/drawing/2014/main" id="{395FB62E-83FD-2A43-A53D-1368CCA0B870}"/>
              </a:ext>
            </a:extLst>
          </p:cNvPr>
          <p:cNvSpPr txBox="1"/>
          <p:nvPr/>
        </p:nvSpPr>
        <p:spPr>
          <a:xfrm>
            <a:off x="3274699" y="5793240"/>
            <a:ext cx="4988866" cy="461665"/>
          </a:xfrm>
          <a:prstGeom prst="rect">
            <a:avLst/>
          </a:prstGeom>
          <a:noFill/>
          <a:ln w="25400">
            <a:solidFill>
              <a:srgbClr val="FF0000"/>
            </a:solidFill>
          </a:ln>
        </p:spPr>
        <p:txBody>
          <a:bodyPr wrap="none" rtlCol="0">
            <a:spAutoFit/>
          </a:bodyPr>
          <a:lstStyle/>
          <a:p>
            <a:r>
              <a:rPr lang="en-US" sz="2400" b="1" dirty="0">
                <a:solidFill>
                  <a:schemeClr val="accent2">
                    <a:lumMod val="75000"/>
                    <a:lumOff val="25000"/>
                  </a:schemeClr>
                </a:solidFill>
              </a:rPr>
              <a:t>The Characteristic Equation (CE)</a:t>
            </a:r>
          </a:p>
        </p:txBody>
      </p:sp>
      <p:cxnSp>
        <p:nvCxnSpPr>
          <p:cNvPr id="31" name="Straight Arrow Connector 30">
            <a:extLst>
              <a:ext uri="{FF2B5EF4-FFF2-40B4-BE49-F238E27FC236}">
                <a16:creationId xmlns:a16="http://schemas.microsoft.com/office/drawing/2014/main" id="{A1AB1367-B2AD-6646-A89C-82190051CCD6}"/>
              </a:ext>
            </a:extLst>
          </p:cNvPr>
          <p:cNvCxnSpPr>
            <a:cxnSpLocks/>
          </p:cNvCxnSpPr>
          <p:nvPr/>
        </p:nvCxnSpPr>
        <p:spPr>
          <a:xfrm flipV="1">
            <a:off x="5639546" y="4876068"/>
            <a:ext cx="0" cy="91717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09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25</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Discrete Systems: The Characteristic Equation </a:t>
            </a:r>
          </a:p>
        </p:txBody>
      </p:sp>
      <p:pic>
        <p:nvPicPr>
          <p:cNvPr id="14" name="Picture 13">
            <a:extLst>
              <a:ext uri="{FF2B5EF4-FFF2-40B4-BE49-F238E27FC236}">
                <a16:creationId xmlns:a16="http://schemas.microsoft.com/office/drawing/2014/main" id="{D9EEB7A6-C594-474B-82EB-346BBCEB4148}"/>
              </a:ext>
            </a:extLst>
          </p:cNvPr>
          <p:cNvPicPr>
            <a:picLocks noChangeAspect="1"/>
          </p:cNvPicPr>
          <p:nvPr/>
        </p:nvPicPr>
        <p:blipFill>
          <a:blip r:embed="rId2"/>
          <a:stretch>
            <a:fillRect/>
          </a:stretch>
        </p:blipFill>
        <p:spPr>
          <a:xfrm>
            <a:off x="1625600" y="1951324"/>
            <a:ext cx="8559800" cy="495300"/>
          </a:xfrm>
          <a:prstGeom prst="rect">
            <a:avLst/>
          </a:prstGeom>
        </p:spPr>
      </p:pic>
      <p:sp>
        <p:nvSpPr>
          <p:cNvPr id="4" name="Rectangle 3">
            <a:extLst>
              <a:ext uri="{FF2B5EF4-FFF2-40B4-BE49-F238E27FC236}">
                <a16:creationId xmlns:a16="http://schemas.microsoft.com/office/drawing/2014/main" id="{06A86E60-AEB1-564D-9659-A2EF786F06B6}"/>
              </a:ext>
            </a:extLst>
          </p:cNvPr>
          <p:cNvSpPr/>
          <p:nvPr/>
        </p:nvSpPr>
        <p:spPr>
          <a:xfrm>
            <a:off x="1266753" y="3215839"/>
            <a:ext cx="10526275" cy="2677656"/>
          </a:xfrm>
          <a:prstGeom prst="rect">
            <a:avLst/>
          </a:prstGeom>
        </p:spPr>
        <p:txBody>
          <a:bodyPr wrap="square">
            <a:spAutoFit/>
          </a:bodyPr>
          <a:lstStyle/>
          <a:p>
            <a:pPr marL="342900" indent="-342900">
              <a:spcBef>
                <a:spcPct val="50000"/>
              </a:spcBef>
              <a:buFont typeface="Arial" panose="020B0604020202020204" pitchFamily="34" charset="0"/>
              <a:buChar char="•"/>
            </a:pPr>
            <a:r>
              <a:rPr lang="en-GB" altLang="en-US" sz="2400" dirty="0">
                <a:solidFill>
                  <a:srgbClr val="000000"/>
                </a:solidFill>
                <a:cs typeface="Times New Roman" panose="02020603050405020304" pitchFamily="18" charset="0"/>
              </a:rPr>
              <a:t>The characteristic equation comprises </a:t>
            </a:r>
            <a:r>
              <a:rPr lang="en-GB" altLang="en-US" sz="2400" dirty="0">
                <a:solidFill>
                  <a:schemeClr val="accent2">
                    <a:lumMod val="75000"/>
                    <a:lumOff val="25000"/>
                  </a:schemeClr>
                </a:solidFill>
                <a:cs typeface="Times New Roman" panose="02020603050405020304" pitchFamily="18" charset="0"/>
              </a:rPr>
              <a:t>a polynomial of order N</a:t>
            </a:r>
            <a:r>
              <a:rPr lang="en-GB" altLang="en-US" sz="2400" dirty="0">
                <a:solidFill>
                  <a:srgbClr val="000000"/>
                </a:solidFill>
                <a:cs typeface="Times New Roman" panose="02020603050405020304" pitchFamily="18" charset="0"/>
              </a:rPr>
              <a:t>. </a:t>
            </a:r>
          </a:p>
          <a:p>
            <a:pPr marL="342900" indent="-342900">
              <a:spcBef>
                <a:spcPct val="50000"/>
              </a:spcBef>
              <a:buFont typeface="Arial" panose="020B0604020202020204" pitchFamily="34" charset="0"/>
              <a:buChar char="•"/>
            </a:pPr>
            <a:r>
              <a:rPr lang="en-GB" altLang="en-US" sz="2400" dirty="0">
                <a:solidFill>
                  <a:srgbClr val="000000"/>
                </a:solidFill>
                <a:cs typeface="Times New Roman" panose="02020603050405020304" pitchFamily="18" charset="0"/>
              </a:rPr>
              <a:t>This polynomial has </a:t>
            </a:r>
            <a:r>
              <a:rPr lang="en-GB" altLang="en-US" sz="2400" dirty="0">
                <a:solidFill>
                  <a:schemeClr val="accent2">
                    <a:lumMod val="75000"/>
                    <a:lumOff val="25000"/>
                  </a:schemeClr>
                </a:solidFill>
                <a:cs typeface="Times New Roman" panose="02020603050405020304" pitchFamily="18" charset="0"/>
              </a:rPr>
              <a:t>N roots </a:t>
            </a:r>
            <a:r>
              <a:rPr lang="en-GB" altLang="en-US" sz="2400" dirty="0">
                <a:solidFill>
                  <a:srgbClr val="000000"/>
                </a:solidFill>
                <a:cs typeface="Times New Roman" panose="02020603050405020304" pitchFamily="18" charset="0"/>
              </a:rPr>
              <a:t>(some possibly complex). </a:t>
            </a:r>
          </a:p>
          <a:p>
            <a:pPr marL="342900" indent="-342900">
              <a:spcBef>
                <a:spcPct val="50000"/>
              </a:spcBef>
              <a:buFont typeface="Arial" panose="020B0604020202020204" pitchFamily="34" charset="0"/>
              <a:buChar char="•"/>
            </a:pPr>
            <a:r>
              <a:rPr lang="en-GB" altLang="en-US" sz="2400" u="sng" dirty="0">
                <a:solidFill>
                  <a:schemeClr val="accent2">
                    <a:lumMod val="75000"/>
                    <a:lumOff val="25000"/>
                  </a:schemeClr>
                </a:solidFill>
                <a:cs typeface="Times New Roman" panose="02020603050405020304" pitchFamily="18" charset="0"/>
              </a:rPr>
              <a:t>The values of these roots dictate (i.e. characterise) the behaviour of the system</a:t>
            </a:r>
            <a:r>
              <a:rPr lang="en-GB" altLang="en-US" sz="2400" dirty="0">
                <a:solidFill>
                  <a:srgbClr val="000000"/>
                </a:solidFill>
                <a:cs typeface="Times New Roman" panose="02020603050405020304" pitchFamily="18" charset="0"/>
              </a:rPr>
              <a:t>. They determine the type of output we will get from the system (either exponential, sinusoidal, damped sinusoidal etc.) due to general inputs as we shall see later.</a:t>
            </a:r>
          </a:p>
        </p:txBody>
      </p:sp>
    </p:spTree>
    <p:extLst>
      <p:ext uri="{BB962C8B-B14F-4D97-AF65-F5344CB8AC3E}">
        <p14:creationId xmlns:p14="http://schemas.microsoft.com/office/powerpoint/2010/main" val="263721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26</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Impulse response</a:t>
            </a:r>
          </a:p>
        </p:txBody>
      </p:sp>
      <p:sp>
        <p:nvSpPr>
          <p:cNvPr id="4" name="Rectangle 3">
            <a:extLst>
              <a:ext uri="{FF2B5EF4-FFF2-40B4-BE49-F238E27FC236}">
                <a16:creationId xmlns:a16="http://schemas.microsoft.com/office/drawing/2014/main" id="{06A86E60-AEB1-564D-9659-A2EF786F06B6}"/>
              </a:ext>
            </a:extLst>
          </p:cNvPr>
          <p:cNvSpPr/>
          <p:nvPr/>
        </p:nvSpPr>
        <p:spPr>
          <a:xfrm>
            <a:off x="1103183" y="1374339"/>
            <a:ext cx="10999917" cy="5262979"/>
          </a:xfrm>
          <a:prstGeom prst="rect">
            <a:avLst/>
          </a:prstGeom>
        </p:spPr>
        <p:txBody>
          <a:bodyPr wrap="square">
            <a:spAutoFit/>
          </a:bodyPr>
          <a:lstStyle/>
          <a:p>
            <a:pPr marL="285750" indent="-285750">
              <a:buFont typeface="Arial" panose="020B0604020202020204" pitchFamily="34" charset="0"/>
              <a:buChar char="•"/>
            </a:pPr>
            <a:r>
              <a:rPr lang="en-GB" sz="2400" dirty="0"/>
              <a:t>We now define some of </a:t>
            </a:r>
            <a:r>
              <a:rPr lang="en-GB" sz="2400" dirty="0">
                <a:solidFill>
                  <a:schemeClr val="accent2">
                    <a:lumMod val="75000"/>
                    <a:lumOff val="25000"/>
                  </a:schemeClr>
                </a:solidFill>
              </a:rPr>
              <a:t>the more important responses </a:t>
            </a:r>
            <a:r>
              <a:rPr lang="en-GB" sz="2400" dirty="0"/>
              <a:t>that we shall be interested in establishing from LTI systems.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endParaRPr lang="en-GB" sz="2400" dirty="0"/>
          </a:p>
          <a:p>
            <a:pPr marL="285750" indent="-285750">
              <a:buFont typeface="Arial" panose="020B0604020202020204" pitchFamily="34" charset="0"/>
              <a:buChar char="•"/>
            </a:pPr>
            <a:r>
              <a:rPr lang="en-GB" sz="2400" dirty="0"/>
              <a:t>The </a:t>
            </a:r>
            <a:r>
              <a:rPr lang="en-GB" sz="2400" dirty="0">
                <a:solidFill>
                  <a:schemeClr val="accent3">
                    <a:lumMod val="75000"/>
                    <a:lumOff val="25000"/>
                  </a:schemeClr>
                </a:solidFill>
              </a:rPr>
              <a:t>impulse response </a:t>
            </a:r>
            <a:r>
              <a:rPr lang="en-GB" sz="2400" dirty="0"/>
              <a:t>is the response of the system when the input is a unit impulse. </a:t>
            </a:r>
          </a:p>
        </p:txBody>
      </p:sp>
      <p:sp>
        <p:nvSpPr>
          <p:cNvPr id="6" name="Rectangle 5">
            <a:extLst>
              <a:ext uri="{FF2B5EF4-FFF2-40B4-BE49-F238E27FC236}">
                <a16:creationId xmlns:a16="http://schemas.microsoft.com/office/drawing/2014/main" id="{2CAA13AF-60D7-584C-A169-DB4DBCD59292}"/>
              </a:ext>
            </a:extLst>
          </p:cNvPr>
          <p:cNvSpPr/>
          <p:nvPr/>
        </p:nvSpPr>
        <p:spPr>
          <a:xfrm>
            <a:off x="4980259" y="4332877"/>
            <a:ext cx="2299235" cy="1129805"/>
          </a:xfrm>
          <a:prstGeom prst="rect">
            <a:avLst/>
          </a:prstGeom>
          <a:solidFill>
            <a:schemeClr val="bg2"/>
          </a:solid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n>
                  <a:solidFill>
                    <a:schemeClr val="bg2"/>
                  </a:solidFill>
                </a:ln>
                <a:solidFill>
                  <a:srgbClr val="000000"/>
                </a:solidFill>
              </a:rPr>
              <a:t>Discrete System</a:t>
            </a:r>
          </a:p>
        </p:txBody>
      </p:sp>
      <p:cxnSp>
        <p:nvCxnSpPr>
          <p:cNvPr id="7" name="Straight Arrow Connector 6">
            <a:extLst>
              <a:ext uri="{FF2B5EF4-FFF2-40B4-BE49-F238E27FC236}">
                <a16:creationId xmlns:a16="http://schemas.microsoft.com/office/drawing/2014/main" id="{2ACA2E4C-78D2-E944-B93B-2701FCAE6AEA}"/>
              </a:ext>
            </a:extLst>
          </p:cNvPr>
          <p:cNvCxnSpPr>
            <a:cxnSpLocks/>
          </p:cNvCxnSpPr>
          <p:nvPr/>
        </p:nvCxnSpPr>
        <p:spPr>
          <a:xfrm>
            <a:off x="3650818" y="4897779"/>
            <a:ext cx="1303332"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F3E42A4-6DD5-664B-A488-D15AA02C0757}"/>
              </a:ext>
            </a:extLst>
          </p:cNvPr>
          <p:cNvCxnSpPr>
            <a:cxnSpLocks/>
          </p:cNvCxnSpPr>
          <p:nvPr/>
        </p:nvCxnSpPr>
        <p:spPr>
          <a:xfrm>
            <a:off x="7279494" y="4915569"/>
            <a:ext cx="1303332"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7958893-E1D7-D84E-B478-68E4D57179A1}"/>
                  </a:ext>
                </a:extLst>
              </p:cNvPr>
              <p:cNvSpPr txBox="1"/>
              <p:nvPr/>
            </p:nvSpPr>
            <p:spPr>
              <a:xfrm>
                <a:off x="3921085" y="4840243"/>
                <a:ext cx="520841" cy="3468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07958893-E1D7-D84E-B478-68E4D57179A1}"/>
                  </a:ext>
                </a:extLst>
              </p:cNvPr>
              <p:cNvSpPr txBox="1">
                <a:spLocks noRot="1" noChangeAspect="1" noMove="1" noResize="1" noEditPoints="1" noAdjustHandles="1" noChangeArrowheads="1" noChangeShapeType="1" noTextEdit="1"/>
              </p:cNvSpPr>
              <p:nvPr/>
            </p:nvSpPr>
            <p:spPr>
              <a:xfrm>
                <a:off x="3921085" y="4840243"/>
                <a:ext cx="520841" cy="346855"/>
              </a:xfrm>
              <a:prstGeom prst="rect">
                <a:avLst/>
              </a:prstGeom>
              <a:blipFill>
                <a:blip r:embed="rId2"/>
                <a:stretch>
                  <a:fillRect r="-52381" b="-5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D82874-8040-664A-B8E1-71467EB267E9}"/>
                  </a:ext>
                </a:extLst>
              </p:cNvPr>
              <p:cNvSpPr txBox="1"/>
              <p:nvPr/>
            </p:nvSpPr>
            <p:spPr>
              <a:xfrm>
                <a:off x="7279494" y="4915569"/>
                <a:ext cx="520841" cy="3468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𝑦</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10" name="TextBox 9">
                <a:extLst>
                  <a:ext uri="{FF2B5EF4-FFF2-40B4-BE49-F238E27FC236}">
                    <a16:creationId xmlns:a16="http://schemas.microsoft.com/office/drawing/2014/main" id="{0CD82874-8040-664A-B8E1-71467EB267E9}"/>
                  </a:ext>
                </a:extLst>
              </p:cNvPr>
              <p:cNvSpPr txBox="1">
                <a:spLocks noRot="1" noChangeAspect="1" noMove="1" noResize="1" noEditPoints="1" noAdjustHandles="1" noChangeArrowheads="1" noChangeShapeType="1" noTextEdit="1"/>
              </p:cNvSpPr>
              <p:nvPr/>
            </p:nvSpPr>
            <p:spPr>
              <a:xfrm>
                <a:off x="7279494" y="4915569"/>
                <a:ext cx="520841" cy="346855"/>
              </a:xfrm>
              <a:prstGeom prst="rect">
                <a:avLst/>
              </a:prstGeom>
              <a:blipFill>
                <a:blip r:embed="rId3"/>
                <a:stretch>
                  <a:fillRect l="-2381" r="-52381" b="-55172"/>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102F104A-75D5-4E43-837D-7E491F04025F}"/>
              </a:ext>
            </a:extLst>
          </p:cNvPr>
          <p:cNvGrpSpPr/>
          <p:nvPr/>
        </p:nvGrpSpPr>
        <p:grpSpPr>
          <a:xfrm>
            <a:off x="1979329" y="2777628"/>
            <a:ext cx="2895467" cy="1759217"/>
            <a:chOff x="1950585" y="2765032"/>
            <a:chExt cx="2895467" cy="1759217"/>
          </a:xfrm>
        </p:grpSpPr>
        <p:grpSp>
          <p:nvGrpSpPr>
            <p:cNvPr id="12" name="Group 11">
              <a:extLst>
                <a:ext uri="{FF2B5EF4-FFF2-40B4-BE49-F238E27FC236}">
                  <a16:creationId xmlns:a16="http://schemas.microsoft.com/office/drawing/2014/main" id="{83485A78-1B8F-FA44-97E0-FBCC96AE1E6F}"/>
                </a:ext>
              </a:extLst>
            </p:cNvPr>
            <p:cNvGrpSpPr/>
            <p:nvPr/>
          </p:nvGrpSpPr>
          <p:grpSpPr>
            <a:xfrm>
              <a:off x="1950585" y="3244525"/>
              <a:ext cx="2563669" cy="923925"/>
              <a:chOff x="4814165" y="1162046"/>
              <a:chExt cx="2563669" cy="923925"/>
            </a:xfrm>
          </p:grpSpPr>
          <p:cxnSp>
            <p:nvCxnSpPr>
              <p:cNvPr id="16" name="Straight Connector 15">
                <a:extLst>
                  <a:ext uri="{FF2B5EF4-FFF2-40B4-BE49-F238E27FC236}">
                    <a16:creationId xmlns:a16="http://schemas.microsoft.com/office/drawing/2014/main" id="{78AD137B-8A9F-0144-8778-12DA6A29AE19}"/>
                  </a:ext>
                </a:extLst>
              </p:cNvPr>
              <p:cNvCxnSpPr>
                <a:cxnSpLocks/>
              </p:cNvCxnSpPr>
              <p:nvPr/>
            </p:nvCxnSpPr>
            <p:spPr>
              <a:xfrm>
                <a:off x="4814165" y="2085971"/>
                <a:ext cx="2563669"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74520A-74D6-5C49-8FDE-F6E7DFDA3008}"/>
                  </a:ext>
                </a:extLst>
              </p:cNvPr>
              <p:cNvCxnSpPr>
                <a:cxnSpLocks/>
              </p:cNvCxnSpPr>
              <p:nvPr/>
            </p:nvCxnSpPr>
            <p:spPr>
              <a:xfrm>
                <a:off x="6068145" y="1162046"/>
                <a:ext cx="0" cy="923925"/>
              </a:xfrm>
              <a:prstGeom prst="line">
                <a:avLst/>
              </a:prstGeom>
              <a:ln w="12700"/>
            </p:spPr>
            <p:style>
              <a:lnRef idx="1">
                <a:schemeClr val="accent1"/>
              </a:lnRef>
              <a:fillRef idx="0">
                <a:schemeClr val="accent1"/>
              </a:fillRef>
              <a:effectRef idx="0">
                <a:schemeClr val="accent1"/>
              </a:effectRef>
              <a:fontRef idx="minor">
                <a:schemeClr val="tx1"/>
              </a:fontRef>
            </p:style>
          </p:cxnSp>
        </p:grpSp>
        <p:cxnSp>
          <p:nvCxnSpPr>
            <p:cNvPr id="24" name="Straight Arrow Connector 23">
              <a:extLst>
                <a:ext uri="{FF2B5EF4-FFF2-40B4-BE49-F238E27FC236}">
                  <a16:creationId xmlns:a16="http://schemas.microsoft.com/office/drawing/2014/main" id="{250C77FD-6591-B445-9526-D6E006D4CDC4}"/>
                </a:ext>
              </a:extLst>
            </p:cNvPr>
            <p:cNvCxnSpPr>
              <a:cxnSpLocks/>
            </p:cNvCxnSpPr>
            <p:nvPr/>
          </p:nvCxnSpPr>
          <p:spPr>
            <a:xfrm flipV="1">
              <a:off x="3205311" y="3419767"/>
              <a:ext cx="0" cy="757994"/>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A249211-509F-E34D-8784-33CD4D2AD9C6}"/>
                </a:ext>
              </a:extLst>
            </p:cNvPr>
            <p:cNvSpPr txBox="1"/>
            <p:nvPr/>
          </p:nvSpPr>
          <p:spPr>
            <a:xfrm>
              <a:off x="4169932" y="4154918"/>
              <a:ext cx="376406" cy="369331"/>
            </a:xfrm>
            <a:prstGeom prst="rect">
              <a:avLst/>
            </a:prstGeom>
            <a:noFill/>
          </p:spPr>
          <p:txBody>
            <a:bodyPr wrap="square" rtlCol="0">
              <a:spAutoFit/>
            </a:bodyPr>
            <a:lstStyle/>
            <a:p>
              <a:r>
                <a:rPr lang="en-US" dirty="0"/>
                <a:t>n</a:t>
              </a:r>
            </a:p>
          </p:txBody>
        </p:sp>
        <p:pic>
          <p:nvPicPr>
            <p:cNvPr id="25" name="Picture 24">
              <a:extLst>
                <a:ext uri="{FF2B5EF4-FFF2-40B4-BE49-F238E27FC236}">
                  <a16:creationId xmlns:a16="http://schemas.microsoft.com/office/drawing/2014/main" id="{14BD9101-443A-C24D-833C-B00D46616820}"/>
                </a:ext>
              </a:extLst>
            </p:cNvPr>
            <p:cNvPicPr>
              <a:picLocks noChangeAspect="1"/>
            </p:cNvPicPr>
            <p:nvPr/>
          </p:nvPicPr>
          <p:blipFill>
            <a:blip r:embed="rId4"/>
            <a:stretch>
              <a:fillRect/>
            </a:stretch>
          </p:blipFill>
          <p:spPr>
            <a:xfrm>
              <a:off x="2936248" y="2825048"/>
              <a:ext cx="425828" cy="291771"/>
            </a:xfrm>
            <a:prstGeom prst="rect">
              <a:avLst/>
            </a:prstGeom>
          </p:spPr>
        </p:pic>
        <p:sp>
          <p:nvSpPr>
            <p:cNvPr id="26" name="TextBox 25">
              <a:extLst>
                <a:ext uri="{FF2B5EF4-FFF2-40B4-BE49-F238E27FC236}">
                  <a16:creationId xmlns:a16="http://schemas.microsoft.com/office/drawing/2014/main" id="{7C4C1372-016A-4747-9A27-B10A9B24EB14}"/>
                </a:ext>
              </a:extLst>
            </p:cNvPr>
            <p:cNvSpPr txBox="1"/>
            <p:nvPr/>
          </p:nvSpPr>
          <p:spPr>
            <a:xfrm>
              <a:off x="3391808" y="2765032"/>
              <a:ext cx="1454244" cy="369332"/>
            </a:xfrm>
            <a:prstGeom prst="rect">
              <a:avLst/>
            </a:prstGeom>
            <a:noFill/>
          </p:spPr>
          <p:txBody>
            <a:bodyPr wrap="none" rtlCol="0">
              <a:spAutoFit/>
            </a:bodyPr>
            <a:lstStyle/>
            <a:p>
              <a:r>
                <a:rPr lang="en-US" dirty="0"/>
                <a:t>Unit impulse</a:t>
              </a:r>
            </a:p>
          </p:txBody>
        </p:sp>
      </p:grpSp>
      <p:grpSp>
        <p:nvGrpSpPr>
          <p:cNvPr id="18" name="Group 17">
            <a:extLst>
              <a:ext uri="{FF2B5EF4-FFF2-40B4-BE49-F238E27FC236}">
                <a16:creationId xmlns:a16="http://schemas.microsoft.com/office/drawing/2014/main" id="{8CA3F487-A126-4A4E-A701-0815ED842FEA}"/>
              </a:ext>
            </a:extLst>
          </p:cNvPr>
          <p:cNvGrpSpPr/>
          <p:nvPr/>
        </p:nvGrpSpPr>
        <p:grpSpPr>
          <a:xfrm>
            <a:off x="7986103" y="2758913"/>
            <a:ext cx="3410388" cy="1777932"/>
            <a:chOff x="8061077" y="2669610"/>
            <a:chExt cx="3410388" cy="1777932"/>
          </a:xfrm>
        </p:grpSpPr>
        <p:grpSp>
          <p:nvGrpSpPr>
            <p:cNvPr id="27" name="Group 26">
              <a:extLst>
                <a:ext uri="{FF2B5EF4-FFF2-40B4-BE49-F238E27FC236}">
                  <a16:creationId xmlns:a16="http://schemas.microsoft.com/office/drawing/2014/main" id="{54DFA9ED-B0B1-5442-8F0F-A3FC226CA9DB}"/>
                </a:ext>
              </a:extLst>
            </p:cNvPr>
            <p:cNvGrpSpPr/>
            <p:nvPr/>
          </p:nvGrpSpPr>
          <p:grpSpPr>
            <a:xfrm>
              <a:off x="8061077" y="3167818"/>
              <a:ext cx="2563669" cy="923925"/>
              <a:chOff x="4814165" y="1162046"/>
              <a:chExt cx="2563669" cy="923925"/>
            </a:xfrm>
          </p:grpSpPr>
          <p:cxnSp>
            <p:nvCxnSpPr>
              <p:cNvPr id="28" name="Straight Connector 27">
                <a:extLst>
                  <a:ext uri="{FF2B5EF4-FFF2-40B4-BE49-F238E27FC236}">
                    <a16:creationId xmlns:a16="http://schemas.microsoft.com/office/drawing/2014/main" id="{40F3EA4C-8B31-E347-BE4E-DA6F462B870A}"/>
                  </a:ext>
                </a:extLst>
              </p:cNvPr>
              <p:cNvCxnSpPr>
                <a:cxnSpLocks/>
              </p:cNvCxnSpPr>
              <p:nvPr/>
            </p:nvCxnSpPr>
            <p:spPr>
              <a:xfrm>
                <a:off x="4814165" y="2085971"/>
                <a:ext cx="2563669"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DF8133-F942-8F4D-9B6D-7A0B5C7A8B32}"/>
                  </a:ext>
                </a:extLst>
              </p:cNvPr>
              <p:cNvCxnSpPr>
                <a:cxnSpLocks/>
              </p:cNvCxnSpPr>
              <p:nvPr/>
            </p:nvCxnSpPr>
            <p:spPr>
              <a:xfrm>
                <a:off x="6068145" y="1162046"/>
                <a:ext cx="0" cy="923925"/>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B3DA1E41-2CB7-874B-B891-E946CFD2077A}"/>
                </a:ext>
              </a:extLst>
            </p:cNvPr>
            <p:cNvSpPr txBox="1"/>
            <p:nvPr/>
          </p:nvSpPr>
          <p:spPr>
            <a:xfrm>
              <a:off x="10280424" y="4078211"/>
              <a:ext cx="376406" cy="369331"/>
            </a:xfrm>
            <a:prstGeom prst="rect">
              <a:avLst/>
            </a:prstGeom>
            <a:noFill/>
          </p:spPr>
          <p:txBody>
            <a:bodyPr wrap="square" rtlCol="0">
              <a:spAutoFit/>
            </a:bodyPr>
            <a:lstStyle/>
            <a:p>
              <a:r>
                <a:rPr lang="en-US" dirty="0"/>
                <a:t>n</a:t>
              </a:r>
            </a:p>
          </p:txBody>
        </p:sp>
        <p:cxnSp>
          <p:nvCxnSpPr>
            <p:cNvPr id="37" name="Straight Connector 36">
              <a:extLst>
                <a:ext uri="{FF2B5EF4-FFF2-40B4-BE49-F238E27FC236}">
                  <a16:creationId xmlns:a16="http://schemas.microsoft.com/office/drawing/2014/main" id="{0A8C6FBD-8555-AE41-B1F4-7E5AEC8C4B23}"/>
                </a:ext>
              </a:extLst>
            </p:cNvPr>
            <p:cNvCxnSpPr>
              <a:cxnSpLocks/>
            </p:cNvCxnSpPr>
            <p:nvPr/>
          </p:nvCxnSpPr>
          <p:spPr>
            <a:xfrm>
              <a:off x="9522302" y="3568700"/>
              <a:ext cx="0" cy="52304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11FCAF0-EAA6-D046-B349-9832DBBCEE0B}"/>
                </a:ext>
              </a:extLst>
            </p:cNvPr>
            <p:cNvCxnSpPr>
              <a:cxnSpLocks/>
            </p:cNvCxnSpPr>
            <p:nvPr/>
          </p:nvCxnSpPr>
          <p:spPr>
            <a:xfrm>
              <a:off x="9315057" y="3419767"/>
              <a:ext cx="0" cy="67197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05DEA90-74E9-FC48-A730-F215D1B543D8}"/>
                </a:ext>
              </a:extLst>
            </p:cNvPr>
            <p:cNvCxnSpPr>
              <a:cxnSpLocks/>
            </p:cNvCxnSpPr>
            <p:nvPr/>
          </p:nvCxnSpPr>
          <p:spPr>
            <a:xfrm>
              <a:off x="9776302" y="3810000"/>
              <a:ext cx="0" cy="28174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4F94C08-4844-1A4E-AD2D-9B407C6D3430}"/>
                </a:ext>
              </a:extLst>
            </p:cNvPr>
            <p:cNvCxnSpPr>
              <a:cxnSpLocks/>
            </p:cNvCxnSpPr>
            <p:nvPr/>
          </p:nvCxnSpPr>
          <p:spPr>
            <a:xfrm>
              <a:off x="9979502" y="3872549"/>
              <a:ext cx="0" cy="232845"/>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04B823EC-C2D1-7F4A-89A4-7A06386FD483}"/>
                </a:ext>
              </a:extLst>
            </p:cNvPr>
            <p:cNvPicPr>
              <a:picLocks noChangeAspect="1"/>
            </p:cNvPicPr>
            <p:nvPr/>
          </p:nvPicPr>
          <p:blipFill>
            <a:blip r:embed="rId5"/>
            <a:stretch>
              <a:fillRect/>
            </a:stretch>
          </p:blipFill>
          <p:spPr>
            <a:xfrm>
              <a:off x="8838652" y="2714027"/>
              <a:ext cx="543877" cy="353043"/>
            </a:xfrm>
            <a:prstGeom prst="rect">
              <a:avLst/>
            </a:prstGeom>
          </p:spPr>
        </p:pic>
        <p:sp>
          <p:nvSpPr>
            <p:cNvPr id="46" name="TextBox 45">
              <a:extLst>
                <a:ext uri="{FF2B5EF4-FFF2-40B4-BE49-F238E27FC236}">
                  <a16:creationId xmlns:a16="http://schemas.microsoft.com/office/drawing/2014/main" id="{96AD2E3C-0851-0945-B196-B633AC52ADCD}"/>
                </a:ext>
              </a:extLst>
            </p:cNvPr>
            <p:cNvSpPr txBox="1"/>
            <p:nvPr/>
          </p:nvSpPr>
          <p:spPr>
            <a:xfrm>
              <a:off x="9465788" y="2669610"/>
              <a:ext cx="2005677" cy="369332"/>
            </a:xfrm>
            <a:prstGeom prst="rect">
              <a:avLst/>
            </a:prstGeom>
            <a:noFill/>
          </p:spPr>
          <p:txBody>
            <a:bodyPr wrap="none" rtlCol="0">
              <a:spAutoFit/>
            </a:bodyPr>
            <a:lstStyle/>
            <a:p>
              <a:r>
                <a:rPr lang="en-US" dirty="0">
                  <a:solidFill>
                    <a:srgbClr val="FF0000"/>
                  </a:solidFill>
                </a:rPr>
                <a:t>Impulse response</a:t>
              </a:r>
            </a:p>
          </p:txBody>
        </p:sp>
      </p:grpSp>
    </p:spTree>
    <p:extLst>
      <p:ext uri="{BB962C8B-B14F-4D97-AF65-F5344CB8AC3E}">
        <p14:creationId xmlns:p14="http://schemas.microsoft.com/office/powerpoint/2010/main" val="169628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A86E60-AEB1-564D-9659-A2EF786F06B6}"/>
              </a:ext>
            </a:extLst>
          </p:cNvPr>
          <p:cNvSpPr/>
          <p:nvPr/>
        </p:nvSpPr>
        <p:spPr>
          <a:xfrm>
            <a:off x="1213343" y="1013730"/>
            <a:ext cx="10999917" cy="5262979"/>
          </a:xfrm>
          <a:prstGeom prst="rect">
            <a:avLst/>
          </a:prstGeom>
        </p:spPr>
        <p:txBody>
          <a:bodyPr wrap="square">
            <a:spAutoFit/>
          </a:bodyPr>
          <a:lstStyle/>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endParaRPr lang="en-GB" sz="2400" dirty="0"/>
          </a:p>
          <a:p>
            <a:pPr marL="285750" indent="-285750">
              <a:buFont typeface="Arial" panose="020B0604020202020204" pitchFamily="34" charset="0"/>
              <a:buChar char="•"/>
            </a:pPr>
            <a:r>
              <a:rPr lang="en-GB" sz="2400" dirty="0"/>
              <a:t>The </a:t>
            </a:r>
            <a:r>
              <a:rPr lang="en-GB" sz="2400" dirty="0">
                <a:solidFill>
                  <a:schemeClr val="accent3">
                    <a:lumMod val="75000"/>
                    <a:lumOff val="25000"/>
                  </a:schemeClr>
                </a:solidFill>
              </a:rPr>
              <a:t>step response </a:t>
            </a:r>
            <a:r>
              <a:rPr lang="en-GB" sz="2400" dirty="0"/>
              <a:t>is the response of the system when the input is a unit step;</a:t>
            </a:r>
          </a:p>
          <a:p>
            <a:pPr marL="285750" indent="-285750">
              <a:buFont typeface="Arial" panose="020B0604020202020204" pitchFamily="34" charset="0"/>
              <a:buChar char="•"/>
            </a:pPr>
            <a:r>
              <a:rPr lang="en-GB" sz="2400" dirty="0"/>
              <a:t>In the step response is possible to see the </a:t>
            </a:r>
            <a:r>
              <a:rPr lang="en-GB" sz="2400" dirty="0">
                <a:solidFill>
                  <a:schemeClr val="accent3">
                    <a:lumMod val="75000"/>
                    <a:lumOff val="25000"/>
                  </a:schemeClr>
                </a:solidFill>
              </a:rPr>
              <a:t>transient</a:t>
            </a:r>
            <a:r>
              <a:rPr lang="en-GB" sz="2400" dirty="0"/>
              <a:t> and the </a:t>
            </a:r>
            <a:r>
              <a:rPr lang="en-GB" sz="2400" dirty="0">
                <a:solidFill>
                  <a:schemeClr val="accent3">
                    <a:lumMod val="75000"/>
                    <a:lumOff val="25000"/>
                  </a:schemeClr>
                </a:solidFill>
              </a:rPr>
              <a:t>steady state components</a:t>
            </a:r>
            <a:r>
              <a:rPr lang="en-GB" sz="2400" dirty="0"/>
              <a:t>. </a:t>
            </a:r>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Step Response</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27</a:t>
            </a:fld>
            <a:endParaRPr lang="en-US" dirty="0"/>
          </a:p>
        </p:txBody>
      </p:sp>
      <p:grpSp>
        <p:nvGrpSpPr>
          <p:cNvPr id="15" name="Group 14">
            <a:extLst>
              <a:ext uri="{FF2B5EF4-FFF2-40B4-BE49-F238E27FC236}">
                <a16:creationId xmlns:a16="http://schemas.microsoft.com/office/drawing/2014/main" id="{A7865694-46B8-2C47-A833-5E85050FB60D}"/>
              </a:ext>
            </a:extLst>
          </p:cNvPr>
          <p:cNvGrpSpPr/>
          <p:nvPr/>
        </p:nvGrpSpPr>
        <p:grpSpPr>
          <a:xfrm>
            <a:off x="3792416" y="3584638"/>
            <a:ext cx="4932008" cy="1129805"/>
            <a:chOff x="3792416" y="3584638"/>
            <a:chExt cx="4932008" cy="1129805"/>
          </a:xfrm>
        </p:grpSpPr>
        <p:sp>
          <p:nvSpPr>
            <p:cNvPr id="6" name="Rectangle 5">
              <a:extLst>
                <a:ext uri="{FF2B5EF4-FFF2-40B4-BE49-F238E27FC236}">
                  <a16:creationId xmlns:a16="http://schemas.microsoft.com/office/drawing/2014/main" id="{2CAA13AF-60D7-584C-A169-DB4DBCD59292}"/>
                </a:ext>
              </a:extLst>
            </p:cNvPr>
            <p:cNvSpPr/>
            <p:nvPr/>
          </p:nvSpPr>
          <p:spPr>
            <a:xfrm>
              <a:off x="5121857" y="3584638"/>
              <a:ext cx="2299235" cy="1129805"/>
            </a:xfrm>
            <a:prstGeom prst="rect">
              <a:avLst/>
            </a:prstGeom>
            <a:solidFill>
              <a:schemeClr val="bg2"/>
            </a:solid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n>
                    <a:solidFill>
                      <a:schemeClr val="bg2"/>
                    </a:solidFill>
                  </a:ln>
                  <a:solidFill>
                    <a:srgbClr val="000000"/>
                  </a:solidFill>
                </a:rPr>
                <a:t>Discrete System</a:t>
              </a:r>
            </a:p>
          </p:txBody>
        </p:sp>
        <p:cxnSp>
          <p:nvCxnSpPr>
            <p:cNvPr id="7" name="Straight Arrow Connector 6">
              <a:extLst>
                <a:ext uri="{FF2B5EF4-FFF2-40B4-BE49-F238E27FC236}">
                  <a16:creationId xmlns:a16="http://schemas.microsoft.com/office/drawing/2014/main" id="{2ACA2E4C-78D2-E944-B93B-2701FCAE6AEA}"/>
                </a:ext>
              </a:extLst>
            </p:cNvPr>
            <p:cNvCxnSpPr>
              <a:cxnSpLocks/>
            </p:cNvCxnSpPr>
            <p:nvPr/>
          </p:nvCxnSpPr>
          <p:spPr>
            <a:xfrm>
              <a:off x="3792416" y="4149540"/>
              <a:ext cx="1303332"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F3E42A4-6DD5-664B-A488-D15AA02C0757}"/>
                </a:ext>
              </a:extLst>
            </p:cNvPr>
            <p:cNvCxnSpPr>
              <a:cxnSpLocks/>
            </p:cNvCxnSpPr>
            <p:nvPr/>
          </p:nvCxnSpPr>
          <p:spPr>
            <a:xfrm>
              <a:off x="7421092" y="4149540"/>
              <a:ext cx="1303332"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7958893-E1D7-D84E-B478-68E4D57179A1}"/>
                    </a:ext>
                  </a:extLst>
                </p:cNvPr>
                <p:cNvSpPr txBox="1"/>
                <p:nvPr/>
              </p:nvSpPr>
              <p:spPr>
                <a:xfrm>
                  <a:off x="4062683" y="4092004"/>
                  <a:ext cx="520841" cy="3468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07958893-E1D7-D84E-B478-68E4D57179A1}"/>
                    </a:ext>
                  </a:extLst>
                </p:cNvPr>
                <p:cNvSpPr txBox="1">
                  <a:spLocks noRot="1" noChangeAspect="1" noMove="1" noResize="1" noEditPoints="1" noAdjustHandles="1" noChangeArrowheads="1" noChangeShapeType="1" noTextEdit="1"/>
                </p:cNvSpPr>
                <p:nvPr/>
              </p:nvSpPr>
              <p:spPr>
                <a:xfrm>
                  <a:off x="4062683" y="4092004"/>
                  <a:ext cx="520841" cy="346855"/>
                </a:xfrm>
                <a:prstGeom prst="rect">
                  <a:avLst/>
                </a:prstGeom>
                <a:blipFill>
                  <a:blip r:embed="rId2"/>
                  <a:stretch>
                    <a:fillRect r="-52381" b="-5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D82874-8040-664A-B8E1-71467EB267E9}"/>
                    </a:ext>
                  </a:extLst>
                </p:cNvPr>
                <p:cNvSpPr txBox="1"/>
                <p:nvPr/>
              </p:nvSpPr>
              <p:spPr>
                <a:xfrm>
                  <a:off x="7438584" y="4171751"/>
                  <a:ext cx="520841" cy="3468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𝑦</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10" name="TextBox 9">
                  <a:extLst>
                    <a:ext uri="{FF2B5EF4-FFF2-40B4-BE49-F238E27FC236}">
                      <a16:creationId xmlns:a16="http://schemas.microsoft.com/office/drawing/2014/main" id="{0CD82874-8040-664A-B8E1-71467EB267E9}"/>
                    </a:ext>
                  </a:extLst>
                </p:cNvPr>
                <p:cNvSpPr txBox="1">
                  <a:spLocks noRot="1" noChangeAspect="1" noMove="1" noResize="1" noEditPoints="1" noAdjustHandles="1" noChangeArrowheads="1" noChangeShapeType="1" noTextEdit="1"/>
                </p:cNvSpPr>
                <p:nvPr/>
              </p:nvSpPr>
              <p:spPr>
                <a:xfrm>
                  <a:off x="7438584" y="4171751"/>
                  <a:ext cx="520841" cy="346855"/>
                </a:xfrm>
                <a:prstGeom prst="rect">
                  <a:avLst/>
                </a:prstGeom>
                <a:blipFill>
                  <a:blip r:embed="rId3"/>
                  <a:stretch>
                    <a:fillRect l="-2381" r="-52381" b="-57143"/>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092D99EC-EDC5-5B4A-A3AA-50B0601559FA}"/>
              </a:ext>
            </a:extLst>
          </p:cNvPr>
          <p:cNvGrpSpPr/>
          <p:nvPr/>
        </p:nvGrpSpPr>
        <p:grpSpPr>
          <a:xfrm>
            <a:off x="1773655" y="2140559"/>
            <a:ext cx="2595753" cy="1759217"/>
            <a:chOff x="1963285" y="2765032"/>
            <a:chExt cx="2595753" cy="1759217"/>
          </a:xfrm>
        </p:grpSpPr>
        <p:grpSp>
          <p:nvGrpSpPr>
            <p:cNvPr id="12" name="Group 11">
              <a:extLst>
                <a:ext uri="{FF2B5EF4-FFF2-40B4-BE49-F238E27FC236}">
                  <a16:creationId xmlns:a16="http://schemas.microsoft.com/office/drawing/2014/main" id="{83485A78-1B8F-FA44-97E0-FBCC96AE1E6F}"/>
                </a:ext>
              </a:extLst>
            </p:cNvPr>
            <p:cNvGrpSpPr/>
            <p:nvPr/>
          </p:nvGrpSpPr>
          <p:grpSpPr>
            <a:xfrm>
              <a:off x="1963285" y="3244525"/>
              <a:ext cx="2563669" cy="923925"/>
              <a:chOff x="4814165" y="1162046"/>
              <a:chExt cx="2563669" cy="923925"/>
            </a:xfrm>
          </p:grpSpPr>
          <p:cxnSp>
            <p:nvCxnSpPr>
              <p:cNvPr id="16" name="Straight Connector 15">
                <a:extLst>
                  <a:ext uri="{FF2B5EF4-FFF2-40B4-BE49-F238E27FC236}">
                    <a16:creationId xmlns:a16="http://schemas.microsoft.com/office/drawing/2014/main" id="{78AD137B-8A9F-0144-8778-12DA6A29AE19}"/>
                  </a:ext>
                </a:extLst>
              </p:cNvPr>
              <p:cNvCxnSpPr>
                <a:cxnSpLocks/>
              </p:cNvCxnSpPr>
              <p:nvPr/>
            </p:nvCxnSpPr>
            <p:spPr>
              <a:xfrm>
                <a:off x="4814165" y="2085971"/>
                <a:ext cx="2563669"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74520A-74D6-5C49-8FDE-F6E7DFDA3008}"/>
                  </a:ext>
                </a:extLst>
              </p:cNvPr>
              <p:cNvCxnSpPr>
                <a:cxnSpLocks/>
              </p:cNvCxnSpPr>
              <p:nvPr/>
            </p:nvCxnSpPr>
            <p:spPr>
              <a:xfrm>
                <a:off x="6068145" y="1162046"/>
                <a:ext cx="0" cy="923925"/>
              </a:xfrm>
              <a:prstGeom prst="line">
                <a:avLst/>
              </a:prstGeom>
              <a:ln w="12700"/>
            </p:spPr>
            <p:style>
              <a:lnRef idx="1">
                <a:schemeClr val="accent1"/>
              </a:lnRef>
              <a:fillRef idx="0">
                <a:schemeClr val="accent1"/>
              </a:fillRef>
              <a:effectRef idx="0">
                <a:schemeClr val="accent1"/>
              </a:effectRef>
              <a:fontRef idx="minor">
                <a:schemeClr val="tx1"/>
              </a:fontRef>
            </p:style>
          </p:cxnSp>
        </p:grpSp>
        <p:cxnSp>
          <p:nvCxnSpPr>
            <p:cNvPr id="24" name="Straight Arrow Connector 23">
              <a:extLst>
                <a:ext uri="{FF2B5EF4-FFF2-40B4-BE49-F238E27FC236}">
                  <a16:creationId xmlns:a16="http://schemas.microsoft.com/office/drawing/2014/main" id="{250C77FD-6591-B445-9526-D6E006D4CDC4}"/>
                </a:ext>
              </a:extLst>
            </p:cNvPr>
            <p:cNvCxnSpPr>
              <a:cxnSpLocks/>
            </p:cNvCxnSpPr>
            <p:nvPr/>
          </p:nvCxnSpPr>
          <p:spPr>
            <a:xfrm flipV="1">
              <a:off x="3205311" y="3419767"/>
              <a:ext cx="0" cy="757994"/>
            </a:xfrm>
            <a:prstGeom prst="straightConnector1">
              <a:avLst/>
            </a:prstGeom>
            <a:ln w="47625">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A249211-509F-E34D-8784-33CD4D2AD9C6}"/>
                </a:ext>
              </a:extLst>
            </p:cNvPr>
            <p:cNvSpPr txBox="1"/>
            <p:nvPr/>
          </p:nvSpPr>
          <p:spPr>
            <a:xfrm>
              <a:off x="4182632" y="4154918"/>
              <a:ext cx="376406" cy="369331"/>
            </a:xfrm>
            <a:prstGeom prst="rect">
              <a:avLst/>
            </a:prstGeom>
            <a:noFill/>
          </p:spPr>
          <p:txBody>
            <a:bodyPr wrap="square" rtlCol="0">
              <a:spAutoFit/>
            </a:bodyPr>
            <a:lstStyle/>
            <a:p>
              <a:r>
                <a:rPr lang="en-US" dirty="0"/>
                <a:t>n</a:t>
              </a:r>
            </a:p>
          </p:txBody>
        </p:sp>
        <p:sp>
          <p:nvSpPr>
            <p:cNvPr id="26" name="TextBox 25">
              <a:extLst>
                <a:ext uri="{FF2B5EF4-FFF2-40B4-BE49-F238E27FC236}">
                  <a16:creationId xmlns:a16="http://schemas.microsoft.com/office/drawing/2014/main" id="{7C4C1372-016A-4747-9A27-B10A9B24EB14}"/>
                </a:ext>
              </a:extLst>
            </p:cNvPr>
            <p:cNvSpPr txBox="1"/>
            <p:nvPr/>
          </p:nvSpPr>
          <p:spPr>
            <a:xfrm>
              <a:off x="3404508" y="2765032"/>
              <a:ext cx="1095172" cy="369332"/>
            </a:xfrm>
            <a:prstGeom prst="rect">
              <a:avLst/>
            </a:prstGeom>
            <a:noFill/>
          </p:spPr>
          <p:txBody>
            <a:bodyPr wrap="none" rtlCol="0">
              <a:spAutoFit/>
            </a:bodyPr>
            <a:lstStyle/>
            <a:p>
              <a:r>
                <a:rPr lang="en-US" dirty="0"/>
                <a:t>Unit step</a:t>
              </a:r>
            </a:p>
          </p:txBody>
        </p:sp>
        <p:cxnSp>
          <p:nvCxnSpPr>
            <p:cNvPr id="30" name="Straight Arrow Connector 29">
              <a:extLst>
                <a:ext uri="{FF2B5EF4-FFF2-40B4-BE49-F238E27FC236}">
                  <a16:creationId xmlns:a16="http://schemas.microsoft.com/office/drawing/2014/main" id="{6BC30818-9AEA-3746-921F-6867E12BD4DC}"/>
                </a:ext>
              </a:extLst>
            </p:cNvPr>
            <p:cNvCxnSpPr>
              <a:cxnSpLocks/>
            </p:cNvCxnSpPr>
            <p:nvPr/>
          </p:nvCxnSpPr>
          <p:spPr>
            <a:xfrm flipV="1">
              <a:off x="3370411" y="3419767"/>
              <a:ext cx="0" cy="757994"/>
            </a:xfrm>
            <a:prstGeom prst="straightConnector1">
              <a:avLst/>
            </a:prstGeom>
            <a:ln w="47625">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46E3085-813A-6A41-8383-6680AF10EE86}"/>
                </a:ext>
              </a:extLst>
            </p:cNvPr>
            <p:cNvCxnSpPr>
              <a:cxnSpLocks/>
            </p:cNvCxnSpPr>
            <p:nvPr/>
          </p:nvCxnSpPr>
          <p:spPr>
            <a:xfrm flipV="1">
              <a:off x="3535511" y="3419767"/>
              <a:ext cx="0" cy="757994"/>
            </a:xfrm>
            <a:prstGeom prst="straightConnector1">
              <a:avLst/>
            </a:prstGeom>
            <a:ln w="47625">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FEBAB9F-AAED-F04F-9F0C-EB568529DB92}"/>
                </a:ext>
              </a:extLst>
            </p:cNvPr>
            <p:cNvCxnSpPr>
              <a:cxnSpLocks/>
            </p:cNvCxnSpPr>
            <p:nvPr/>
          </p:nvCxnSpPr>
          <p:spPr>
            <a:xfrm flipV="1">
              <a:off x="3700611" y="3419767"/>
              <a:ext cx="0" cy="757994"/>
            </a:xfrm>
            <a:prstGeom prst="straightConnector1">
              <a:avLst/>
            </a:prstGeom>
            <a:ln w="47625">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6F7C2F3-1BC3-B440-B806-13B8C76F1E3C}"/>
                </a:ext>
              </a:extLst>
            </p:cNvPr>
            <p:cNvCxnSpPr>
              <a:cxnSpLocks/>
            </p:cNvCxnSpPr>
            <p:nvPr/>
          </p:nvCxnSpPr>
          <p:spPr>
            <a:xfrm flipV="1">
              <a:off x="3865711" y="3419767"/>
              <a:ext cx="0" cy="757994"/>
            </a:xfrm>
            <a:prstGeom prst="straightConnector1">
              <a:avLst/>
            </a:prstGeom>
            <a:ln w="47625">
              <a:solidFill>
                <a:srgbClr val="FF0000"/>
              </a:solidFill>
              <a:tailEnd type="ova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5582C6B-4738-1E49-B941-DDA28C7F1601}"/>
                </a:ext>
              </a:extLst>
            </p:cNvPr>
            <p:cNvPicPr>
              <a:picLocks noChangeAspect="1"/>
            </p:cNvPicPr>
            <p:nvPr/>
          </p:nvPicPr>
          <p:blipFill>
            <a:blip r:embed="rId4"/>
            <a:stretch>
              <a:fillRect/>
            </a:stretch>
          </p:blipFill>
          <p:spPr>
            <a:xfrm>
              <a:off x="2868445" y="2789224"/>
              <a:ext cx="494434" cy="320948"/>
            </a:xfrm>
            <a:prstGeom prst="rect">
              <a:avLst/>
            </a:prstGeom>
          </p:spPr>
        </p:pic>
      </p:grpSp>
      <p:grpSp>
        <p:nvGrpSpPr>
          <p:cNvPr id="23" name="Group 22">
            <a:extLst>
              <a:ext uri="{FF2B5EF4-FFF2-40B4-BE49-F238E27FC236}">
                <a16:creationId xmlns:a16="http://schemas.microsoft.com/office/drawing/2014/main" id="{B751DDF8-0B70-7A4E-81BB-C91B07A6D830}"/>
              </a:ext>
            </a:extLst>
          </p:cNvPr>
          <p:cNvGrpSpPr/>
          <p:nvPr/>
        </p:nvGrpSpPr>
        <p:grpSpPr>
          <a:xfrm>
            <a:off x="8099177" y="2042635"/>
            <a:ext cx="3076964" cy="2215747"/>
            <a:chOff x="8061077" y="2669610"/>
            <a:chExt cx="3076964" cy="2215747"/>
          </a:xfrm>
        </p:grpSpPr>
        <p:grpSp>
          <p:nvGrpSpPr>
            <p:cNvPr id="27" name="Group 26">
              <a:extLst>
                <a:ext uri="{FF2B5EF4-FFF2-40B4-BE49-F238E27FC236}">
                  <a16:creationId xmlns:a16="http://schemas.microsoft.com/office/drawing/2014/main" id="{54DFA9ED-B0B1-5442-8F0F-A3FC226CA9DB}"/>
                </a:ext>
              </a:extLst>
            </p:cNvPr>
            <p:cNvGrpSpPr/>
            <p:nvPr/>
          </p:nvGrpSpPr>
          <p:grpSpPr>
            <a:xfrm>
              <a:off x="8061077" y="3167818"/>
              <a:ext cx="2563669" cy="923925"/>
              <a:chOff x="4814165" y="1162046"/>
              <a:chExt cx="2563669" cy="923925"/>
            </a:xfrm>
          </p:grpSpPr>
          <p:cxnSp>
            <p:nvCxnSpPr>
              <p:cNvPr id="28" name="Straight Connector 27">
                <a:extLst>
                  <a:ext uri="{FF2B5EF4-FFF2-40B4-BE49-F238E27FC236}">
                    <a16:creationId xmlns:a16="http://schemas.microsoft.com/office/drawing/2014/main" id="{40F3EA4C-8B31-E347-BE4E-DA6F462B870A}"/>
                  </a:ext>
                </a:extLst>
              </p:cNvPr>
              <p:cNvCxnSpPr>
                <a:cxnSpLocks/>
              </p:cNvCxnSpPr>
              <p:nvPr/>
            </p:nvCxnSpPr>
            <p:spPr>
              <a:xfrm>
                <a:off x="4814165" y="2085971"/>
                <a:ext cx="2563669"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DF8133-F942-8F4D-9B6D-7A0B5C7A8B32}"/>
                  </a:ext>
                </a:extLst>
              </p:cNvPr>
              <p:cNvCxnSpPr>
                <a:cxnSpLocks/>
              </p:cNvCxnSpPr>
              <p:nvPr/>
            </p:nvCxnSpPr>
            <p:spPr>
              <a:xfrm>
                <a:off x="6068145" y="1162046"/>
                <a:ext cx="0" cy="923925"/>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B3DA1E41-2CB7-874B-B891-E946CFD2077A}"/>
                </a:ext>
              </a:extLst>
            </p:cNvPr>
            <p:cNvSpPr txBox="1"/>
            <p:nvPr/>
          </p:nvSpPr>
          <p:spPr>
            <a:xfrm>
              <a:off x="10499795" y="3998194"/>
              <a:ext cx="376406" cy="369331"/>
            </a:xfrm>
            <a:prstGeom prst="rect">
              <a:avLst/>
            </a:prstGeom>
            <a:noFill/>
          </p:spPr>
          <p:txBody>
            <a:bodyPr wrap="square" rtlCol="0">
              <a:spAutoFit/>
            </a:bodyPr>
            <a:lstStyle/>
            <a:p>
              <a:r>
                <a:rPr lang="en-US" dirty="0"/>
                <a:t>n</a:t>
              </a:r>
            </a:p>
          </p:txBody>
        </p:sp>
        <p:cxnSp>
          <p:nvCxnSpPr>
            <p:cNvPr id="37" name="Straight Connector 36">
              <a:extLst>
                <a:ext uri="{FF2B5EF4-FFF2-40B4-BE49-F238E27FC236}">
                  <a16:creationId xmlns:a16="http://schemas.microsoft.com/office/drawing/2014/main" id="{0A8C6FBD-8555-AE41-B1F4-7E5AEC8C4B23}"/>
                </a:ext>
              </a:extLst>
            </p:cNvPr>
            <p:cNvCxnSpPr>
              <a:cxnSpLocks/>
            </p:cNvCxnSpPr>
            <p:nvPr/>
          </p:nvCxnSpPr>
          <p:spPr>
            <a:xfrm>
              <a:off x="9522302" y="3568700"/>
              <a:ext cx="0" cy="52304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11FCAF0-EAA6-D046-B349-9832DBBCEE0B}"/>
                </a:ext>
              </a:extLst>
            </p:cNvPr>
            <p:cNvCxnSpPr>
              <a:cxnSpLocks/>
            </p:cNvCxnSpPr>
            <p:nvPr/>
          </p:nvCxnSpPr>
          <p:spPr>
            <a:xfrm>
              <a:off x="9315057" y="3798764"/>
              <a:ext cx="0" cy="29297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05DEA90-74E9-FC48-A730-F215D1B543D8}"/>
                </a:ext>
              </a:extLst>
            </p:cNvPr>
            <p:cNvCxnSpPr>
              <a:cxnSpLocks/>
            </p:cNvCxnSpPr>
            <p:nvPr/>
          </p:nvCxnSpPr>
          <p:spPr>
            <a:xfrm>
              <a:off x="9776302" y="3419767"/>
              <a:ext cx="0" cy="671976"/>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4F94C08-4844-1A4E-AD2D-9B407C6D3430}"/>
                </a:ext>
              </a:extLst>
            </p:cNvPr>
            <p:cNvCxnSpPr>
              <a:cxnSpLocks/>
            </p:cNvCxnSpPr>
            <p:nvPr/>
          </p:nvCxnSpPr>
          <p:spPr>
            <a:xfrm>
              <a:off x="9979502" y="3244525"/>
              <a:ext cx="0" cy="86086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6AD2E3C-0851-0945-B196-B633AC52ADCD}"/>
                </a:ext>
              </a:extLst>
            </p:cNvPr>
            <p:cNvSpPr txBox="1"/>
            <p:nvPr/>
          </p:nvSpPr>
          <p:spPr>
            <a:xfrm>
              <a:off x="9465788" y="2669610"/>
              <a:ext cx="1672253" cy="369332"/>
            </a:xfrm>
            <a:prstGeom prst="rect">
              <a:avLst/>
            </a:prstGeom>
            <a:noFill/>
          </p:spPr>
          <p:txBody>
            <a:bodyPr wrap="none" rtlCol="0">
              <a:spAutoFit/>
            </a:bodyPr>
            <a:lstStyle/>
            <a:p>
              <a:r>
                <a:rPr lang="en-US" dirty="0">
                  <a:solidFill>
                    <a:srgbClr val="FF0000"/>
                  </a:solidFill>
                </a:rPr>
                <a:t>Step response</a:t>
              </a:r>
            </a:p>
          </p:txBody>
        </p:sp>
        <p:pic>
          <p:nvPicPr>
            <p:cNvPr id="13" name="Picture 12">
              <a:extLst>
                <a:ext uri="{FF2B5EF4-FFF2-40B4-BE49-F238E27FC236}">
                  <a16:creationId xmlns:a16="http://schemas.microsoft.com/office/drawing/2014/main" id="{18381224-5515-7A47-84E2-30509F7FAAE3}"/>
                </a:ext>
              </a:extLst>
            </p:cNvPr>
            <p:cNvPicPr>
              <a:picLocks noChangeAspect="1"/>
            </p:cNvPicPr>
            <p:nvPr/>
          </p:nvPicPr>
          <p:blipFill>
            <a:blip r:embed="rId5"/>
            <a:stretch>
              <a:fillRect/>
            </a:stretch>
          </p:blipFill>
          <p:spPr>
            <a:xfrm>
              <a:off x="9032074" y="2720589"/>
              <a:ext cx="433714" cy="291771"/>
            </a:xfrm>
            <a:prstGeom prst="rect">
              <a:avLst/>
            </a:prstGeom>
          </p:spPr>
        </p:pic>
        <p:cxnSp>
          <p:nvCxnSpPr>
            <p:cNvPr id="36" name="Straight Connector 35">
              <a:extLst>
                <a:ext uri="{FF2B5EF4-FFF2-40B4-BE49-F238E27FC236}">
                  <a16:creationId xmlns:a16="http://schemas.microsoft.com/office/drawing/2014/main" id="{49ACB97D-C5AB-F942-87EE-2FD5A69D04D6}"/>
                </a:ext>
              </a:extLst>
            </p:cNvPr>
            <p:cNvCxnSpPr>
              <a:cxnSpLocks/>
            </p:cNvCxnSpPr>
            <p:nvPr/>
          </p:nvCxnSpPr>
          <p:spPr>
            <a:xfrm>
              <a:off x="10131902" y="3244525"/>
              <a:ext cx="0" cy="86086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A8C048-56A9-6248-B259-1E82C40BB492}"/>
                </a:ext>
              </a:extLst>
            </p:cNvPr>
            <p:cNvCxnSpPr>
              <a:cxnSpLocks/>
            </p:cNvCxnSpPr>
            <p:nvPr/>
          </p:nvCxnSpPr>
          <p:spPr>
            <a:xfrm>
              <a:off x="10309702" y="3244525"/>
              <a:ext cx="0" cy="86086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FF04B0F-5601-9247-BFE9-AC151520DFC1}"/>
                </a:ext>
              </a:extLst>
            </p:cNvPr>
            <p:cNvCxnSpPr>
              <a:cxnSpLocks/>
            </p:cNvCxnSpPr>
            <p:nvPr/>
          </p:nvCxnSpPr>
          <p:spPr>
            <a:xfrm>
              <a:off x="10462102" y="3258689"/>
              <a:ext cx="0" cy="86086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Left Brace 18">
              <a:extLst>
                <a:ext uri="{FF2B5EF4-FFF2-40B4-BE49-F238E27FC236}">
                  <a16:creationId xmlns:a16="http://schemas.microsoft.com/office/drawing/2014/main" id="{85766135-3FD9-6240-BE2C-610C06F93AF7}"/>
                </a:ext>
              </a:extLst>
            </p:cNvPr>
            <p:cNvSpPr/>
            <p:nvPr/>
          </p:nvSpPr>
          <p:spPr>
            <a:xfrm rot="16200000">
              <a:off x="9414774" y="4095276"/>
              <a:ext cx="236907" cy="458415"/>
            </a:xfrm>
            <a:prstGeom prst="leftBrace">
              <a:avLst/>
            </a:prstGeom>
            <a:ln w="31750">
              <a:solidFill>
                <a:schemeClr val="accent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Left Brace 41">
              <a:extLst>
                <a:ext uri="{FF2B5EF4-FFF2-40B4-BE49-F238E27FC236}">
                  <a16:creationId xmlns:a16="http://schemas.microsoft.com/office/drawing/2014/main" id="{8A5DA810-7BA8-CC45-BE13-9F95421AD915}"/>
                </a:ext>
              </a:extLst>
            </p:cNvPr>
            <p:cNvSpPr/>
            <p:nvPr/>
          </p:nvSpPr>
          <p:spPr>
            <a:xfrm rot="16200000">
              <a:off x="10101078" y="4092299"/>
              <a:ext cx="236907" cy="485147"/>
            </a:xfrm>
            <a:prstGeom prst="leftBrace">
              <a:avLst/>
            </a:prstGeom>
            <a:ln w="31750">
              <a:solidFill>
                <a:schemeClr val="accent2">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 name="Picture 19">
              <a:extLst>
                <a:ext uri="{FF2B5EF4-FFF2-40B4-BE49-F238E27FC236}">
                  <a16:creationId xmlns:a16="http://schemas.microsoft.com/office/drawing/2014/main" id="{7B228BB1-BA22-DB43-B11B-FC8EFA8D02B1}"/>
                </a:ext>
              </a:extLst>
            </p:cNvPr>
            <p:cNvPicPr>
              <a:picLocks noChangeAspect="1"/>
            </p:cNvPicPr>
            <p:nvPr/>
          </p:nvPicPr>
          <p:blipFill>
            <a:blip r:embed="rId6"/>
            <a:stretch>
              <a:fillRect/>
            </a:stretch>
          </p:blipFill>
          <p:spPr>
            <a:xfrm>
              <a:off x="9177582" y="4562215"/>
              <a:ext cx="711290" cy="320948"/>
            </a:xfrm>
            <a:prstGeom prst="rect">
              <a:avLst/>
            </a:prstGeom>
          </p:spPr>
        </p:pic>
        <p:pic>
          <p:nvPicPr>
            <p:cNvPr id="21" name="Picture 20">
              <a:extLst>
                <a:ext uri="{FF2B5EF4-FFF2-40B4-BE49-F238E27FC236}">
                  <a16:creationId xmlns:a16="http://schemas.microsoft.com/office/drawing/2014/main" id="{7832862D-638C-6149-BB59-B399F0ED6733}"/>
                </a:ext>
              </a:extLst>
            </p:cNvPr>
            <p:cNvPicPr>
              <a:picLocks noChangeAspect="1"/>
            </p:cNvPicPr>
            <p:nvPr/>
          </p:nvPicPr>
          <p:blipFill>
            <a:blip r:embed="rId7"/>
            <a:stretch>
              <a:fillRect/>
            </a:stretch>
          </p:blipFill>
          <p:spPr>
            <a:xfrm>
              <a:off x="10211918" y="4564409"/>
              <a:ext cx="728639" cy="320948"/>
            </a:xfrm>
            <a:prstGeom prst="rect">
              <a:avLst/>
            </a:prstGeom>
          </p:spPr>
        </p:pic>
      </p:grpSp>
    </p:spTree>
    <p:extLst>
      <p:ext uri="{BB962C8B-B14F-4D97-AF65-F5344CB8AC3E}">
        <p14:creationId xmlns:p14="http://schemas.microsoft.com/office/powerpoint/2010/main" val="115974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A86E60-AEB1-564D-9659-A2EF786F06B6}"/>
              </a:ext>
            </a:extLst>
          </p:cNvPr>
          <p:cNvSpPr/>
          <p:nvPr/>
        </p:nvSpPr>
        <p:spPr>
          <a:xfrm>
            <a:off x="1192083" y="1229089"/>
            <a:ext cx="10999917" cy="800219"/>
          </a:xfrm>
          <a:prstGeom prst="rect">
            <a:avLst/>
          </a:prstGeom>
        </p:spPr>
        <p:txBody>
          <a:bodyPr wrap="square">
            <a:spAutoFit/>
          </a:bodyPr>
          <a:lstStyle/>
          <a:p>
            <a:pPr marL="342900" indent="-342900">
              <a:buFont typeface="Arial" panose="020B0604020202020204" pitchFamily="34" charset="0"/>
              <a:buChar char="•"/>
            </a:pPr>
            <a:r>
              <a:rPr lang="en-GB" sz="2300" dirty="0"/>
              <a:t>The </a:t>
            </a:r>
            <a:r>
              <a:rPr lang="en-GB" sz="2300" dirty="0">
                <a:solidFill>
                  <a:schemeClr val="accent3">
                    <a:lumMod val="75000"/>
                    <a:lumOff val="25000"/>
                  </a:schemeClr>
                </a:solidFill>
              </a:rPr>
              <a:t>frequency response </a:t>
            </a:r>
            <a:r>
              <a:rPr lang="en-GB" sz="2300" dirty="0"/>
              <a:t>of systems due to a sinusoidal excitation that has been present for all time is viewed as</a:t>
            </a:r>
            <a:r>
              <a:rPr lang="en-GB" dirty="0"/>
              <a:t>: </a:t>
            </a:r>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Frequency Responses</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28</a:t>
            </a:fld>
            <a:endParaRPr lang="en-US" dirty="0"/>
          </a:p>
        </p:txBody>
      </p:sp>
      <p:sp>
        <p:nvSpPr>
          <p:cNvPr id="6" name="Rectangle 5">
            <a:extLst>
              <a:ext uri="{FF2B5EF4-FFF2-40B4-BE49-F238E27FC236}">
                <a16:creationId xmlns:a16="http://schemas.microsoft.com/office/drawing/2014/main" id="{2CAA13AF-60D7-584C-A169-DB4DBCD59292}"/>
              </a:ext>
            </a:extLst>
          </p:cNvPr>
          <p:cNvSpPr/>
          <p:nvPr/>
        </p:nvSpPr>
        <p:spPr>
          <a:xfrm>
            <a:off x="5083757" y="2492438"/>
            <a:ext cx="2299235" cy="1129805"/>
          </a:xfrm>
          <a:prstGeom prst="rect">
            <a:avLst/>
          </a:prstGeom>
          <a:solidFill>
            <a:schemeClr val="bg2"/>
          </a:solid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n>
                  <a:solidFill>
                    <a:schemeClr val="bg2"/>
                  </a:solidFill>
                </a:ln>
                <a:solidFill>
                  <a:srgbClr val="000000"/>
                </a:solidFill>
              </a:rPr>
              <a:t>Discrete System</a:t>
            </a:r>
          </a:p>
        </p:txBody>
      </p:sp>
      <p:cxnSp>
        <p:nvCxnSpPr>
          <p:cNvPr id="7" name="Straight Arrow Connector 6">
            <a:extLst>
              <a:ext uri="{FF2B5EF4-FFF2-40B4-BE49-F238E27FC236}">
                <a16:creationId xmlns:a16="http://schemas.microsoft.com/office/drawing/2014/main" id="{2ACA2E4C-78D2-E944-B93B-2701FCAE6AEA}"/>
              </a:ext>
            </a:extLst>
          </p:cNvPr>
          <p:cNvCxnSpPr>
            <a:cxnSpLocks/>
          </p:cNvCxnSpPr>
          <p:nvPr/>
        </p:nvCxnSpPr>
        <p:spPr>
          <a:xfrm>
            <a:off x="3754316" y="3057340"/>
            <a:ext cx="1303332"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F3E42A4-6DD5-664B-A488-D15AA02C0757}"/>
              </a:ext>
            </a:extLst>
          </p:cNvPr>
          <p:cNvCxnSpPr>
            <a:cxnSpLocks/>
          </p:cNvCxnSpPr>
          <p:nvPr/>
        </p:nvCxnSpPr>
        <p:spPr>
          <a:xfrm>
            <a:off x="7382992" y="3057340"/>
            <a:ext cx="1303332"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2B1D439-DD72-1047-924F-29A030353344}"/>
              </a:ext>
            </a:extLst>
          </p:cNvPr>
          <p:cNvPicPr>
            <a:picLocks noChangeAspect="1"/>
          </p:cNvPicPr>
          <p:nvPr/>
        </p:nvPicPr>
        <p:blipFill>
          <a:blip r:embed="rId2"/>
          <a:stretch>
            <a:fillRect/>
          </a:stretch>
        </p:blipFill>
        <p:spPr>
          <a:xfrm>
            <a:off x="3122143" y="2593828"/>
            <a:ext cx="1535345" cy="364319"/>
          </a:xfrm>
          <a:prstGeom prst="rect">
            <a:avLst/>
          </a:prstGeom>
        </p:spPr>
      </p:pic>
      <p:pic>
        <p:nvPicPr>
          <p:cNvPr id="15" name="Picture 14">
            <a:extLst>
              <a:ext uri="{FF2B5EF4-FFF2-40B4-BE49-F238E27FC236}">
                <a16:creationId xmlns:a16="http://schemas.microsoft.com/office/drawing/2014/main" id="{7A9C83CF-4C9C-AA41-A1A2-0B387FB506D3}"/>
              </a:ext>
            </a:extLst>
          </p:cNvPr>
          <p:cNvPicPr>
            <a:picLocks noChangeAspect="1"/>
          </p:cNvPicPr>
          <p:nvPr/>
        </p:nvPicPr>
        <p:blipFill>
          <a:blip r:embed="rId3"/>
          <a:stretch>
            <a:fillRect/>
          </a:stretch>
        </p:blipFill>
        <p:spPr>
          <a:xfrm>
            <a:off x="7554332" y="2535809"/>
            <a:ext cx="728639" cy="320948"/>
          </a:xfrm>
          <a:prstGeom prst="rect">
            <a:avLst/>
          </a:prstGeom>
        </p:spPr>
      </p:pic>
      <p:sp>
        <p:nvSpPr>
          <p:cNvPr id="18" name="TextBox 17">
            <a:extLst>
              <a:ext uri="{FF2B5EF4-FFF2-40B4-BE49-F238E27FC236}">
                <a16:creationId xmlns:a16="http://schemas.microsoft.com/office/drawing/2014/main" id="{78C1B86E-37DF-1F49-8AC2-8677694D8547}"/>
              </a:ext>
            </a:extLst>
          </p:cNvPr>
          <p:cNvSpPr txBox="1"/>
          <p:nvPr/>
        </p:nvSpPr>
        <p:spPr>
          <a:xfrm>
            <a:off x="8282971" y="2507049"/>
            <a:ext cx="3762568" cy="369332"/>
          </a:xfrm>
          <a:prstGeom prst="rect">
            <a:avLst/>
          </a:prstGeom>
          <a:noFill/>
        </p:spPr>
        <p:txBody>
          <a:bodyPr wrap="none" rtlCol="0">
            <a:spAutoFit/>
          </a:bodyPr>
          <a:lstStyle/>
          <a:p>
            <a:r>
              <a:rPr lang="en-US" dirty="0">
                <a:solidFill>
                  <a:schemeClr val="accent3">
                    <a:lumMod val="75000"/>
                    <a:lumOff val="25000"/>
                  </a:schemeClr>
                </a:solidFill>
              </a:rPr>
              <a:t>Steady State Frequency Response</a:t>
            </a:r>
          </a:p>
        </p:txBody>
      </p:sp>
      <p:sp>
        <p:nvSpPr>
          <p:cNvPr id="25" name="TextBox 24">
            <a:extLst>
              <a:ext uri="{FF2B5EF4-FFF2-40B4-BE49-F238E27FC236}">
                <a16:creationId xmlns:a16="http://schemas.microsoft.com/office/drawing/2014/main" id="{232C1741-2CBD-D143-8965-9C298D8D5342}"/>
              </a:ext>
            </a:extLst>
          </p:cNvPr>
          <p:cNvSpPr txBox="1"/>
          <p:nvPr/>
        </p:nvSpPr>
        <p:spPr>
          <a:xfrm>
            <a:off x="3002392" y="2224496"/>
            <a:ext cx="1774845" cy="369332"/>
          </a:xfrm>
          <a:prstGeom prst="rect">
            <a:avLst/>
          </a:prstGeom>
          <a:noFill/>
        </p:spPr>
        <p:txBody>
          <a:bodyPr wrap="none" rtlCol="0">
            <a:spAutoFit/>
          </a:bodyPr>
          <a:lstStyle/>
          <a:p>
            <a:r>
              <a:rPr lang="en-US" dirty="0">
                <a:solidFill>
                  <a:schemeClr val="accent3">
                    <a:lumMod val="75000"/>
                    <a:lumOff val="25000"/>
                  </a:schemeClr>
                </a:solidFill>
              </a:rPr>
              <a:t>Present all time</a:t>
            </a:r>
          </a:p>
        </p:txBody>
      </p:sp>
      <p:pic>
        <p:nvPicPr>
          <p:cNvPr id="35" name="Picture 34">
            <a:extLst>
              <a:ext uri="{FF2B5EF4-FFF2-40B4-BE49-F238E27FC236}">
                <a16:creationId xmlns:a16="http://schemas.microsoft.com/office/drawing/2014/main" id="{1D9F8DFA-8316-0545-A3C6-B3233B68CF5C}"/>
              </a:ext>
            </a:extLst>
          </p:cNvPr>
          <p:cNvPicPr>
            <a:picLocks noChangeAspect="1"/>
          </p:cNvPicPr>
          <p:nvPr/>
        </p:nvPicPr>
        <p:blipFill>
          <a:blip r:embed="rId4"/>
          <a:stretch>
            <a:fillRect/>
          </a:stretch>
        </p:blipFill>
        <p:spPr>
          <a:xfrm>
            <a:off x="3041984" y="4930083"/>
            <a:ext cx="1868912" cy="331199"/>
          </a:xfrm>
          <a:prstGeom prst="rect">
            <a:avLst/>
          </a:prstGeom>
        </p:spPr>
      </p:pic>
      <p:sp>
        <p:nvSpPr>
          <p:cNvPr id="45" name="Rectangle 44">
            <a:extLst>
              <a:ext uri="{FF2B5EF4-FFF2-40B4-BE49-F238E27FC236}">
                <a16:creationId xmlns:a16="http://schemas.microsoft.com/office/drawing/2014/main" id="{111CB52A-2124-F640-BD88-58319641524E}"/>
              </a:ext>
            </a:extLst>
          </p:cNvPr>
          <p:cNvSpPr/>
          <p:nvPr/>
        </p:nvSpPr>
        <p:spPr>
          <a:xfrm>
            <a:off x="5106989" y="4828693"/>
            <a:ext cx="2299235" cy="1129805"/>
          </a:xfrm>
          <a:prstGeom prst="rect">
            <a:avLst/>
          </a:prstGeom>
          <a:solidFill>
            <a:schemeClr val="bg2"/>
          </a:solid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n>
                  <a:solidFill>
                    <a:schemeClr val="bg2"/>
                  </a:solidFill>
                </a:ln>
                <a:solidFill>
                  <a:srgbClr val="000000"/>
                </a:solidFill>
              </a:rPr>
              <a:t>Discrete System</a:t>
            </a:r>
          </a:p>
        </p:txBody>
      </p:sp>
      <p:cxnSp>
        <p:nvCxnSpPr>
          <p:cNvPr id="47" name="Straight Arrow Connector 46">
            <a:extLst>
              <a:ext uri="{FF2B5EF4-FFF2-40B4-BE49-F238E27FC236}">
                <a16:creationId xmlns:a16="http://schemas.microsoft.com/office/drawing/2014/main" id="{C9E80C4C-B84E-D14C-9A31-AD40FD9063F7}"/>
              </a:ext>
            </a:extLst>
          </p:cNvPr>
          <p:cNvCxnSpPr>
            <a:cxnSpLocks/>
          </p:cNvCxnSpPr>
          <p:nvPr/>
        </p:nvCxnSpPr>
        <p:spPr>
          <a:xfrm>
            <a:off x="3777548" y="5393595"/>
            <a:ext cx="1303332"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C4A07E2-C24B-CB41-A37B-2B980D3F8B33}"/>
              </a:ext>
            </a:extLst>
          </p:cNvPr>
          <p:cNvCxnSpPr>
            <a:cxnSpLocks/>
          </p:cNvCxnSpPr>
          <p:nvPr/>
        </p:nvCxnSpPr>
        <p:spPr>
          <a:xfrm>
            <a:off x="7406224" y="5393595"/>
            <a:ext cx="1303332"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8B4D723-5691-954A-9931-F4C998045F29}"/>
              </a:ext>
            </a:extLst>
          </p:cNvPr>
          <p:cNvSpPr txBox="1"/>
          <p:nvPr/>
        </p:nvSpPr>
        <p:spPr>
          <a:xfrm>
            <a:off x="2953605" y="4518182"/>
            <a:ext cx="2140330" cy="369332"/>
          </a:xfrm>
          <a:prstGeom prst="rect">
            <a:avLst/>
          </a:prstGeom>
          <a:noFill/>
        </p:spPr>
        <p:txBody>
          <a:bodyPr wrap="none" rtlCol="0">
            <a:spAutoFit/>
          </a:bodyPr>
          <a:lstStyle/>
          <a:p>
            <a:r>
              <a:rPr lang="en-US" dirty="0">
                <a:solidFill>
                  <a:schemeClr val="accent3">
                    <a:lumMod val="75000"/>
                    <a:lumOff val="25000"/>
                  </a:schemeClr>
                </a:solidFill>
              </a:rPr>
              <a:t>Switches on at n=0</a:t>
            </a:r>
          </a:p>
        </p:txBody>
      </p:sp>
      <p:pic>
        <p:nvPicPr>
          <p:cNvPr id="44" name="Picture 43">
            <a:extLst>
              <a:ext uri="{FF2B5EF4-FFF2-40B4-BE49-F238E27FC236}">
                <a16:creationId xmlns:a16="http://schemas.microsoft.com/office/drawing/2014/main" id="{542FF0F1-B7DE-5D44-9056-78E249952C49}"/>
              </a:ext>
            </a:extLst>
          </p:cNvPr>
          <p:cNvPicPr>
            <a:picLocks noChangeAspect="1"/>
          </p:cNvPicPr>
          <p:nvPr/>
        </p:nvPicPr>
        <p:blipFill>
          <a:blip r:embed="rId5"/>
          <a:stretch>
            <a:fillRect/>
          </a:stretch>
        </p:blipFill>
        <p:spPr>
          <a:xfrm>
            <a:off x="7629546" y="4947389"/>
            <a:ext cx="4415993" cy="265246"/>
          </a:xfrm>
          <a:prstGeom prst="rect">
            <a:avLst/>
          </a:prstGeom>
        </p:spPr>
      </p:pic>
    </p:spTree>
    <p:extLst>
      <p:ext uri="{BB962C8B-B14F-4D97-AF65-F5344CB8AC3E}">
        <p14:creationId xmlns:p14="http://schemas.microsoft.com/office/powerpoint/2010/main" val="359550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8" grpId="0"/>
      <p:bldP spid="25" grpId="0"/>
      <p:bldP spid="45" grpId="0" animBg="1"/>
      <p:bldP spid="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A86E60-AEB1-564D-9659-A2EF786F06B6}"/>
              </a:ext>
            </a:extLst>
          </p:cNvPr>
          <p:cNvSpPr/>
          <p:nvPr/>
        </p:nvSpPr>
        <p:spPr>
          <a:xfrm>
            <a:off x="1192083" y="1660889"/>
            <a:ext cx="10999917" cy="3816429"/>
          </a:xfrm>
          <a:prstGeom prst="rect">
            <a:avLst/>
          </a:prstGeom>
        </p:spPr>
        <p:txBody>
          <a:bodyPr wrap="square">
            <a:spAutoFit/>
          </a:bodyPr>
          <a:lstStyle/>
          <a:p>
            <a:pPr marL="342900" indent="-342900">
              <a:buFont typeface="Arial" panose="020B0604020202020204" pitchFamily="34" charset="0"/>
              <a:buChar char="•"/>
            </a:pPr>
            <a:r>
              <a:rPr lang="en-GB" sz="2200" dirty="0"/>
              <a:t>We have now studied input and output signals of systems;</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We have learned how describe LTI discrete systems;</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We have defined various important responses from systems;</a:t>
            </a:r>
          </a:p>
          <a:p>
            <a:endParaRPr lang="en-GB" sz="2200" dirty="0"/>
          </a:p>
          <a:p>
            <a:pPr marL="342900" indent="-342900">
              <a:buFont typeface="Arial" panose="020B0604020202020204" pitchFamily="34" charset="0"/>
              <a:buChar char="•"/>
            </a:pPr>
            <a:r>
              <a:rPr lang="en-GB" sz="2200" dirty="0"/>
              <a:t>Now we must establish a </a:t>
            </a:r>
            <a:r>
              <a:rPr lang="en-GB" sz="2200" dirty="0">
                <a:solidFill>
                  <a:schemeClr val="accent3">
                    <a:lumMod val="75000"/>
                    <a:lumOff val="25000"/>
                  </a:schemeClr>
                </a:solidFill>
              </a:rPr>
              <a:t>relationship between the output for a general input for LTI systems;</a:t>
            </a:r>
          </a:p>
          <a:p>
            <a:pPr marL="342900" indent="-342900">
              <a:buFont typeface="Arial" panose="020B0604020202020204" pitchFamily="34" charset="0"/>
              <a:buChar char="•"/>
            </a:pPr>
            <a:endParaRPr lang="en-GB" sz="2200" dirty="0">
              <a:solidFill>
                <a:schemeClr val="accent3">
                  <a:lumMod val="75000"/>
                  <a:lumOff val="25000"/>
                </a:schemeClr>
              </a:solidFill>
            </a:endParaRPr>
          </a:p>
          <a:p>
            <a:pPr marL="342900" indent="-342900">
              <a:buFont typeface="Arial" panose="020B0604020202020204" pitchFamily="34" charset="0"/>
              <a:buChar char="•"/>
            </a:pPr>
            <a:r>
              <a:rPr lang="en-GB" sz="2200" dirty="0"/>
              <a:t>This is called </a:t>
            </a:r>
            <a:r>
              <a:rPr lang="en-GB" sz="2200" b="1" dirty="0">
                <a:solidFill>
                  <a:schemeClr val="accent3">
                    <a:lumMod val="75000"/>
                    <a:lumOff val="25000"/>
                  </a:schemeClr>
                </a:solidFill>
              </a:rPr>
              <a:t>convolution</a:t>
            </a:r>
            <a:r>
              <a:rPr lang="en-GB" sz="2200" b="1" dirty="0"/>
              <a:t> </a:t>
            </a:r>
            <a:r>
              <a:rPr lang="en-GB" sz="2200" dirty="0"/>
              <a:t>and is introduced here for LTI discrete systems where is called the </a:t>
            </a:r>
            <a:r>
              <a:rPr lang="en-GB" sz="2200" b="1" dirty="0">
                <a:solidFill>
                  <a:schemeClr val="accent3">
                    <a:lumMod val="75000"/>
                    <a:lumOff val="25000"/>
                  </a:schemeClr>
                </a:solidFill>
              </a:rPr>
              <a:t>convolution sum</a:t>
            </a:r>
            <a:r>
              <a:rPr lang="en-GB" sz="2200" dirty="0"/>
              <a:t>. </a:t>
            </a:r>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Convolution sum </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29</a:t>
            </a:fld>
            <a:endParaRPr lang="en-US" dirty="0"/>
          </a:p>
        </p:txBody>
      </p:sp>
    </p:spTree>
    <p:extLst>
      <p:ext uri="{BB962C8B-B14F-4D97-AF65-F5344CB8AC3E}">
        <p14:creationId xmlns:p14="http://schemas.microsoft.com/office/powerpoint/2010/main" val="368879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3</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dirty="0">
                <a:solidFill>
                  <a:srgbClr val="0070C0"/>
                </a:solidFill>
              </a:rPr>
              <a:t>Discrete Systems</a:t>
            </a:r>
            <a:endParaRPr lang="en-US" sz="4800" spc="0" dirty="0">
              <a:solidFill>
                <a:srgbClr val="0070C0"/>
              </a:solidFill>
            </a:endParaRPr>
          </a:p>
        </p:txBody>
      </p:sp>
      <p:sp>
        <p:nvSpPr>
          <p:cNvPr id="5" name="Rectangle 4">
            <a:extLst>
              <a:ext uri="{FF2B5EF4-FFF2-40B4-BE49-F238E27FC236}">
                <a16:creationId xmlns:a16="http://schemas.microsoft.com/office/drawing/2014/main" id="{02B1273D-D8A3-524A-9349-ABA1F4C5A265}"/>
              </a:ext>
            </a:extLst>
          </p:cNvPr>
          <p:cNvSpPr/>
          <p:nvPr/>
        </p:nvSpPr>
        <p:spPr>
          <a:xfrm>
            <a:off x="1249680" y="1678527"/>
            <a:ext cx="9089770" cy="609398"/>
          </a:xfrm>
          <a:prstGeom prst="rect">
            <a:avLst/>
          </a:prstGeom>
        </p:spPr>
        <p:txBody>
          <a:bodyPr wrap="square">
            <a:spAutoFit/>
          </a:bodyPr>
          <a:lstStyle/>
          <a:p>
            <a:pPr marL="609600" indent="-609600">
              <a:lnSpc>
                <a:spcPct val="80000"/>
              </a:lnSpc>
            </a:pPr>
            <a:endParaRPr lang="en-GB" altLang="en-US" dirty="0"/>
          </a:p>
          <a:p>
            <a:pPr marL="609600" indent="-609600">
              <a:lnSpc>
                <a:spcPct val="80000"/>
              </a:lnSpc>
            </a:pPr>
            <a:endParaRPr lang="en-GB" altLang="en-US" sz="2400" dirty="0"/>
          </a:p>
        </p:txBody>
      </p:sp>
      <p:sp>
        <p:nvSpPr>
          <p:cNvPr id="6" name="TextBox 5">
            <a:extLst>
              <a:ext uri="{FF2B5EF4-FFF2-40B4-BE49-F238E27FC236}">
                <a16:creationId xmlns:a16="http://schemas.microsoft.com/office/drawing/2014/main" id="{77088028-CA3F-1B48-B7F7-B835B694D355}"/>
              </a:ext>
            </a:extLst>
          </p:cNvPr>
          <p:cNvSpPr txBox="1"/>
          <p:nvPr/>
        </p:nvSpPr>
        <p:spPr>
          <a:xfrm>
            <a:off x="1127251" y="1518218"/>
            <a:ext cx="7470315" cy="430887"/>
          </a:xfrm>
          <a:prstGeom prst="rect">
            <a:avLst/>
          </a:prstGeom>
          <a:noFill/>
        </p:spPr>
        <p:txBody>
          <a:bodyPr wrap="none" rtlCol="0">
            <a:spAutoFit/>
          </a:bodyPr>
          <a:lstStyle/>
          <a:p>
            <a:r>
              <a:rPr lang="en-US" sz="2200" dirty="0"/>
              <a:t>Systems can be cascaded in </a:t>
            </a:r>
            <a:r>
              <a:rPr lang="en-US" sz="2200" b="1" dirty="0">
                <a:solidFill>
                  <a:srgbClr val="FF0000"/>
                </a:solidFill>
              </a:rPr>
              <a:t>series</a:t>
            </a:r>
            <a:r>
              <a:rPr lang="en-US" sz="2200" dirty="0">
                <a:solidFill>
                  <a:srgbClr val="FF0000"/>
                </a:solidFill>
              </a:rPr>
              <a:t> </a:t>
            </a:r>
            <a:r>
              <a:rPr lang="en-US" sz="2200" dirty="0"/>
              <a:t>or in </a:t>
            </a:r>
            <a:r>
              <a:rPr lang="en-US" sz="2200" b="1" dirty="0">
                <a:solidFill>
                  <a:srgbClr val="FF0000"/>
                </a:solidFill>
              </a:rPr>
              <a:t>parallel</a:t>
            </a:r>
            <a:r>
              <a:rPr lang="en-US" sz="2200" dirty="0"/>
              <a:t> or </a:t>
            </a:r>
            <a:r>
              <a:rPr lang="en-US" sz="2200" b="1" dirty="0">
                <a:solidFill>
                  <a:schemeClr val="accent4">
                    <a:lumMod val="75000"/>
                    <a:lumOff val="25000"/>
                  </a:schemeClr>
                </a:solidFill>
              </a:rPr>
              <a:t>both</a:t>
            </a:r>
            <a:r>
              <a:rPr lang="en-US" sz="2200" dirty="0"/>
              <a:t>:</a:t>
            </a:r>
          </a:p>
        </p:txBody>
      </p:sp>
      <p:grpSp>
        <p:nvGrpSpPr>
          <p:cNvPr id="8" name="Group 7">
            <a:extLst>
              <a:ext uri="{FF2B5EF4-FFF2-40B4-BE49-F238E27FC236}">
                <a16:creationId xmlns:a16="http://schemas.microsoft.com/office/drawing/2014/main" id="{65BDA986-3F71-3245-B727-94EDC54781BC}"/>
              </a:ext>
            </a:extLst>
          </p:cNvPr>
          <p:cNvGrpSpPr/>
          <p:nvPr/>
        </p:nvGrpSpPr>
        <p:grpSpPr>
          <a:xfrm>
            <a:off x="1057322" y="2119476"/>
            <a:ext cx="4395066" cy="1627657"/>
            <a:chOff x="1057322" y="2119476"/>
            <a:chExt cx="4395066" cy="1627657"/>
          </a:xfrm>
        </p:grpSpPr>
        <p:sp>
          <p:nvSpPr>
            <p:cNvPr id="4" name="Rectangle 3">
              <a:extLst>
                <a:ext uri="{FF2B5EF4-FFF2-40B4-BE49-F238E27FC236}">
                  <a16:creationId xmlns:a16="http://schemas.microsoft.com/office/drawing/2014/main" id="{D52E891A-BD14-B14B-98BB-E2AC5A5CC1BB}"/>
                </a:ext>
              </a:extLst>
            </p:cNvPr>
            <p:cNvSpPr/>
            <p:nvPr/>
          </p:nvSpPr>
          <p:spPr>
            <a:xfrm>
              <a:off x="1864186" y="3077449"/>
              <a:ext cx="1051245" cy="669684"/>
            </a:xfrm>
            <a:prstGeom prst="rect">
              <a:avLst/>
            </a:prstGeom>
            <a:solidFill>
              <a:schemeClr val="bg2"/>
            </a:solid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a:solidFill>
                      <a:schemeClr val="bg2"/>
                    </a:solidFill>
                  </a:ln>
                  <a:solidFill>
                    <a:srgbClr val="000000"/>
                  </a:solidFill>
                </a:rPr>
                <a:t>System 1</a:t>
              </a:r>
            </a:p>
          </p:txBody>
        </p:sp>
        <p:cxnSp>
          <p:nvCxnSpPr>
            <p:cNvPr id="7" name="Straight Arrow Connector 6">
              <a:extLst>
                <a:ext uri="{FF2B5EF4-FFF2-40B4-BE49-F238E27FC236}">
                  <a16:creationId xmlns:a16="http://schemas.microsoft.com/office/drawing/2014/main" id="{CFF8B190-E31E-F342-9462-B2EB82884319}"/>
                </a:ext>
              </a:extLst>
            </p:cNvPr>
            <p:cNvCxnSpPr>
              <a:cxnSpLocks/>
            </p:cNvCxnSpPr>
            <p:nvPr/>
          </p:nvCxnSpPr>
          <p:spPr>
            <a:xfrm>
              <a:off x="1057322" y="3377801"/>
              <a:ext cx="795228"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AFFD312-D242-0C4A-BF42-C049653A6CBB}"/>
                </a:ext>
              </a:extLst>
            </p:cNvPr>
            <p:cNvCxnSpPr>
              <a:cxnSpLocks/>
            </p:cNvCxnSpPr>
            <p:nvPr/>
          </p:nvCxnSpPr>
          <p:spPr>
            <a:xfrm>
              <a:off x="2915431" y="3412291"/>
              <a:ext cx="740615"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E0A64D0-9F84-474B-AB4C-C3CA3F111E6F}"/>
                    </a:ext>
                  </a:extLst>
                </p:cNvPr>
                <p:cNvSpPr txBox="1"/>
                <p:nvPr/>
              </p:nvSpPr>
              <p:spPr>
                <a:xfrm>
                  <a:off x="1103183" y="2934763"/>
                  <a:ext cx="6765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5E0A64D0-9F84-474B-AB4C-C3CA3F111E6F}"/>
                    </a:ext>
                  </a:extLst>
                </p:cNvPr>
                <p:cNvSpPr txBox="1">
                  <a:spLocks noRot="1" noChangeAspect="1" noMove="1" noResize="1" noEditPoints="1" noAdjustHandles="1" noChangeArrowheads="1" noChangeShapeType="1" noTextEdit="1"/>
                </p:cNvSpPr>
                <p:nvPr/>
              </p:nvSpPr>
              <p:spPr>
                <a:xfrm>
                  <a:off x="1103183" y="2934763"/>
                  <a:ext cx="676532" cy="369332"/>
                </a:xfrm>
                <a:prstGeom prst="rect">
                  <a:avLst/>
                </a:prstGeom>
                <a:blipFill>
                  <a:blip r:embed="rId3"/>
                  <a:stretch>
                    <a:fillRect b="-16129"/>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B5397FDD-B3A6-334B-9CC1-7338D8DCFED7}"/>
                </a:ext>
              </a:extLst>
            </p:cNvPr>
            <p:cNvSpPr txBox="1"/>
            <p:nvPr/>
          </p:nvSpPr>
          <p:spPr>
            <a:xfrm>
              <a:off x="2609809" y="2119476"/>
              <a:ext cx="1031051" cy="430887"/>
            </a:xfrm>
            <a:prstGeom prst="rect">
              <a:avLst/>
            </a:prstGeom>
            <a:noFill/>
          </p:spPr>
          <p:txBody>
            <a:bodyPr wrap="none" rtlCol="0">
              <a:spAutoFit/>
            </a:bodyPr>
            <a:lstStyle/>
            <a:p>
              <a:r>
                <a:rPr lang="en-US" sz="2200" b="1" dirty="0">
                  <a:solidFill>
                    <a:schemeClr val="accent4">
                      <a:lumMod val="75000"/>
                      <a:lumOff val="25000"/>
                    </a:schemeClr>
                  </a:solidFill>
                </a:rPr>
                <a:t>Series</a:t>
              </a:r>
              <a:endParaRPr lang="en-US" sz="2200" dirty="0">
                <a:solidFill>
                  <a:schemeClr val="accent4">
                    <a:lumMod val="75000"/>
                    <a:lumOff val="25000"/>
                  </a:schemeClr>
                </a:solidFill>
              </a:endParaRPr>
            </a:p>
          </p:txBody>
        </p:sp>
        <p:sp>
          <p:nvSpPr>
            <p:cNvPr id="15" name="Rectangle 14">
              <a:extLst>
                <a:ext uri="{FF2B5EF4-FFF2-40B4-BE49-F238E27FC236}">
                  <a16:creationId xmlns:a16="http://schemas.microsoft.com/office/drawing/2014/main" id="{89B81CE1-30F6-8441-B4BD-30BB5BB15709}"/>
                </a:ext>
              </a:extLst>
            </p:cNvPr>
            <p:cNvSpPr/>
            <p:nvPr/>
          </p:nvSpPr>
          <p:spPr>
            <a:xfrm>
              <a:off x="3660528" y="3071447"/>
              <a:ext cx="1051245" cy="669684"/>
            </a:xfrm>
            <a:prstGeom prst="rect">
              <a:avLst/>
            </a:prstGeom>
            <a:solidFill>
              <a:schemeClr val="bg2"/>
            </a:solid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a:solidFill>
                      <a:schemeClr val="bg2"/>
                    </a:solidFill>
                  </a:ln>
                  <a:solidFill>
                    <a:srgbClr val="000000"/>
                  </a:solidFill>
                </a:rPr>
                <a:t>System 2</a:t>
              </a:r>
            </a:p>
          </p:txBody>
        </p:sp>
        <p:cxnSp>
          <p:nvCxnSpPr>
            <p:cNvPr id="16" name="Straight Arrow Connector 15">
              <a:extLst>
                <a:ext uri="{FF2B5EF4-FFF2-40B4-BE49-F238E27FC236}">
                  <a16:creationId xmlns:a16="http://schemas.microsoft.com/office/drawing/2014/main" id="{6FAADAFC-1A04-884B-B61D-6F5D31A8EE8B}"/>
                </a:ext>
              </a:extLst>
            </p:cNvPr>
            <p:cNvCxnSpPr>
              <a:cxnSpLocks/>
            </p:cNvCxnSpPr>
            <p:nvPr/>
          </p:nvCxnSpPr>
          <p:spPr>
            <a:xfrm>
              <a:off x="4711773" y="3392658"/>
              <a:ext cx="740615"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077B237-565D-C74F-B347-12B82BB0FE46}"/>
                    </a:ext>
                  </a:extLst>
                </p:cNvPr>
                <p:cNvSpPr txBox="1"/>
                <p:nvPr/>
              </p:nvSpPr>
              <p:spPr>
                <a:xfrm>
                  <a:off x="4825917" y="2937964"/>
                  <a:ext cx="5208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i="1" dirty="0" smtClean="0">
                            <a:latin typeface="Cambria Math" panose="02040503050406030204" pitchFamily="18" charset="0"/>
                          </a:rPr>
                          <m:t>y</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8077B237-565D-C74F-B347-12B82BB0FE46}"/>
                    </a:ext>
                  </a:extLst>
                </p:cNvPr>
                <p:cNvSpPr txBox="1">
                  <a:spLocks noRot="1" noChangeAspect="1" noMove="1" noResize="1" noEditPoints="1" noAdjustHandles="1" noChangeArrowheads="1" noChangeShapeType="1" noTextEdit="1"/>
                </p:cNvSpPr>
                <p:nvPr/>
              </p:nvSpPr>
              <p:spPr>
                <a:xfrm>
                  <a:off x="4825917" y="2937964"/>
                  <a:ext cx="520841" cy="369332"/>
                </a:xfrm>
                <a:prstGeom prst="rect">
                  <a:avLst/>
                </a:prstGeom>
                <a:blipFill>
                  <a:blip r:embed="rId4"/>
                  <a:stretch>
                    <a:fillRect r="-19512" b="-16667"/>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F1177F53-EE58-494A-96D9-03FBCC41F73E}"/>
              </a:ext>
            </a:extLst>
          </p:cNvPr>
          <p:cNvGrpSpPr/>
          <p:nvPr/>
        </p:nvGrpSpPr>
        <p:grpSpPr>
          <a:xfrm>
            <a:off x="7354761" y="1937404"/>
            <a:ext cx="4259762" cy="2395008"/>
            <a:chOff x="7354761" y="1937404"/>
            <a:chExt cx="4259762" cy="2395008"/>
          </a:xfrm>
        </p:grpSpPr>
        <p:sp>
          <p:nvSpPr>
            <p:cNvPr id="20" name="Rectangle 19">
              <a:extLst>
                <a:ext uri="{FF2B5EF4-FFF2-40B4-BE49-F238E27FC236}">
                  <a16:creationId xmlns:a16="http://schemas.microsoft.com/office/drawing/2014/main" id="{8C8D9EE4-E609-214C-B2C5-A02B2ACE13E9}"/>
                </a:ext>
              </a:extLst>
            </p:cNvPr>
            <p:cNvSpPr/>
            <p:nvPr/>
          </p:nvSpPr>
          <p:spPr>
            <a:xfrm>
              <a:off x="8866370" y="2482220"/>
              <a:ext cx="1051245" cy="669684"/>
            </a:xfrm>
            <a:prstGeom prst="rect">
              <a:avLst/>
            </a:prstGeom>
            <a:solidFill>
              <a:schemeClr val="bg2"/>
            </a:solid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a:solidFill>
                      <a:schemeClr val="bg2"/>
                    </a:solidFill>
                  </a:ln>
                  <a:solidFill>
                    <a:srgbClr val="000000"/>
                  </a:solidFill>
                </a:rPr>
                <a:t>System 1</a:t>
              </a:r>
            </a:p>
          </p:txBody>
        </p:sp>
        <p:cxnSp>
          <p:nvCxnSpPr>
            <p:cNvPr id="21" name="Straight Arrow Connector 20">
              <a:extLst>
                <a:ext uri="{FF2B5EF4-FFF2-40B4-BE49-F238E27FC236}">
                  <a16:creationId xmlns:a16="http://schemas.microsoft.com/office/drawing/2014/main" id="{CD2CF7EE-1C6F-814E-9C61-D40BAFF1C7B4}"/>
                </a:ext>
              </a:extLst>
            </p:cNvPr>
            <p:cNvCxnSpPr>
              <a:cxnSpLocks/>
            </p:cNvCxnSpPr>
            <p:nvPr/>
          </p:nvCxnSpPr>
          <p:spPr>
            <a:xfrm>
              <a:off x="7354761" y="3434482"/>
              <a:ext cx="795228" cy="0"/>
            </a:xfrm>
            <a:prstGeom prst="straightConnector1">
              <a:avLst/>
            </a:prstGeom>
            <a:ln w="47625">
              <a:solidFill>
                <a:srgbClr val="002060"/>
              </a:solidFill>
              <a:headEnd type="none" w="sm" len="sm"/>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AD9FAAB-8380-C940-A080-5C0BA9C42578}"/>
                    </a:ext>
                  </a:extLst>
                </p:cNvPr>
                <p:cNvSpPr txBox="1"/>
                <p:nvPr/>
              </p:nvSpPr>
              <p:spPr>
                <a:xfrm>
                  <a:off x="7400622" y="2991444"/>
                  <a:ext cx="6765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3" name="TextBox 22">
                  <a:extLst>
                    <a:ext uri="{FF2B5EF4-FFF2-40B4-BE49-F238E27FC236}">
                      <a16:creationId xmlns:a16="http://schemas.microsoft.com/office/drawing/2014/main" id="{AAD9FAAB-8380-C940-A080-5C0BA9C42578}"/>
                    </a:ext>
                  </a:extLst>
                </p:cNvPr>
                <p:cNvSpPr txBox="1">
                  <a:spLocks noRot="1" noChangeAspect="1" noMove="1" noResize="1" noEditPoints="1" noAdjustHandles="1" noChangeArrowheads="1" noChangeShapeType="1" noTextEdit="1"/>
                </p:cNvSpPr>
                <p:nvPr/>
              </p:nvSpPr>
              <p:spPr>
                <a:xfrm>
                  <a:off x="7400622" y="2991444"/>
                  <a:ext cx="676532" cy="369332"/>
                </a:xfrm>
                <a:prstGeom prst="rect">
                  <a:avLst/>
                </a:prstGeom>
                <a:blipFill>
                  <a:blip r:embed="rId5"/>
                  <a:stretch>
                    <a:fillRect b="-16667"/>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79223B4A-8F45-2B4C-88D4-AC6D07A11E00}"/>
                </a:ext>
              </a:extLst>
            </p:cNvPr>
            <p:cNvSpPr/>
            <p:nvPr/>
          </p:nvSpPr>
          <p:spPr>
            <a:xfrm>
              <a:off x="8890603" y="3662728"/>
              <a:ext cx="1051245" cy="669684"/>
            </a:xfrm>
            <a:prstGeom prst="rect">
              <a:avLst/>
            </a:prstGeom>
            <a:solidFill>
              <a:schemeClr val="bg2"/>
            </a:solid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a:solidFill>
                      <a:schemeClr val="bg2"/>
                    </a:solidFill>
                  </a:ln>
                  <a:solidFill>
                    <a:srgbClr val="000000"/>
                  </a:solidFill>
                </a:rPr>
                <a:t>System 2</a:t>
              </a:r>
            </a:p>
          </p:txBody>
        </p:sp>
        <p:cxnSp>
          <p:nvCxnSpPr>
            <p:cNvPr id="26" name="Straight Arrow Connector 25">
              <a:extLst>
                <a:ext uri="{FF2B5EF4-FFF2-40B4-BE49-F238E27FC236}">
                  <a16:creationId xmlns:a16="http://schemas.microsoft.com/office/drawing/2014/main" id="{039E4E44-A512-5642-82CC-5C0781C5711B}"/>
                </a:ext>
              </a:extLst>
            </p:cNvPr>
            <p:cNvCxnSpPr>
              <a:cxnSpLocks/>
            </p:cNvCxnSpPr>
            <p:nvPr/>
          </p:nvCxnSpPr>
          <p:spPr>
            <a:xfrm>
              <a:off x="10873908" y="3397194"/>
              <a:ext cx="740615"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1C653DF-A3E8-534D-AE90-734B9C9F627B}"/>
                    </a:ext>
                  </a:extLst>
                </p:cNvPr>
                <p:cNvSpPr txBox="1"/>
                <p:nvPr/>
              </p:nvSpPr>
              <p:spPr>
                <a:xfrm>
                  <a:off x="10988052" y="2942500"/>
                  <a:ext cx="5208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i="1" dirty="0" smtClean="0">
                            <a:latin typeface="Cambria Math" panose="02040503050406030204" pitchFamily="18" charset="0"/>
                          </a:rPr>
                          <m:t>y</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11C653DF-A3E8-534D-AE90-734B9C9F627B}"/>
                    </a:ext>
                  </a:extLst>
                </p:cNvPr>
                <p:cNvSpPr txBox="1">
                  <a:spLocks noRot="1" noChangeAspect="1" noMove="1" noResize="1" noEditPoints="1" noAdjustHandles="1" noChangeArrowheads="1" noChangeShapeType="1" noTextEdit="1"/>
                </p:cNvSpPr>
                <p:nvPr/>
              </p:nvSpPr>
              <p:spPr>
                <a:xfrm>
                  <a:off x="10988052" y="2942500"/>
                  <a:ext cx="520841" cy="369332"/>
                </a:xfrm>
                <a:prstGeom prst="rect">
                  <a:avLst/>
                </a:prstGeom>
                <a:blipFill>
                  <a:blip r:embed="rId6"/>
                  <a:stretch>
                    <a:fillRect r="-16667" b="-1666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B48A666C-8FF2-AA4D-BDB4-40A5E6BC0952}"/>
                </a:ext>
              </a:extLst>
            </p:cNvPr>
            <p:cNvCxnSpPr>
              <a:cxnSpLocks/>
            </p:cNvCxnSpPr>
            <p:nvPr/>
          </p:nvCxnSpPr>
          <p:spPr>
            <a:xfrm flipV="1">
              <a:off x="8149989" y="2818395"/>
              <a:ext cx="0" cy="607292"/>
            </a:xfrm>
            <a:prstGeom prst="straightConnector1">
              <a:avLst/>
            </a:prstGeom>
            <a:ln w="47625">
              <a:solidFill>
                <a:srgbClr val="00206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A61784D-4961-2E4E-A659-860C4491FFAA}"/>
                </a:ext>
              </a:extLst>
            </p:cNvPr>
            <p:cNvCxnSpPr>
              <a:cxnSpLocks/>
            </p:cNvCxnSpPr>
            <p:nvPr/>
          </p:nvCxnSpPr>
          <p:spPr>
            <a:xfrm flipV="1">
              <a:off x="8149989" y="3414548"/>
              <a:ext cx="0" cy="607292"/>
            </a:xfrm>
            <a:prstGeom prst="straightConnector1">
              <a:avLst/>
            </a:prstGeom>
            <a:ln w="47625">
              <a:solidFill>
                <a:srgbClr val="00206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19EAFED-DDDB-D64D-95CF-BC7B38276AEC}"/>
                </a:ext>
              </a:extLst>
            </p:cNvPr>
            <p:cNvCxnSpPr>
              <a:cxnSpLocks/>
            </p:cNvCxnSpPr>
            <p:nvPr/>
          </p:nvCxnSpPr>
          <p:spPr>
            <a:xfrm>
              <a:off x="8149988" y="2818395"/>
              <a:ext cx="740615"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5D9041-B33D-A647-B42D-BFD57B2F8013}"/>
                </a:ext>
              </a:extLst>
            </p:cNvPr>
            <p:cNvCxnSpPr>
              <a:cxnSpLocks/>
            </p:cNvCxnSpPr>
            <p:nvPr/>
          </p:nvCxnSpPr>
          <p:spPr>
            <a:xfrm>
              <a:off x="8149988" y="4017169"/>
              <a:ext cx="740615"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32EE6C2-F7D9-DF48-8C2B-EF2215814D2B}"/>
                </a:ext>
              </a:extLst>
            </p:cNvPr>
            <p:cNvGrpSpPr/>
            <p:nvPr/>
          </p:nvGrpSpPr>
          <p:grpSpPr>
            <a:xfrm>
              <a:off x="10418719" y="3182517"/>
              <a:ext cx="458936" cy="431030"/>
              <a:chOff x="4887822" y="5082264"/>
              <a:chExt cx="458936" cy="431030"/>
            </a:xfrm>
          </p:grpSpPr>
          <p:sp>
            <p:nvSpPr>
              <p:cNvPr id="38" name="Oval 37">
                <a:extLst>
                  <a:ext uri="{FF2B5EF4-FFF2-40B4-BE49-F238E27FC236}">
                    <a16:creationId xmlns:a16="http://schemas.microsoft.com/office/drawing/2014/main" id="{583FD26E-5C7F-9844-BDBB-63D90BC46B1F}"/>
                  </a:ext>
                </a:extLst>
              </p:cNvPr>
              <p:cNvSpPr/>
              <p:nvPr/>
            </p:nvSpPr>
            <p:spPr>
              <a:xfrm>
                <a:off x="4887822" y="5082264"/>
                <a:ext cx="458936" cy="431030"/>
              </a:xfrm>
              <a:prstGeom prst="ellipse">
                <a:avLst/>
              </a:prstGeom>
              <a:solidFill>
                <a:schemeClr val="bg2"/>
              </a:solidFill>
              <a:ln w="317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C661EDD0-3AB0-2249-939A-02557374C417}"/>
                  </a:ext>
                </a:extLst>
              </p:cNvPr>
              <p:cNvCxnSpPr>
                <a:cxnSpLocks/>
              </p:cNvCxnSpPr>
              <p:nvPr/>
            </p:nvCxnSpPr>
            <p:spPr>
              <a:xfrm>
                <a:off x="4968504" y="5296941"/>
                <a:ext cx="275849" cy="0"/>
              </a:xfrm>
              <a:prstGeom prst="straightConnector1">
                <a:avLst/>
              </a:prstGeom>
              <a:ln w="47625">
                <a:solidFill>
                  <a:srgbClr val="002060"/>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B6AE303-3F30-E24C-A5BB-8473D12D5D7F}"/>
                  </a:ext>
                </a:extLst>
              </p:cNvPr>
              <p:cNvCxnSpPr>
                <a:cxnSpLocks/>
              </p:cNvCxnSpPr>
              <p:nvPr/>
            </p:nvCxnSpPr>
            <p:spPr>
              <a:xfrm flipV="1">
                <a:off x="5117290" y="5162471"/>
                <a:ext cx="3614" cy="283588"/>
              </a:xfrm>
              <a:prstGeom prst="straightConnector1">
                <a:avLst/>
              </a:prstGeom>
              <a:ln w="47625">
                <a:solidFill>
                  <a:srgbClr val="002060"/>
                </a:solidFill>
                <a:tailEnd type="none"/>
              </a:ln>
            </p:spPr>
            <p:style>
              <a:lnRef idx="1">
                <a:schemeClr val="accent1"/>
              </a:lnRef>
              <a:fillRef idx="0">
                <a:schemeClr val="accent1"/>
              </a:fillRef>
              <a:effectRef idx="0">
                <a:schemeClr val="accent1"/>
              </a:effectRef>
              <a:fontRef idx="minor">
                <a:schemeClr val="tx1"/>
              </a:fontRef>
            </p:style>
          </p:cxnSp>
        </p:grpSp>
        <p:cxnSp>
          <p:nvCxnSpPr>
            <p:cNvPr id="48" name="Straight Arrow Connector 47">
              <a:extLst>
                <a:ext uri="{FF2B5EF4-FFF2-40B4-BE49-F238E27FC236}">
                  <a16:creationId xmlns:a16="http://schemas.microsoft.com/office/drawing/2014/main" id="{C2EA7CDC-CF79-0B4A-B812-8F87DDBAEE70}"/>
                </a:ext>
              </a:extLst>
            </p:cNvPr>
            <p:cNvCxnSpPr>
              <a:cxnSpLocks/>
              <a:endCxn id="20" idx="3"/>
            </p:cNvCxnSpPr>
            <p:nvPr/>
          </p:nvCxnSpPr>
          <p:spPr>
            <a:xfrm flipH="1" flipV="1">
              <a:off x="9917615" y="2817062"/>
              <a:ext cx="716380" cy="1333"/>
            </a:xfrm>
            <a:prstGeom prst="straightConnector1">
              <a:avLst/>
            </a:prstGeom>
            <a:ln w="47625">
              <a:solidFill>
                <a:srgbClr val="00206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D12F5D1-FFCB-4242-8A0B-016BBE367A42}"/>
                </a:ext>
              </a:extLst>
            </p:cNvPr>
            <p:cNvCxnSpPr>
              <a:cxnSpLocks/>
            </p:cNvCxnSpPr>
            <p:nvPr/>
          </p:nvCxnSpPr>
          <p:spPr>
            <a:xfrm flipH="1" flipV="1">
              <a:off x="9941848" y="4028959"/>
              <a:ext cx="716380" cy="1333"/>
            </a:xfrm>
            <a:prstGeom prst="straightConnector1">
              <a:avLst/>
            </a:prstGeom>
            <a:ln w="47625">
              <a:solidFill>
                <a:srgbClr val="00206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9142F12-220A-3442-A698-015FD2BFB8D3}"/>
                </a:ext>
              </a:extLst>
            </p:cNvPr>
            <p:cNvCxnSpPr>
              <a:cxnSpLocks/>
            </p:cNvCxnSpPr>
            <p:nvPr/>
          </p:nvCxnSpPr>
          <p:spPr>
            <a:xfrm>
              <a:off x="10644582" y="2817062"/>
              <a:ext cx="3463" cy="389996"/>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01433D2-CD0B-4145-B0E2-A2292F1A7FB0}"/>
                </a:ext>
              </a:extLst>
            </p:cNvPr>
            <p:cNvCxnSpPr>
              <a:cxnSpLocks/>
            </p:cNvCxnSpPr>
            <p:nvPr/>
          </p:nvCxnSpPr>
          <p:spPr>
            <a:xfrm flipV="1">
              <a:off x="10648187" y="3620804"/>
              <a:ext cx="0" cy="415412"/>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2F5715DF-C964-F949-A47C-783F73C985E6}"/>
                </a:ext>
              </a:extLst>
            </p:cNvPr>
            <p:cNvSpPr txBox="1"/>
            <p:nvPr/>
          </p:nvSpPr>
          <p:spPr>
            <a:xfrm>
              <a:off x="8729469" y="1937404"/>
              <a:ext cx="1188146" cy="430887"/>
            </a:xfrm>
            <a:prstGeom prst="rect">
              <a:avLst/>
            </a:prstGeom>
            <a:noFill/>
          </p:spPr>
          <p:txBody>
            <a:bodyPr wrap="none" rtlCol="0">
              <a:spAutoFit/>
            </a:bodyPr>
            <a:lstStyle/>
            <a:p>
              <a:r>
                <a:rPr lang="en-US" sz="2200" b="1" dirty="0">
                  <a:solidFill>
                    <a:schemeClr val="accent4">
                      <a:lumMod val="75000"/>
                      <a:lumOff val="25000"/>
                    </a:schemeClr>
                  </a:solidFill>
                </a:rPr>
                <a:t>Parallel</a:t>
              </a:r>
              <a:endParaRPr lang="en-US" sz="2200" dirty="0">
                <a:solidFill>
                  <a:schemeClr val="accent4">
                    <a:lumMod val="75000"/>
                    <a:lumOff val="25000"/>
                  </a:schemeClr>
                </a:solidFill>
              </a:endParaRPr>
            </a:p>
          </p:txBody>
        </p:sp>
      </p:grpSp>
      <p:grpSp>
        <p:nvGrpSpPr>
          <p:cNvPr id="13" name="Group 12">
            <a:extLst>
              <a:ext uri="{FF2B5EF4-FFF2-40B4-BE49-F238E27FC236}">
                <a16:creationId xmlns:a16="http://schemas.microsoft.com/office/drawing/2014/main" id="{5A3A712F-D59B-A444-B7F0-BBD099D3A9D8}"/>
              </a:ext>
            </a:extLst>
          </p:cNvPr>
          <p:cNvGrpSpPr/>
          <p:nvPr/>
        </p:nvGrpSpPr>
        <p:grpSpPr>
          <a:xfrm>
            <a:off x="1466084" y="4471453"/>
            <a:ext cx="7925909" cy="2350561"/>
            <a:chOff x="1466084" y="4471453"/>
            <a:chExt cx="7925909" cy="2350561"/>
          </a:xfrm>
        </p:grpSpPr>
        <p:sp>
          <p:nvSpPr>
            <p:cNvPr id="12" name="Freeform 11">
              <a:extLst>
                <a:ext uri="{FF2B5EF4-FFF2-40B4-BE49-F238E27FC236}">
                  <a16:creationId xmlns:a16="http://schemas.microsoft.com/office/drawing/2014/main" id="{04123B67-8520-7F46-A93D-9B4D8290C367}"/>
                </a:ext>
              </a:extLst>
            </p:cNvPr>
            <p:cNvSpPr/>
            <p:nvPr/>
          </p:nvSpPr>
          <p:spPr>
            <a:xfrm>
              <a:off x="1852550" y="4986811"/>
              <a:ext cx="3776353" cy="35626"/>
            </a:xfrm>
            <a:custGeom>
              <a:avLst/>
              <a:gdLst>
                <a:gd name="connsiteX0" fmla="*/ 0 w 3776353"/>
                <a:gd name="connsiteY0" fmla="*/ 0 h 35626"/>
                <a:gd name="connsiteX1" fmla="*/ 2850078 w 3776353"/>
                <a:gd name="connsiteY1" fmla="*/ 0 h 35626"/>
                <a:gd name="connsiteX2" fmla="*/ 3526972 w 3776353"/>
                <a:gd name="connsiteY2" fmla="*/ 11875 h 35626"/>
                <a:gd name="connsiteX3" fmla="*/ 3776353 w 3776353"/>
                <a:gd name="connsiteY3" fmla="*/ 35626 h 35626"/>
              </a:gdLst>
              <a:ahLst/>
              <a:cxnLst>
                <a:cxn ang="0">
                  <a:pos x="connsiteX0" y="connsiteY0"/>
                </a:cxn>
                <a:cxn ang="0">
                  <a:pos x="connsiteX1" y="connsiteY1"/>
                </a:cxn>
                <a:cxn ang="0">
                  <a:pos x="connsiteX2" y="connsiteY2"/>
                </a:cxn>
                <a:cxn ang="0">
                  <a:pos x="connsiteX3" y="connsiteY3"/>
                </a:cxn>
              </a:cxnLst>
              <a:rect l="l" t="t" r="r" b="b"/>
              <a:pathLst>
                <a:path w="3776353" h="35626">
                  <a:moveTo>
                    <a:pt x="0" y="0"/>
                  </a:moveTo>
                  <a:lnTo>
                    <a:pt x="2850078" y="0"/>
                  </a:lnTo>
                  <a:cubicBezTo>
                    <a:pt x="3437907" y="1979"/>
                    <a:pt x="3372593" y="5937"/>
                    <a:pt x="3526972" y="11875"/>
                  </a:cubicBezTo>
                  <a:cubicBezTo>
                    <a:pt x="3681351" y="17813"/>
                    <a:pt x="3728852" y="26719"/>
                    <a:pt x="3776353" y="35626"/>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B553CAF-1FBA-5349-B606-42BD0DE439EE}"/>
                </a:ext>
              </a:extLst>
            </p:cNvPr>
            <p:cNvSpPr/>
            <p:nvPr/>
          </p:nvSpPr>
          <p:spPr>
            <a:xfrm>
              <a:off x="2272948" y="5589242"/>
              <a:ext cx="1051245" cy="669684"/>
            </a:xfrm>
            <a:prstGeom prst="rect">
              <a:avLst/>
            </a:prstGeom>
            <a:solidFill>
              <a:schemeClr val="bg2"/>
            </a:solid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a:solidFill>
                      <a:schemeClr val="bg2"/>
                    </a:solidFill>
                  </a:ln>
                  <a:solidFill>
                    <a:srgbClr val="000000"/>
                  </a:solidFill>
                </a:rPr>
                <a:t>System 1</a:t>
              </a:r>
            </a:p>
          </p:txBody>
        </p:sp>
        <p:cxnSp>
          <p:nvCxnSpPr>
            <p:cNvPr id="69" name="Straight Arrow Connector 68">
              <a:extLst>
                <a:ext uri="{FF2B5EF4-FFF2-40B4-BE49-F238E27FC236}">
                  <a16:creationId xmlns:a16="http://schemas.microsoft.com/office/drawing/2014/main" id="{087A0A28-CF50-994D-976C-73A2003ACA19}"/>
                </a:ext>
              </a:extLst>
            </p:cNvPr>
            <p:cNvCxnSpPr>
              <a:cxnSpLocks/>
            </p:cNvCxnSpPr>
            <p:nvPr/>
          </p:nvCxnSpPr>
          <p:spPr>
            <a:xfrm>
              <a:off x="1466084" y="5889594"/>
              <a:ext cx="795228"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61F79EA-59EF-AD41-B863-5F1655D2986E}"/>
                    </a:ext>
                  </a:extLst>
                </p:cNvPr>
                <p:cNvSpPr txBox="1"/>
                <p:nvPr/>
              </p:nvSpPr>
              <p:spPr>
                <a:xfrm>
                  <a:off x="1511945" y="5446556"/>
                  <a:ext cx="6765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71" name="TextBox 70">
                  <a:extLst>
                    <a:ext uri="{FF2B5EF4-FFF2-40B4-BE49-F238E27FC236}">
                      <a16:creationId xmlns:a16="http://schemas.microsoft.com/office/drawing/2014/main" id="{D61F79EA-59EF-AD41-B863-5F1655D2986E}"/>
                    </a:ext>
                  </a:extLst>
                </p:cNvPr>
                <p:cNvSpPr txBox="1">
                  <a:spLocks noRot="1" noChangeAspect="1" noMove="1" noResize="1" noEditPoints="1" noAdjustHandles="1" noChangeArrowheads="1" noChangeShapeType="1" noTextEdit="1"/>
                </p:cNvSpPr>
                <p:nvPr/>
              </p:nvSpPr>
              <p:spPr>
                <a:xfrm>
                  <a:off x="1511945" y="5446556"/>
                  <a:ext cx="676532" cy="369332"/>
                </a:xfrm>
                <a:prstGeom prst="rect">
                  <a:avLst/>
                </a:prstGeom>
                <a:blipFill>
                  <a:blip r:embed="rId7"/>
                  <a:stretch>
                    <a:fillRect b="-20000"/>
                  </a:stretch>
                </a:blipFill>
              </p:spPr>
              <p:txBody>
                <a:bodyPr/>
                <a:lstStyle/>
                <a:p>
                  <a:r>
                    <a:rPr lang="en-US">
                      <a:noFill/>
                    </a:rPr>
                    <a:t> </a:t>
                  </a:r>
                </a:p>
              </p:txBody>
            </p:sp>
          </mc:Fallback>
        </mc:AlternateContent>
        <p:sp>
          <p:nvSpPr>
            <p:cNvPr id="73" name="Rectangle 72">
              <a:extLst>
                <a:ext uri="{FF2B5EF4-FFF2-40B4-BE49-F238E27FC236}">
                  <a16:creationId xmlns:a16="http://schemas.microsoft.com/office/drawing/2014/main" id="{40EE64BF-A13B-564A-B86C-E9E9E4A5606A}"/>
                </a:ext>
              </a:extLst>
            </p:cNvPr>
            <p:cNvSpPr/>
            <p:nvPr/>
          </p:nvSpPr>
          <p:spPr>
            <a:xfrm>
              <a:off x="7600133" y="5516718"/>
              <a:ext cx="1051245" cy="669684"/>
            </a:xfrm>
            <a:prstGeom prst="rect">
              <a:avLst/>
            </a:prstGeom>
            <a:solidFill>
              <a:schemeClr val="bg2"/>
            </a:solid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a:solidFill>
                      <a:schemeClr val="bg2"/>
                    </a:solidFill>
                  </a:ln>
                  <a:solidFill>
                    <a:srgbClr val="000000"/>
                  </a:solidFill>
                </a:rPr>
                <a:t>System 4</a:t>
              </a:r>
            </a:p>
          </p:txBody>
        </p:sp>
        <p:cxnSp>
          <p:nvCxnSpPr>
            <p:cNvPr id="74" name="Straight Arrow Connector 73">
              <a:extLst>
                <a:ext uri="{FF2B5EF4-FFF2-40B4-BE49-F238E27FC236}">
                  <a16:creationId xmlns:a16="http://schemas.microsoft.com/office/drawing/2014/main" id="{C68ECBD7-0696-F549-A951-3F15B88879A5}"/>
                </a:ext>
              </a:extLst>
            </p:cNvPr>
            <p:cNvCxnSpPr>
              <a:cxnSpLocks/>
            </p:cNvCxnSpPr>
            <p:nvPr/>
          </p:nvCxnSpPr>
          <p:spPr>
            <a:xfrm>
              <a:off x="8651378" y="5882899"/>
              <a:ext cx="740615"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40BAA43D-2290-B448-8D39-8767944CA268}"/>
                    </a:ext>
                  </a:extLst>
                </p:cNvPr>
                <p:cNvSpPr txBox="1"/>
                <p:nvPr/>
              </p:nvSpPr>
              <p:spPr>
                <a:xfrm>
                  <a:off x="8765522" y="5428205"/>
                  <a:ext cx="5208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𝑦</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75" name="TextBox 74">
                  <a:extLst>
                    <a:ext uri="{FF2B5EF4-FFF2-40B4-BE49-F238E27FC236}">
                      <a16:creationId xmlns:a16="http://schemas.microsoft.com/office/drawing/2014/main" id="{40BAA43D-2290-B448-8D39-8767944CA268}"/>
                    </a:ext>
                  </a:extLst>
                </p:cNvPr>
                <p:cNvSpPr txBox="1">
                  <a:spLocks noRot="1" noChangeAspect="1" noMove="1" noResize="1" noEditPoints="1" noAdjustHandles="1" noChangeArrowheads="1" noChangeShapeType="1" noTextEdit="1"/>
                </p:cNvSpPr>
                <p:nvPr/>
              </p:nvSpPr>
              <p:spPr>
                <a:xfrm>
                  <a:off x="8765522" y="5428205"/>
                  <a:ext cx="520841" cy="369332"/>
                </a:xfrm>
                <a:prstGeom prst="rect">
                  <a:avLst/>
                </a:prstGeom>
                <a:blipFill>
                  <a:blip r:embed="rId8"/>
                  <a:stretch>
                    <a:fillRect r="-19048" b="-16667"/>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31FB3FB5-9CB5-1242-90F1-2097C4D12ECE}"/>
                </a:ext>
              </a:extLst>
            </p:cNvPr>
            <p:cNvSpPr/>
            <p:nvPr/>
          </p:nvSpPr>
          <p:spPr>
            <a:xfrm>
              <a:off x="4825917" y="4971822"/>
              <a:ext cx="1051245" cy="669684"/>
            </a:xfrm>
            <a:prstGeom prst="rect">
              <a:avLst/>
            </a:prstGeom>
            <a:solidFill>
              <a:schemeClr val="bg2"/>
            </a:solid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a:solidFill>
                      <a:schemeClr val="bg2"/>
                    </a:solidFill>
                  </a:ln>
                  <a:solidFill>
                    <a:srgbClr val="000000"/>
                  </a:solidFill>
                </a:rPr>
                <a:t>System 2</a:t>
              </a:r>
            </a:p>
          </p:txBody>
        </p:sp>
        <p:cxnSp>
          <p:nvCxnSpPr>
            <p:cNvPr id="77" name="Straight Arrow Connector 76">
              <a:extLst>
                <a:ext uri="{FF2B5EF4-FFF2-40B4-BE49-F238E27FC236}">
                  <a16:creationId xmlns:a16="http://schemas.microsoft.com/office/drawing/2014/main" id="{B150EC2A-2085-104A-9B81-9FDD4ECBE6A1}"/>
                </a:ext>
              </a:extLst>
            </p:cNvPr>
            <p:cNvCxnSpPr>
              <a:cxnSpLocks/>
            </p:cNvCxnSpPr>
            <p:nvPr/>
          </p:nvCxnSpPr>
          <p:spPr>
            <a:xfrm>
              <a:off x="3314308" y="5924084"/>
              <a:ext cx="795228" cy="0"/>
            </a:xfrm>
            <a:prstGeom prst="straightConnector1">
              <a:avLst/>
            </a:prstGeom>
            <a:ln w="47625">
              <a:solidFill>
                <a:srgbClr val="002060"/>
              </a:solidFill>
              <a:headEnd type="none" w="sm" len="sm"/>
              <a:tailEnd type="non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44E7F9B0-8F45-8D44-8E97-884CB0C31B52}"/>
                </a:ext>
              </a:extLst>
            </p:cNvPr>
            <p:cNvSpPr/>
            <p:nvPr/>
          </p:nvSpPr>
          <p:spPr>
            <a:xfrm>
              <a:off x="4850150" y="6152330"/>
              <a:ext cx="1051245" cy="669684"/>
            </a:xfrm>
            <a:prstGeom prst="rect">
              <a:avLst/>
            </a:prstGeom>
            <a:solidFill>
              <a:schemeClr val="bg2"/>
            </a:solid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a:solidFill>
                      <a:schemeClr val="bg2"/>
                    </a:solidFill>
                  </a:ln>
                  <a:solidFill>
                    <a:srgbClr val="000000"/>
                  </a:solidFill>
                </a:rPr>
                <a:t>System 3</a:t>
              </a:r>
            </a:p>
          </p:txBody>
        </p:sp>
        <p:cxnSp>
          <p:nvCxnSpPr>
            <p:cNvPr id="80" name="Straight Arrow Connector 79">
              <a:extLst>
                <a:ext uri="{FF2B5EF4-FFF2-40B4-BE49-F238E27FC236}">
                  <a16:creationId xmlns:a16="http://schemas.microsoft.com/office/drawing/2014/main" id="{3973E8F4-1990-CC44-9EEF-C30F92C2C7BE}"/>
                </a:ext>
              </a:extLst>
            </p:cNvPr>
            <p:cNvCxnSpPr>
              <a:cxnSpLocks/>
            </p:cNvCxnSpPr>
            <p:nvPr/>
          </p:nvCxnSpPr>
          <p:spPr>
            <a:xfrm>
              <a:off x="6833455" y="5886796"/>
              <a:ext cx="740615"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638ED65-E1F2-9844-9D87-F3BF7033483D}"/>
                </a:ext>
              </a:extLst>
            </p:cNvPr>
            <p:cNvCxnSpPr>
              <a:cxnSpLocks/>
            </p:cNvCxnSpPr>
            <p:nvPr/>
          </p:nvCxnSpPr>
          <p:spPr>
            <a:xfrm flipV="1">
              <a:off x="4109536" y="5307997"/>
              <a:ext cx="0" cy="607292"/>
            </a:xfrm>
            <a:prstGeom prst="straightConnector1">
              <a:avLst/>
            </a:prstGeom>
            <a:ln w="47625">
              <a:solidFill>
                <a:srgbClr val="00206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9DBF33AD-8D27-2643-BDBB-56FC4714C480}"/>
                </a:ext>
              </a:extLst>
            </p:cNvPr>
            <p:cNvCxnSpPr>
              <a:cxnSpLocks/>
            </p:cNvCxnSpPr>
            <p:nvPr/>
          </p:nvCxnSpPr>
          <p:spPr>
            <a:xfrm flipV="1">
              <a:off x="4109536" y="5904150"/>
              <a:ext cx="0" cy="607292"/>
            </a:xfrm>
            <a:prstGeom prst="straightConnector1">
              <a:avLst/>
            </a:prstGeom>
            <a:ln w="47625">
              <a:solidFill>
                <a:srgbClr val="00206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4C600AD-C199-F741-9ED0-CDE889EB8E24}"/>
                </a:ext>
              </a:extLst>
            </p:cNvPr>
            <p:cNvCxnSpPr>
              <a:cxnSpLocks/>
            </p:cNvCxnSpPr>
            <p:nvPr/>
          </p:nvCxnSpPr>
          <p:spPr>
            <a:xfrm>
              <a:off x="4109535" y="5307997"/>
              <a:ext cx="740615"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3E0595BA-40F0-E84F-899C-62ACCE2E8C86}"/>
                </a:ext>
              </a:extLst>
            </p:cNvPr>
            <p:cNvCxnSpPr>
              <a:cxnSpLocks/>
            </p:cNvCxnSpPr>
            <p:nvPr/>
          </p:nvCxnSpPr>
          <p:spPr>
            <a:xfrm>
              <a:off x="4109535" y="6506771"/>
              <a:ext cx="740615"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3B22AA0C-94C2-2343-88CD-CDF2E3BE62CF}"/>
                </a:ext>
              </a:extLst>
            </p:cNvPr>
            <p:cNvGrpSpPr/>
            <p:nvPr/>
          </p:nvGrpSpPr>
          <p:grpSpPr>
            <a:xfrm>
              <a:off x="6378266" y="5672119"/>
              <a:ext cx="458936" cy="431030"/>
              <a:chOff x="4887822" y="5082264"/>
              <a:chExt cx="458936" cy="431030"/>
            </a:xfrm>
          </p:grpSpPr>
          <p:sp>
            <p:nvSpPr>
              <p:cNvPr id="87" name="Oval 86">
                <a:extLst>
                  <a:ext uri="{FF2B5EF4-FFF2-40B4-BE49-F238E27FC236}">
                    <a16:creationId xmlns:a16="http://schemas.microsoft.com/office/drawing/2014/main" id="{AA756D2B-A129-8C4F-826E-B278814AA904}"/>
                  </a:ext>
                </a:extLst>
              </p:cNvPr>
              <p:cNvSpPr/>
              <p:nvPr/>
            </p:nvSpPr>
            <p:spPr>
              <a:xfrm>
                <a:off x="4887822" y="5082264"/>
                <a:ext cx="458936" cy="431030"/>
              </a:xfrm>
              <a:prstGeom prst="ellipse">
                <a:avLst/>
              </a:prstGeom>
              <a:solidFill>
                <a:schemeClr val="bg2"/>
              </a:solidFill>
              <a:ln w="317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a:extLst>
                  <a:ext uri="{FF2B5EF4-FFF2-40B4-BE49-F238E27FC236}">
                    <a16:creationId xmlns:a16="http://schemas.microsoft.com/office/drawing/2014/main" id="{B81C3C56-D600-3B43-9839-293FDB2D6FDC}"/>
                  </a:ext>
                </a:extLst>
              </p:cNvPr>
              <p:cNvCxnSpPr>
                <a:cxnSpLocks/>
              </p:cNvCxnSpPr>
              <p:nvPr/>
            </p:nvCxnSpPr>
            <p:spPr>
              <a:xfrm>
                <a:off x="4968504" y="5296941"/>
                <a:ext cx="275849" cy="0"/>
              </a:xfrm>
              <a:prstGeom prst="straightConnector1">
                <a:avLst/>
              </a:prstGeom>
              <a:ln w="47625">
                <a:solidFill>
                  <a:srgbClr val="002060"/>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A62E7038-C568-2C40-9107-9204188DC186}"/>
                  </a:ext>
                </a:extLst>
              </p:cNvPr>
              <p:cNvCxnSpPr>
                <a:cxnSpLocks/>
              </p:cNvCxnSpPr>
              <p:nvPr/>
            </p:nvCxnSpPr>
            <p:spPr>
              <a:xfrm flipV="1">
                <a:off x="5117290" y="5162471"/>
                <a:ext cx="3614" cy="283588"/>
              </a:xfrm>
              <a:prstGeom prst="straightConnector1">
                <a:avLst/>
              </a:prstGeom>
              <a:ln w="47625">
                <a:solidFill>
                  <a:srgbClr val="002060"/>
                </a:solidFill>
                <a:tailEnd type="none"/>
              </a:ln>
            </p:spPr>
            <p:style>
              <a:lnRef idx="1">
                <a:schemeClr val="accent1"/>
              </a:lnRef>
              <a:fillRef idx="0">
                <a:schemeClr val="accent1"/>
              </a:fillRef>
              <a:effectRef idx="0">
                <a:schemeClr val="accent1"/>
              </a:effectRef>
              <a:fontRef idx="minor">
                <a:schemeClr val="tx1"/>
              </a:fontRef>
            </p:style>
          </p:cxnSp>
        </p:grpSp>
        <p:cxnSp>
          <p:nvCxnSpPr>
            <p:cNvPr id="90" name="Straight Arrow Connector 89">
              <a:extLst>
                <a:ext uri="{FF2B5EF4-FFF2-40B4-BE49-F238E27FC236}">
                  <a16:creationId xmlns:a16="http://schemas.microsoft.com/office/drawing/2014/main" id="{D553BFDC-5A70-4644-B102-E5DF4BE1CA58}"/>
                </a:ext>
              </a:extLst>
            </p:cNvPr>
            <p:cNvCxnSpPr>
              <a:cxnSpLocks/>
              <a:endCxn id="76" idx="3"/>
            </p:cNvCxnSpPr>
            <p:nvPr/>
          </p:nvCxnSpPr>
          <p:spPr>
            <a:xfrm flipH="1" flipV="1">
              <a:off x="5877162" y="5306664"/>
              <a:ext cx="716380" cy="1333"/>
            </a:xfrm>
            <a:prstGeom prst="straightConnector1">
              <a:avLst/>
            </a:prstGeom>
            <a:ln w="47625">
              <a:solidFill>
                <a:srgbClr val="00206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D3DEDDF-0E80-4D41-9733-629CFA382226}"/>
                </a:ext>
              </a:extLst>
            </p:cNvPr>
            <p:cNvCxnSpPr>
              <a:cxnSpLocks/>
            </p:cNvCxnSpPr>
            <p:nvPr/>
          </p:nvCxnSpPr>
          <p:spPr>
            <a:xfrm flipH="1" flipV="1">
              <a:off x="5901395" y="6518561"/>
              <a:ext cx="716380" cy="1333"/>
            </a:xfrm>
            <a:prstGeom prst="straightConnector1">
              <a:avLst/>
            </a:prstGeom>
            <a:ln w="47625">
              <a:solidFill>
                <a:srgbClr val="002060"/>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19CF098-703F-0A42-AC8E-0A66D286BC66}"/>
                </a:ext>
              </a:extLst>
            </p:cNvPr>
            <p:cNvCxnSpPr>
              <a:cxnSpLocks/>
            </p:cNvCxnSpPr>
            <p:nvPr/>
          </p:nvCxnSpPr>
          <p:spPr>
            <a:xfrm>
              <a:off x="6604129" y="5306664"/>
              <a:ext cx="3463" cy="389996"/>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0BF6E79-4332-F844-B77A-3AAAC75877FB}"/>
                </a:ext>
              </a:extLst>
            </p:cNvPr>
            <p:cNvCxnSpPr>
              <a:cxnSpLocks/>
            </p:cNvCxnSpPr>
            <p:nvPr/>
          </p:nvCxnSpPr>
          <p:spPr>
            <a:xfrm flipV="1">
              <a:off x="6607734" y="6110406"/>
              <a:ext cx="0" cy="415412"/>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42069B0F-2878-2F4D-9AF7-E57BC972E6F4}"/>
                </a:ext>
              </a:extLst>
            </p:cNvPr>
            <p:cNvSpPr txBox="1"/>
            <p:nvPr/>
          </p:nvSpPr>
          <p:spPr>
            <a:xfrm>
              <a:off x="2915431" y="4471453"/>
              <a:ext cx="4847802" cy="430887"/>
            </a:xfrm>
            <a:prstGeom prst="rect">
              <a:avLst/>
            </a:prstGeom>
            <a:noFill/>
          </p:spPr>
          <p:txBody>
            <a:bodyPr wrap="none" rtlCol="0">
              <a:spAutoFit/>
            </a:bodyPr>
            <a:lstStyle/>
            <a:p>
              <a:r>
                <a:rPr lang="en-US" sz="2200" b="1" dirty="0">
                  <a:solidFill>
                    <a:schemeClr val="accent4">
                      <a:lumMod val="75000"/>
                      <a:lumOff val="25000"/>
                    </a:schemeClr>
                  </a:solidFill>
                </a:rPr>
                <a:t>Combination of Series and Parallel</a:t>
              </a:r>
              <a:endParaRPr lang="en-US" sz="2200" dirty="0">
                <a:solidFill>
                  <a:schemeClr val="accent4">
                    <a:lumMod val="75000"/>
                    <a:lumOff val="25000"/>
                  </a:schemeClr>
                </a:solidFill>
              </a:endParaRPr>
            </a:p>
          </p:txBody>
        </p:sp>
      </p:grpSp>
    </p:spTree>
    <p:extLst>
      <p:ext uri="{BB962C8B-B14F-4D97-AF65-F5344CB8AC3E}">
        <p14:creationId xmlns:p14="http://schemas.microsoft.com/office/powerpoint/2010/main" val="248499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6A86E60-AEB1-564D-9659-A2EF786F06B6}"/>
                  </a:ext>
                </a:extLst>
              </p:cNvPr>
              <p:cNvSpPr/>
              <p:nvPr/>
            </p:nvSpPr>
            <p:spPr>
              <a:xfrm>
                <a:off x="1192083" y="1660889"/>
                <a:ext cx="10999917" cy="2246769"/>
              </a:xfrm>
              <a:prstGeom prst="rect">
                <a:avLst/>
              </a:prstGeom>
            </p:spPr>
            <p:txBody>
              <a:bodyPr wrap="square">
                <a:spAutoFit/>
              </a:bodyPr>
              <a:lstStyle/>
              <a:p>
                <a:pPr marL="342900" indent="-342900">
                  <a:buFont typeface="Arial" panose="020B0604020202020204" pitchFamily="34" charset="0"/>
                  <a:buChar char="•"/>
                </a:pPr>
                <a:r>
                  <a:rPr lang="en-GB" sz="2000" dirty="0"/>
                  <a:t>The response of any LTI system to a unit impulse produces the impulse response </a:t>
                </a:r>
                <a14:m>
                  <m:oMath xmlns:m="http://schemas.openxmlformats.org/officeDocument/2006/math">
                    <m:r>
                      <a:rPr lang="en-GB" sz="2000" i="1" dirty="0" smtClean="0">
                        <a:latin typeface="Cambria Math" panose="02040503050406030204" pitchFamily="18" charset="0"/>
                      </a:rPr>
                      <m:t>h</m:t>
                    </m:r>
                    <m:d>
                      <m:dPr>
                        <m:begChr m:val="["/>
                        <m:endChr m:val="]"/>
                        <m:ctrlPr>
                          <a:rPr lang="en-GB" sz="2000" i="1" dirty="0" smtClean="0">
                            <a:latin typeface="Cambria Math" panose="02040503050406030204" pitchFamily="18" charset="0"/>
                          </a:rPr>
                        </m:ctrlPr>
                      </m:dPr>
                      <m:e>
                        <m:r>
                          <a:rPr lang="en-GB" sz="2000" i="1" dirty="0" smtClean="0">
                            <a:latin typeface="Cambria Math" panose="02040503050406030204" pitchFamily="18" charset="0"/>
                          </a:rPr>
                          <m:t>𝑛</m:t>
                        </m:r>
                      </m:e>
                    </m:d>
                    <m:r>
                      <a:rPr lang="en-GB" sz="2000" i="1" dirty="0" smtClean="0">
                        <a:latin typeface="Cambria Math" panose="02040503050406030204" pitchFamily="18" charset="0"/>
                      </a:rPr>
                      <m:t>. </m:t>
                    </m:r>
                  </m:oMath>
                </a14:m>
                <a:endParaRPr lang="en-GB" sz="2000" dirty="0"/>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Because any general input signal can be written as a sum of </a:t>
                </a:r>
                <a:r>
                  <a:rPr lang="en-GB" sz="2000" b="1" i="1" dirty="0">
                    <a:solidFill>
                      <a:schemeClr val="accent3">
                        <a:lumMod val="75000"/>
                        <a:lumOff val="25000"/>
                      </a:schemeClr>
                    </a:solidFill>
                  </a:rPr>
                  <a:t>weighted</a:t>
                </a:r>
                <a:r>
                  <a:rPr lang="en-GB" sz="2000" dirty="0">
                    <a:solidFill>
                      <a:schemeClr val="accent3">
                        <a:lumMod val="75000"/>
                        <a:lumOff val="25000"/>
                      </a:schemeClr>
                    </a:solidFill>
                  </a:rPr>
                  <a:t>, </a:t>
                </a:r>
                <a:r>
                  <a:rPr lang="en-GB" sz="2000" b="1" i="1" dirty="0">
                    <a:solidFill>
                      <a:schemeClr val="accent3">
                        <a:lumMod val="75000"/>
                        <a:lumOff val="25000"/>
                      </a:schemeClr>
                    </a:solidFill>
                  </a:rPr>
                  <a:t>shifted impulses </a:t>
                </a:r>
                <a:r>
                  <a:rPr lang="en-GB" sz="2000" dirty="0"/>
                  <a:t>then, using the property of superposition associated with LTI systems, we can write the output due to any general input as a sum of </a:t>
                </a:r>
                <a:r>
                  <a:rPr lang="en-GB" sz="2000" b="1" dirty="0">
                    <a:solidFill>
                      <a:schemeClr val="accent3">
                        <a:lumMod val="75000"/>
                        <a:lumOff val="25000"/>
                      </a:schemeClr>
                    </a:solidFill>
                  </a:rPr>
                  <a:t>weighted shifted impulse responses</a:t>
                </a:r>
                <a:r>
                  <a:rPr lang="en-GB" sz="2000" dirty="0"/>
                  <a:t>. </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This leads to the definition of the convolution sum operator for discrete LTI systems. </a:t>
                </a:r>
              </a:p>
            </p:txBody>
          </p:sp>
        </mc:Choice>
        <mc:Fallback xmlns="">
          <p:sp>
            <p:nvSpPr>
              <p:cNvPr id="4" name="Rectangle 3">
                <a:extLst>
                  <a:ext uri="{FF2B5EF4-FFF2-40B4-BE49-F238E27FC236}">
                    <a16:creationId xmlns:a16="http://schemas.microsoft.com/office/drawing/2014/main" id="{06A86E60-AEB1-564D-9659-A2EF786F06B6}"/>
                  </a:ext>
                </a:extLst>
              </p:cNvPr>
              <p:cNvSpPr>
                <a:spLocks noRot="1" noChangeAspect="1" noMove="1" noResize="1" noEditPoints="1" noAdjustHandles="1" noChangeArrowheads="1" noChangeShapeType="1" noTextEdit="1"/>
              </p:cNvSpPr>
              <p:nvPr/>
            </p:nvSpPr>
            <p:spPr>
              <a:xfrm>
                <a:off x="1192083" y="1660889"/>
                <a:ext cx="10999917" cy="2246769"/>
              </a:xfrm>
              <a:prstGeom prst="rect">
                <a:avLst/>
              </a:prstGeom>
              <a:blipFill>
                <a:blip r:embed="rId2"/>
                <a:stretch>
                  <a:fillRect l="-577" t="-1124" b="-393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Convolution sum </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30</a:t>
            </a:fld>
            <a:endParaRPr lang="en-US" dirty="0"/>
          </a:p>
        </p:txBody>
      </p:sp>
      <p:sp>
        <p:nvSpPr>
          <p:cNvPr id="5" name="Rectangle 4">
            <a:extLst>
              <a:ext uri="{FF2B5EF4-FFF2-40B4-BE49-F238E27FC236}">
                <a16:creationId xmlns:a16="http://schemas.microsoft.com/office/drawing/2014/main" id="{B29444CE-3224-F64C-8058-41EDB508080E}"/>
              </a:ext>
            </a:extLst>
          </p:cNvPr>
          <p:cNvSpPr/>
          <p:nvPr/>
        </p:nvSpPr>
        <p:spPr>
          <a:xfrm>
            <a:off x="5106989" y="4828693"/>
            <a:ext cx="2299235" cy="1129805"/>
          </a:xfrm>
          <a:prstGeom prst="rect">
            <a:avLst/>
          </a:prstGeom>
          <a:solidFill>
            <a:schemeClr val="bg2"/>
          </a:solid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n>
                  <a:solidFill>
                    <a:schemeClr val="bg2"/>
                  </a:solidFill>
                </a:ln>
                <a:solidFill>
                  <a:srgbClr val="000000"/>
                </a:solidFill>
              </a:rPr>
              <a:t>LTI - Discrete System</a:t>
            </a:r>
          </a:p>
        </p:txBody>
      </p:sp>
      <p:cxnSp>
        <p:nvCxnSpPr>
          <p:cNvPr id="6" name="Straight Arrow Connector 5">
            <a:extLst>
              <a:ext uri="{FF2B5EF4-FFF2-40B4-BE49-F238E27FC236}">
                <a16:creationId xmlns:a16="http://schemas.microsoft.com/office/drawing/2014/main" id="{031FAD9E-5C7D-374A-A609-05241C6F5921}"/>
              </a:ext>
            </a:extLst>
          </p:cNvPr>
          <p:cNvCxnSpPr>
            <a:cxnSpLocks/>
          </p:cNvCxnSpPr>
          <p:nvPr/>
        </p:nvCxnSpPr>
        <p:spPr>
          <a:xfrm>
            <a:off x="3777548" y="5393595"/>
            <a:ext cx="1303332"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441886F-832C-CA41-8256-9A00181BAE37}"/>
              </a:ext>
            </a:extLst>
          </p:cNvPr>
          <p:cNvCxnSpPr>
            <a:cxnSpLocks/>
          </p:cNvCxnSpPr>
          <p:nvPr/>
        </p:nvCxnSpPr>
        <p:spPr>
          <a:xfrm>
            <a:off x="7406224" y="5393595"/>
            <a:ext cx="1303332"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705093B-5B66-DB47-A5B8-78288F2495A6}"/>
              </a:ext>
            </a:extLst>
          </p:cNvPr>
          <p:cNvPicPr>
            <a:picLocks noChangeAspect="1"/>
          </p:cNvPicPr>
          <p:nvPr/>
        </p:nvPicPr>
        <p:blipFill>
          <a:blip r:embed="rId3"/>
          <a:stretch>
            <a:fillRect/>
          </a:stretch>
        </p:blipFill>
        <p:spPr>
          <a:xfrm>
            <a:off x="1183934" y="4931865"/>
            <a:ext cx="3777968" cy="265246"/>
          </a:xfrm>
          <a:prstGeom prst="rect">
            <a:avLst/>
          </a:prstGeom>
        </p:spPr>
      </p:pic>
      <p:sp>
        <p:nvSpPr>
          <p:cNvPr id="9" name="TextBox 8">
            <a:extLst>
              <a:ext uri="{FF2B5EF4-FFF2-40B4-BE49-F238E27FC236}">
                <a16:creationId xmlns:a16="http://schemas.microsoft.com/office/drawing/2014/main" id="{AB5F1F4F-BE89-514C-A1E0-5E228BCA37E4}"/>
              </a:ext>
            </a:extLst>
          </p:cNvPr>
          <p:cNvSpPr txBox="1"/>
          <p:nvPr/>
        </p:nvSpPr>
        <p:spPr>
          <a:xfrm>
            <a:off x="1103183" y="5574987"/>
            <a:ext cx="3318550" cy="646331"/>
          </a:xfrm>
          <a:prstGeom prst="rect">
            <a:avLst/>
          </a:prstGeom>
          <a:noFill/>
        </p:spPr>
        <p:txBody>
          <a:bodyPr wrap="square" rtlCol="0">
            <a:spAutoFit/>
          </a:bodyPr>
          <a:lstStyle/>
          <a:p>
            <a:r>
              <a:rPr lang="en-US" dirty="0"/>
              <a:t>Generic input written as sum of weighted shifted impulses</a:t>
            </a:r>
          </a:p>
        </p:txBody>
      </p:sp>
      <p:pic>
        <p:nvPicPr>
          <p:cNvPr id="10" name="Picture 9">
            <a:extLst>
              <a:ext uri="{FF2B5EF4-FFF2-40B4-BE49-F238E27FC236}">
                <a16:creationId xmlns:a16="http://schemas.microsoft.com/office/drawing/2014/main" id="{2080995E-6CF9-4547-B68F-BF43EC269C6A}"/>
              </a:ext>
            </a:extLst>
          </p:cNvPr>
          <p:cNvPicPr>
            <a:picLocks noChangeAspect="1"/>
          </p:cNvPicPr>
          <p:nvPr/>
        </p:nvPicPr>
        <p:blipFill>
          <a:blip r:embed="rId4"/>
          <a:stretch>
            <a:fillRect/>
          </a:stretch>
        </p:blipFill>
        <p:spPr>
          <a:xfrm>
            <a:off x="7645441" y="4931865"/>
            <a:ext cx="3835318" cy="265246"/>
          </a:xfrm>
          <a:prstGeom prst="rect">
            <a:avLst/>
          </a:prstGeom>
        </p:spPr>
      </p:pic>
    </p:spTree>
    <p:extLst>
      <p:ext uri="{BB962C8B-B14F-4D97-AF65-F5344CB8AC3E}">
        <p14:creationId xmlns:p14="http://schemas.microsoft.com/office/powerpoint/2010/main" val="309603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Convolution sum </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31</a:t>
            </a:fld>
            <a:endParaRPr lang="en-US" dirty="0"/>
          </a:p>
        </p:txBody>
      </p:sp>
      <p:sp>
        <p:nvSpPr>
          <p:cNvPr id="5" name="Rectangle 4">
            <a:extLst>
              <a:ext uri="{FF2B5EF4-FFF2-40B4-BE49-F238E27FC236}">
                <a16:creationId xmlns:a16="http://schemas.microsoft.com/office/drawing/2014/main" id="{B29444CE-3224-F64C-8058-41EDB508080E}"/>
              </a:ext>
            </a:extLst>
          </p:cNvPr>
          <p:cNvSpPr/>
          <p:nvPr/>
        </p:nvSpPr>
        <p:spPr>
          <a:xfrm>
            <a:off x="4946382" y="2466966"/>
            <a:ext cx="2299235" cy="1129805"/>
          </a:xfrm>
          <a:prstGeom prst="rect">
            <a:avLst/>
          </a:prstGeom>
          <a:solidFill>
            <a:schemeClr val="bg2"/>
          </a:solid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n>
                  <a:solidFill>
                    <a:schemeClr val="bg2"/>
                  </a:solidFill>
                </a:ln>
                <a:solidFill>
                  <a:srgbClr val="000000"/>
                </a:solidFill>
              </a:rPr>
              <a:t>LTI - Discrete System</a:t>
            </a:r>
          </a:p>
        </p:txBody>
      </p:sp>
      <p:cxnSp>
        <p:nvCxnSpPr>
          <p:cNvPr id="6" name="Straight Arrow Connector 5">
            <a:extLst>
              <a:ext uri="{FF2B5EF4-FFF2-40B4-BE49-F238E27FC236}">
                <a16:creationId xmlns:a16="http://schemas.microsoft.com/office/drawing/2014/main" id="{031FAD9E-5C7D-374A-A609-05241C6F5921}"/>
              </a:ext>
            </a:extLst>
          </p:cNvPr>
          <p:cNvCxnSpPr>
            <a:cxnSpLocks/>
          </p:cNvCxnSpPr>
          <p:nvPr/>
        </p:nvCxnSpPr>
        <p:spPr>
          <a:xfrm>
            <a:off x="3643050" y="3053363"/>
            <a:ext cx="1303332"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441886F-832C-CA41-8256-9A00181BAE37}"/>
              </a:ext>
            </a:extLst>
          </p:cNvPr>
          <p:cNvCxnSpPr>
            <a:cxnSpLocks/>
          </p:cNvCxnSpPr>
          <p:nvPr/>
        </p:nvCxnSpPr>
        <p:spPr>
          <a:xfrm>
            <a:off x="7245617" y="3053363"/>
            <a:ext cx="1303332"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6BFA3A-CEBE-7B43-8DEF-144A920DBA23}"/>
              </a:ext>
            </a:extLst>
          </p:cNvPr>
          <p:cNvSpPr txBox="1"/>
          <p:nvPr/>
        </p:nvSpPr>
        <p:spPr>
          <a:xfrm>
            <a:off x="1193800" y="1226371"/>
            <a:ext cx="3498073" cy="430887"/>
          </a:xfrm>
          <a:prstGeom prst="rect">
            <a:avLst/>
          </a:prstGeom>
          <a:noFill/>
        </p:spPr>
        <p:txBody>
          <a:bodyPr wrap="none" rtlCol="0">
            <a:spAutoFit/>
          </a:bodyPr>
          <a:lstStyle/>
          <a:p>
            <a:r>
              <a:rPr lang="en-US" sz="2200" dirty="0"/>
              <a:t>In general we can see that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30799DB-851C-0943-95B0-A09D53B8E60B}"/>
                  </a:ext>
                </a:extLst>
              </p:cNvPr>
              <p:cNvSpPr txBox="1"/>
              <p:nvPr/>
            </p:nvSpPr>
            <p:spPr>
              <a:xfrm>
                <a:off x="3151479" y="3647322"/>
                <a:ext cx="14921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2</m:t>
                          </m:r>
                        </m:e>
                      </m:d>
                      <m:r>
                        <m:rPr>
                          <m:sty m:val="p"/>
                        </m:rPr>
                        <a:rPr lang="en-US" i="1" dirty="0" smtClean="0">
                          <a:latin typeface="Cambria Math" panose="02040503050406030204" pitchFamily="18" charset="0"/>
                        </a:rPr>
                        <m:t>δ</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−2]</m:t>
                      </m:r>
                    </m:oMath>
                  </m:oMathPara>
                </a14:m>
                <a:endParaRPr lang="en-US" dirty="0"/>
              </a:p>
            </p:txBody>
          </p:sp>
        </mc:Choice>
        <mc:Fallback xmlns="">
          <p:sp>
            <p:nvSpPr>
              <p:cNvPr id="12" name="TextBox 11">
                <a:extLst>
                  <a:ext uri="{FF2B5EF4-FFF2-40B4-BE49-F238E27FC236}">
                    <a16:creationId xmlns:a16="http://schemas.microsoft.com/office/drawing/2014/main" id="{930799DB-851C-0943-95B0-A09D53B8E60B}"/>
                  </a:ext>
                </a:extLst>
              </p:cNvPr>
              <p:cNvSpPr txBox="1">
                <a:spLocks noRot="1" noChangeAspect="1" noMove="1" noResize="1" noEditPoints="1" noAdjustHandles="1" noChangeArrowheads="1" noChangeShapeType="1" noTextEdit="1"/>
              </p:cNvSpPr>
              <p:nvPr/>
            </p:nvSpPr>
            <p:spPr>
              <a:xfrm>
                <a:off x="3151479" y="3647322"/>
                <a:ext cx="1492140" cy="369332"/>
              </a:xfrm>
              <a:prstGeom prst="rect">
                <a:avLst/>
              </a:prstGeo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12BEAE1-5D21-F748-BE3A-FF97211316D6}"/>
                  </a:ext>
                </a:extLst>
              </p:cNvPr>
              <p:cNvSpPr txBox="1"/>
              <p:nvPr/>
            </p:nvSpPr>
            <p:spPr>
              <a:xfrm>
                <a:off x="3151479" y="3227439"/>
                <a:ext cx="14921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d>
                        <m:dPr>
                          <m:begChr m:val="["/>
                          <m:endChr m:val="]"/>
                          <m:ctrlPr>
                            <a:rPr lang="en-US" i="1" dirty="0" smtClean="0">
                              <a:latin typeface="Cambria Math" panose="02040503050406030204" pitchFamily="18" charset="0"/>
                            </a:rPr>
                          </m:ctrlPr>
                        </m:dPr>
                        <m:e>
                          <m:r>
                            <a:rPr lang="en-GB" b="0" i="1" dirty="0" smtClean="0">
                              <a:latin typeface="Cambria Math" panose="02040503050406030204" pitchFamily="18" charset="0"/>
                            </a:rPr>
                            <m:t>1</m:t>
                          </m:r>
                        </m:e>
                      </m:d>
                      <m:r>
                        <m:rPr>
                          <m:sty m:val="p"/>
                        </m:rPr>
                        <a:rPr lang="en-US" i="1" dirty="0" smtClean="0">
                          <a:latin typeface="Cambria Math" panose="02040503050406030204" pitchFamily="18" charset="0"/>
                        </a:rPr>
                        <m:t>δ</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−1]</m:t>
                      </m:r>
                    </m:oMath>
                  </m:oMathPara>
                </a14:m>
                <a:endParaRPr lang="en-US" dirty="0"/>
              </a:p>
            </p:txBody>
          </p:sp>
        </mc:Choice>
        <mc:Fallback xmlns="">
          <p:sp>
            <p:nvSpPr>
              <p:cNvPr id="14" name="TextBox 13">
                <a:extLst>
                  <a:ext uri="{FF2B5EF4-FFF2-40B4-BE49-F238E27FC236}">
                    <a16:creationId xmlns:a16="http://schemas.microsoft.com/office/drawing/2014/main" id="{C12BEAE1-5D21-F748-BE3A-FF97211316D6}"/>
                  </a:ext>
                </a:extLst>
              </p:cNvPr>
              <p:cNvSpPr txBox="1">
                <a:spLocks noRot="1" noChangeAspect="1" noMove="1" noResize="1" noEditPoints="1" noAdjustHandles="1" noChangeArrowheads="1" noChangeShapeType="1" noTextEdit="1"/>
              </p:cNvSpPr>
              <p:nvPr/>
            </p:nvSpPr>
            <p:spPr>
              <a:xfrm>
                <a:off x="3151479" y="3227439"/>
                <a:ext cx="1492140" cy="369332"/>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1807FC-4BF4-934F-A336-266BEB456A11}"/>
                  </a:ext>
                </a:extLst>
              </p:cNvPr>
              <p:cNvSpPr txBox="1"/>
              <p:nvPr/>
            </p:nvSpPr>
            <p:spPr>
              <a:xfrm>
                <a:off x="3162726" y="2676654"/>
                <a:ext cx="10881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d>
                        <m:dPr>
                          <m:begChr m:val="["/>
                          <m:endChr m:val="]"/>
                          <m:ctrlPr>
                            <a:rPr lang="en-US" i="1" dirty="0" smtClean="0">
                              <a:latin typeface="Cambria Math" panose="02040503050406030204" pitchFamily="18" charset="0"/>
                            </a:rPr>
                          </m:ctrlPr>
                        </m:dPr>
                        <m:e>
                          <m:r>
                            <a:rPr lang="en-GB" b="0" i="1" dirty="0" smtClean="0">
                              <a:latin typeface="Cambria Math" panose="02040503050406030204" pitchFamily="18" charset="0"/>
                            </a:rPr>
                            <m:t>0</m:t>
                          </m:r>
                        </m:e>
                      </m:d>
                      <m:r>
                        <m:rPr>
                          <m:sty m:val="p"/>
                        </m:rPr>
                        <a:rPr lang="en-US" i="1" dirty="0" smtClean="0">
                          <a:latin typeface="Cambria Math" panose="02040503050406030204" pitchFamily="18" charset="0"/>
                        </a:rPr>
                        <m:t>δ</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641807FC-4BF4-934F-A336-266BEB456A11}"/>
                  </a:ext>
                </a:extLst>
              </p:cNvPr>
              <p:cNvSpPr txBox="1">
                <a:spLocks noRot="1" noChangeAspect="1" noMove="1" noResize="1" noEditPoints="1" noAdjustHandles="1" noChangeArrowheads="1" noChangeShapeType="1" noTextEdit="1"/>
              </p:cNvSpPr>
              <p:nvPr/>
            </p:nvSpPr>
            <p:spPr>
              <a:xfrm>
                <a:off x="3162726" y="2676654"/>
                <a:ext cx="1088183" cy="369332"/>
              </a:xfrm>
              <a:prstGeom prst="rect">
                <a:avLst/>
              </a:prstGeom>
              <a:blipFill>
                <a:blip r:embed="rId4"/>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D419DB2-5D22-C14A-96BF-1C1FDDEE613C}"/>
                  </a:ext>
                </a:extLst>
              </p:cNvPr>
              <p:cNvSpPr txBox="1"/>
              <p:nvPr/>
            </p:nvSpPr>
            <p:spPr>
              <a:xfrm>
                <a:off x="3173183" y="2216596"/>
                <a:ext cx="16652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d>
                        <m:dPr>
                          <m:begChr m:val="["/>
                          <m:endChr m:val="]"/>
                          <m:ctrlPr>
                            <a:rPr lang="en-US" i="1" dirty="0" smtClean="0">
                              <a:latin typeface="Cambria Math" panose="02040503050406030204" pitchFamily="18" charset="0"/>
                            </a:rPr>
                          </m:ctrlPr>
                        </m:dPr>
                        <m:e>
                          <m:r>
                            <a:rPr lang="en-GB" b="0" i="1" dirty="0" smtClean="0">
                              <a:latin typeface="Cambria Math" panose="02040503050406030204" pitchFamily="18" charset="0"/>
                            </a:rPr>
                            <m:t>−1</m:t>
                          </m:r>
                        </m:e>
                      </m:d>
                      <m:r>
                        <m:rPr>
                          <m:sty m:val="p"/>
                        </m:rPr>
                        <a:rPr lang="en-US" i="1" dirty="0" smtClean="0">
                          <a:latin typeface="Cambria Math" panose="02040503050406030204" pitchFamily="18" charset="0"/>
                        </a:rPr>
                        <m:t>δ</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GB" b="0" i="1" dirty="0" smtClean="0">
                          <a:latin typeface="Cambria Math" panose="02040503050406030204" pitchFamily="18" charset="0"/>
                        </a:rPr>
                        <m:t>+1</m:t>
                      </m:r>
                      <m:r>
                        <a:rPr lang="en-US" i="1" dirty="0"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6D419DB2-5D22-C14A-96BF-1C1FDDEE613C}"/>
                  </a:ext>
                </a:extLst>
              </p:cNvPr>
              <p:cNvSpPr txBox="1">
                <a:spLocks noRot="1" noChangeAspect="1" noMove="1" noResize="1" noEditPoints="1" noAdjustHandles="1" noChangeArrowheads="1" noChangeShapeType="1" noTextEdit="1"/>
              </p:cNvSpPr>
              <p:nvPr/>
            </p:nvSpPr>
            <p:spPr>
              <a:xfrm>
                <a:off x="3173183" y="2216596"/>
                <a:ext cx="1665264"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17BC8B0-D87E-654E-96D6-72DC67F8E6EF}"/>
                  </a:ext>
                </a:extLst>
              </p:cNvPr>
              <p:cNvSpPr txBox="1"/>
              <p:nvPr/>
            </p:nvSpPr>
            <p:spPr>
              <a:xfrm>
                <a:off x="3173183" y="1829458"/>
                <a:ext cx="16652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d>
                        <m:dPr>
                          <m:begChr m:val="["/>
                          <m:endChr m:val="]"/>
                          <m:ctrlPr>
                            <a:rPr lang="en-US" i="1" dirty="0" smtClean="0">
                              <a:latin typeface="Cambria Math" panose="02040503050406030204" pitchFamily="18" charset="0"/>
                            </a:rPr>
                          </m:ctrlPr>
                        </m:dPr>
                        <m:e>
                          <m:r>
                            <a:rPr lang="en-GB" b="0" i="1" dirty="0" smtClean="0">
                              <a:latin typeface="Cambria Math" panose="02040503050406030204" pitchFamily="18" charset="0"/>
                            </a:rPr>
                            <m:t>−2</m:t>
                          </m:r>
                        </m:e>
                      </m:d>
                      <m:r>
                        <m:rPr>
                          <m:sty m:val="p"/>
                        </m:rPr>
                        <a:rPr lang="en-US" i="1" dirty="0" smtClean="0">
                          <a:latin typeface="Cambria Math" panose="02040503050406030204" pitchFamily="18" charset="0"/>
                        </a:rPr>
                        <m:t>δ</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GB" b="0" i="1" dirty="0" smtClean="0">
                          <a:latin typeface="Cambria Math" panose="02040503050406030204" pitchFamily="18" charset="0"/>
                        </a:rPr>
                        <m:t>+2</m:t>
                      </m:r>
                      <m:r>
                        <a:rPr lang="en-US" i="1" dirty="0"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17BC8B0-D87E-654E-96D6-72DC67F8E6EF}"/>
                  </a:ext>
                </a:extLst>
              </p:cNvPr>
              <p:cNvSpPr txBox="1">
                <a:spLocks noRot="1" noChangeAspect="1" noMove="1" noResize="1" noEditPoints="1" noAdjustHandles="1" noChangeArrowheads="1" noChangeShapeType="1" noTextEdit="1"/>
              </p:cNvSpPr>
              <p:nvPr/>
            </p:nvSpPr>
            <p:spPr>
              <a:xfrm>
                <a:off x="3173183" y="1829458"/>
                <a:ext cx="1665264" cy="369332"/>
              </a:xfrm>
              <a:prstGeom prst="rect">
                <a:avLst/>
              </a:prstGeom>
              <a:blipFill>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38C5C9-FBCE-1E4A-AE62-8D1DC1660439}"/>
                  </a:ext>
                </a:extLst>
              </p:cNvPr>
              <p:cNvSpPr txBox="1"/>
              <p:nvPr/>
            </p:nvSpPr>
            <p:spPr>
              <a:xfrm>
                <a:off x="7329936" y="3665128"/>
                <a:ext cx="15025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𝑥</m:t>
                      </m:r>
                      <m:d>
                        <m:dPr>
                          <m:begChr m:val="["/>
                          <m:endChr m:val="]"/>
                          <m:ctrlPr>
                            <a:rPr lang="en-US"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2</m:t>
                          </m:r>
                        </m:e>
                      </m:d>
                      <m:r>
                        <a:rPr lang="en-GB" b="0"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𝑛</m:t>
                      </m:r>
                      <m:r>
                        <a:rPr lang="en-US" i="1" dirty="0" smtClean="0">
                          <a:solidFill>
                            <a:srgbClr val="FF0000"/>
                          </a:solidFill>
                          <a:latin typeface="Cambria Math" panose="02040503050406030204" pitchFamily="18" charset="0"/>
                        </a:rPr>
                        <m:t>−2]</m:t>
                      </m:r>
                    </m:oMath>
                  </m:oMathPara>
                </a14:m>
                <a:endParaRPr lang="en-US" dirty="0">
                  <a:solidFill>
                    <a:srgbClr val="FF0000"/>
                  </a:solidFill>
                </a:endParaRPr>
              </a:p>
            </p:txBody>
          </p:sp>
        </mc:Choice>
        <mc:Fallback xmlns="">
          <p:sp>
            <p:nvSpPr>
              <p:cNvPr id="18" name="TextBox 17">
                <a:extLst>
                  <a:ext uri="{FF2B5EF4-FFF2-40B4-BE49-F238E27FC236}">
                    <a16:creationId xmlns:a16="http://schemas.microsoft.com/office/drawing/2014/main" id="{9638C5C9-FBCE-1E4A-AE62-8D1DC1660439}"/>
                  </a:ext>
                </a:extLst>
              </p:cNvPr>
              <p:cNvSpPr txBox="1">
                <a:spLocks noRot="1" noChangeAspect="1" noMove="1" noResize="1" noEditPoints="1" noAdjustHandles="1" noChangeArrowheads="1" noChangeShapeType="1" noTextEdit="1"/>
              </p:cNvSpPr>
              <p:nvPr/>
            </p:nvSpPr>
            <p:spPr>
              <a:xfrm>
                <a:off x="7329936" y="3665128"/>
                <a:ext cx="1502527" cy="369332"/>
              </a:xfrm>
              <a:prstGeom prst="rect">
                <a:avLst/>
              </a:prstGeom>
              <a:blipFill>
                <a:blip r:embed="rId7"/>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F65978-EE7A-FE49-BE8C-ACEABB5952CA}"/>
                  </a:ext>
                </a:extLst>
              </p:cNvPr>
              <p:cNvSpPr txBox="1"/>
              <p:nvPr/>
            </p:nvSpPr>
            <p:spPr>
              <a:xfrm>
                <a:off x="7329936" y="3245245"/>
                <a:ext cx="15025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𝑥</m:t>
                      </m:r>
                      <m:d>
                        <m:dPr>
                          <m:begChr m:val="["/>
                          <m:endChr m:val="]"/>
                          <m:ctrlPr>
                            <a:rPr lang="en-US" i="1" dirty="0" smtClean="0">
                              <a:solidFill>
                                <a:srgbClr val="FF0000"/>
                              </a:solidFill>
                              <a:latin typeface="Cambria Math" panose="02040503050406030204" pitchFamily="18" charset="0"/>
                            </a:rPr>
                          </m:ctrlPr>
                        </m:dPr>
                        <m:e>
                          <m:r>
                            <a:rPr lang="en-GB" b="0" i="1" dirty="0" smtClean="0">
                              <a:solidFill>
                                <a:srgbClr val="FF0000"/>
                              </a:solidFill>
                              <a:latin typeface="Cambria Math" panose="02040503050406030204" pitchFamily="18" charset="0"/>
                            </a:rPr>
                            <m:t>1</m:t>
                          </m:r>
                        </m:e>
                      </m:d>
                      <m:r>
                        <a:rPr lang="en-GB" b="0"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𝑛</m:t>
                      </m:r>
                      <m:r>
                        <a:rPr lang="en-US" i="1" dirty="0" smtClean="0">
                          <a:solidFill>
                            <a:srgbClr val="FF0000"/>
                          </a:solidFill>
                          <a:latin typeface="Cambria Math" panose="02040503050406030204" pitchFamily="18" charset="0"/>
                        </a:rPr>
                        <m:t>−1]</m:t>
                      </m:r>
                    </m:oMath>
                  </m:oMathPara>
                </a14:m>
                <a:endParaRPr lang="en-US" dirty="0">
                  <a:solidFill>
                    <a:srgbClr val="FF0000"/>
                  </a:solidFill>
                </a:endParaRPr>
              </a:p>
            </p:txBody>
          </p:sp>
        </mc:Choice>
        <mc:Fallback xmlns="">
          <p:sp>
            <p:nvSpPr>
              <p:cNvPr id="19" name="TextBox 18">
                <a:extLst>
                  <a:ext uri="{FF2B5EF4-FFF2-40B4-BE49-F238E27FC236}">
                    <a16:creationId xmlns:a16="http://schemas.microsoft.com/office/drawing/2014/main" id="{66F65978-EE7A-FE49-BE8C-ACEABB5952CA}"/>
                  </a:ext>
                </a:extLst>
              </p:cNvPr>
              <p:cNvSpPr txBox="1">
                <a:spLocks noRot="1" noChangeAspect="1" noMove="1" noResize="1" noEditPoints="1" noAdjustHandles="1" noChangeArrowheads="1" noChangeShapeType="1" noTextEdit="1"/>
              </p:cNvSpPr>
              <p:nvPr/>
            </p:nvSpPr>
            <p:spPr>
              <a:xfrm>
                <a:off x="7329936" y="3245245"/>
                <a:ext cx="1502527" cy="369332"/>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2469EA2-4E31-5F42-91EF-245BB2F2696F}"/>
                  </a:ext>
                </a:extLst>
              </p:cNvPr>
              <p:cNvSpPr txBox="1"/>
              <p:nvPr/>
            </p:nvSpPr>
            <p:spPr>
              <a:xfrm>
                <a:off x="7341183" y="2694460"/>
                <a:ext cx="10985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𝑥</m:t>
                      </m:r>
                      <m:d>
                        <m:dPr>
                          <m:begChr m:val="["/>
                          <m:endChr m:val="]"/>
                          <m:ctrlPr>
                            <a:rPr lang="en-US" i="1" dirty="0" smtClean="0">
                              <a:solidFill>
                                <a:srgbClr val="FF0000"/>
                              </a:solidFill>
                              <a:latin typeface="Cambria Math" panose="02040503050406030204" pitchFamily="18" charset="0"/>
                            </a:rPr>
                          </m:ctrlPr>
                        </m:dPr>
                        <m:e>
                          <m:r>
                            <a:rPr lang="en-GB" b="0" i="1" dirty="0" smtClean="0">
                              <a:solidFill>
                                <a:srgbClr val="FF0000"/>
                              </a:solidFill>
                              <a:latin typeface="Cambria Math" panose="02040503050406030204" pitchFamily="18" charset="0"/>
                            </a:rPr>
                            <m:t>0</m:t>
                          </m:r>
                        </m:e>
                      </m:d>
                      <m:r>
                        <a:rPr lang="en-GB" b="0"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𝑛</m:t>
                      </m:r>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20" name="TextBox 19">
                <a:extLst>
                  <a:ext uri="{FF2B5EF4-FFF2-40B4-BE49-F238E27FC236}">
                    <a16:creationId xmlns:a16="http://schemas.microsoft.com/office/drawing/2014/main" id="{82469EA2-4E31-5F42-91EF-245BB2F2696F}"/>
                  </a:ext>
                </a:extLst>
              </p:cNvPr>
              <p:cNvSpPr txBox="1">
                <a:spLocks noRot="1" noChangeAspect="1" noMove="1" noResize="1" noEditPoints="1" noAdjustHandles="1" noChangeArrowheads="1" noChangeShapeType="1" noTextEdit="1"/>
              </p:cNvSpPr>
              <p:nvPr/>
            </p:nvSpPr>
            <p:spPr>
              <a:xfrm>
                <a:off x="7341183" y="2694460"/>
                <a:ext cx="1098570" cy="369332"/>
              </a:xfrm>
              <a:prstGeom prst="rect">
                <a:avLst/>
              </a:prstGeom>
              <a:blipFill>
                <a:blip r:embed="rId9"/>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7DBBC37-586D-9A4A-846E-27C11F1DD4CC}"/>
                  </a:ext>
                </a:extLst>
              </p:cNvPr>
              <p:cNvSpPr txBox="1"/>
              <p:nvPr/>
            </p:nvSpPr>
            <p:spPr>
              <a:xfrm>
                <a:off x="7351640" y="2234402"/>
                <a:ext cx="16756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𝑥</m:t>
                      </m:r>
                      <m:d>
                        <m:dPr>
                          <m:begChr m:val="["/>
                          <m:endChr m:val="]"/>
                          <m:ctrlPr>
                            <a:rPr lang="en-US" i="1" dirty="0" smtClean="0">
                              <a:solidFill>
                                <a:srgbClr val="FF0000"/>
                              </a:solidFill>
                              <a:latin typeface="Cambria Math" panose="02040503050406030204" pitchFamily="18" charset="0"/>
                            </a:rPr>
                          </m:ctrlPr>
                        </m:dPr>
                        <m:e>
                          <m:r>
                            <a:rPr lang="en-GB" b="0" i="1" dirty="0" smtClean="0">
                              <a:solidFill>
                                <a:srgbClr val="FF0000"/>
                              </a:solidFill>
                              <a:latin typeface="Cambria Math" panose="02040503050406030204" pitchFamily="18" charset="0"/>
                            </a:rPr>
                            <m:t>−1</m:t>
                          </m:r>
                        </m:e>
                      </m:d>
                      <m:r>
                        <a:rPr lang="en-GB" b="0"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𝑛</m:t>
                      </m:r>
                      <m:r>
                        <a:rPr lang="en-GB" b="0" i="1" dirty="0" smtClean="0">
                          <a:solidFill>
                            <a:srgbClr val="FF0000"/>
                          </a:solidFill>
                          <a:latin typeface="Cambria Math" panose="02040503050406030204" pitchFamily="18" charset="0"/>
                        </a:rPr>
                        <m:t>+1</m:t>
                      </m:r>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21" name="TextBox 20">
                <a:extLst>
                  <a:ext uri="{FF2B5EF4-FFF2-40B4-BE49-F238E27FC236}">
                    <a16:creationId xmlns:a16="http://schemas.microsoft.com/office/drawing/2014/main" id="{87DBBC37-586D-9A4A-846E-27C11F1DD4CC}"/>
                  </a:ext>
                </a:extLst>
              </p:cNvPr>
              <p:cNvSpPr txBox="1">
                <a:spLocks noRot="1" noChangeAspect="1" noMove="1" noResize="1" noEditPoints="1" noAdjustHandles="1" noChangeArrowheads="1" noChangeShapeType="1" noTextEdit="1"/>
              </p:cNvSpPr>
              <p:nvPr/>
            </p:nvSpPr>
            <p:spPr>
              <a:xfrm>
                <a:off x="7351640" y="2234402"/>
                <a:ext cx="1675652" cy="369332"/>
              </a:xfrm>
              <a:prstGeom prst="rect">
                <a:avLst/>
              </a:prstGeom>
              <a:blipFill>
                <a:blip r:embed="rId10"/>
                <a:stretch>
                  <a:fillRect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A04EED6-4E9A-5047-A5FB-791E46FA841B}"/>
                  </a:ext>
                </a:extLst>
              </p:cNvPr>
              <p:cNvSpPr txBox="1"/>
              <p:nvPr/>
            </p:nvSpPr>
            <p:spPr>
              <a:xfrm>
                <a:off x="7351640" y="1847264"/>
                <a:ext cx="16756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𝑥</m:t>
                      </m:r>
                      <m:d>
                        <m:dPr>
                          <m:begChr m:val="["/>
                          <m:endChr m:val="]"/>
                          <m:ctrlPr>
                            <a:rPr lang="en-US" i="1" dirty="0" smtClean="0">
                              <a:solidFill>
                                <a:srgbClr val="FF0000"/>
                              </a:solidFill>
                              <a:latin typeface="Cambria Math" panose="02040503050406030204" pitchFamily="18" charset="0"/>
                            </a:rPr>
                          </m:ctrlPr>
                        </m:dPr>
                        <m:e>
                          <m:r>
                            <a:rPr lang="en-GB" b="0" i="1" dirty="0" smtClean="0">
                              <a:solidFill>
                                <a:srgbClr val="FF0000"/>
                              </a:solidFill>
                              <a:latin typeface="Cambria Math" panose="02040503050406030204" pitchFamily="18" charset="0"/>
                            </a:rPr>
                            <m:t>−2</m:t>
                          </m:r>
                        </m:e>
                      </m:d>
                      <m:r>
                        <a:rPr lang="en-GB" b="0"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𝑛</m:t>
                      </m:r>
                      <m:r>
                        <a:rPr lang="en-GB" b="0" i="1" dirty="0" smtClean="0">
                          <a:solidFill>
                            <a:srgbClr val="FF0000"/>
                          </a:solidFill>
                          <a:latin typeface="Cambria Math" panose="02040503050406030204" pitchFamily="18" charset="0"/>
                        </a:rPr>
                        <m:t>+2</m:t>
                      </m:r>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22" name="TextBox 21">
                <a:extLst>
                  <a:ext uri="{FF2B5EF4-FFF2-40B4-BE49-F238E27FC236}">
                    <a16:creationId xmlns:a16="http://schemas.microsoft.com/office/drawing/2014/main" id="{FA04EED6-4E9A-5047-A5FB-791E46FA841B}"/>
                  </a:ext>
                </a:extLst>
              </p:cNvPr>
              <p:cNvSpPr txBox="1">
                <a:spLocks noRot="1" noChangeAspect="1" noMove="1" noResize="1" noEditPoints="1" noAdjustHandles="1" noChangeArrowheads="1" noChangeShapeType="1" noTextEdit="1"/>
              </p:cNvSpPr>
              <p:nvPr/>
            </p:nvSpPr>
            <p:spPr>
              <a:xfrm>
                <a:off x="7351640" y="1847264"/>
                <a:ext cx="1675652" cy="369332"/>
              </a:xfrm>
              <a:prstGeom prst="rect">
                <a:avLst/>
              </a:prstGeom>
              <a:blipFill>
                <a:blip r:embed="rId11"/>
                <a:stretch>
                  <a:fillRect b="-16667"/>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27CC729F-01AA-554E-9FBC-9699AEB0AE93}"/>
              </a:ext>
            </a:extLst>
          </p:cNvPr>
          <p:cNvCxnSpPr>
            <a:cxnSpLocks/>
          </p:cNvCxnSpPr>
          <p:nvPr/>
        </p:nvCxnSpPr>
        <p:spPr>
          <a:xfrm flipV="1">
            <a:off x="2921000" y="1847264"/>
            <a:ext cx="0" cy="230847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0791E3C-589C-A84F-935E-12756A6968CB}"/>
                  </a:ext>
                </a:extLst>
              </p:cNvPr>
              <p:cNvSpPr txBox="1"/>
              <p:nvPr/>
            </p:nvSpPr>
            <p:spPr>
              <a:xfrm>
                <a:off x="2185396" y="2550331"/>
                <a:ext cx="713657"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5000" i="1" dirty="0" smtClean="0">
                          <a:latin typeface="Cambria Math" panose="02040503050406030204" pitchFamily="18" charset="0"/>
                        </a:rPr>
                        <m:t>Σ</m:t>
                      </m:r>
                    </m:oMath>
                  </m:oMathPara>
                </a14:m>
                <a:endParaRPr lang="en-GB" sz="5000" dirty="0"/>
              </a:p>
            </p:txBody>
          </p:sp>
        </mc:Choice>
        <mc:Fallback xmlns="">
          <p:sp>
            <p:nvSpPr>
              <p:cNvPr id="26" name="TextBox 25">
                <a:extLst>
                  <a:ext uri="{FF2B5EF4-FFF2-40B4-BE49-F238E27FC236}">
                    <a16:creationId xmlns:a16="http://schemas.microsoft.com/office/drawing/2014/main" id="{00791E3C-589C-A84F-935E-12756A6968CB}"/>
                  </a:ext>
                </a:extLst>
              </p:cNvPr>
              <p:cNvSpPr txBox="1">
                <a:spLocks noRot="1" noChangeAspect="1" noMove="1" noResize="1" noEditPoints="1" noAdjustHandles="1" noChangeArrowheads="1" noChangeShapeType="1" noTextEdit="1"/>
              </p:cNvSpPr>
              <p:nvPr/>
            </p:nvSpPr>
            <p:spPr>
              <a:xfrm>
                <a:off x="2185396" y="2550331"/>
                <a:ext cx="713657" cy="861774"/>
              </a:xfrm>
              <a:prstGeom prst="rect">
                <a:avLst/>
              </a:prstGeom>
              <a:blipFill>
                <a:blip r:embed="rId12"/>
                <a:stretch>
                  <a:fillRect l="-3448" r="-3448" b="-2899"/>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EFB0E75E-A1F3-CB44-9EC5-D63999B5663E}"/>
              </a:ext>
            </a:extLst>
          </p:cNvPr>
          <p:cNvCxnSpPr>
            <a:cxnSpLocks/>
          </p:cNvCxnSpPr>
          <p:nvPr/>
        </p:nvCxnSpPr>
        <p:spPr>
          <a:xfrm flipV="1">
            <a:off x="9164767" y="1829458"/>
            <a:ext cx="0" cy="230847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2BA84E0-024B-E443-9FCC-58DE58219E85}"/>
                  </a:ext>
                </a:extLst>
              </p:cNvPr>
              <p:cNvSpPr txBox="1"/>
              <p:nvPr/>
            </p:nvSpPr>
            <p:spPr>
              <a:xfrm>
                <a:off x="9229981" y="2470132"/>
                <a:ext cx="713657"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5000" i="1" dirty="0" smtClean="0">
                          <a:latin typeface="Cambria Math" panose="02040503050406030204" pitchFamily="18" charset="0"/>
                        </a:rPr>
                        <m:t>Σ</m:t>
                      </m:r>
                    </m:oMath>
                  </m:oMathPara>
                </a14:m>
                <a:endParaRPr lang="en-GB" sz="5000" dirty="0"/>
              </a:p>
            </p:txBody>
          </p:sp>
        </mc:Choice>
        <mc:Fallback xmlns="">
          <p:sp>
            <p:nvSpPr>
              <p:cNvPr id="28" name="TextBox 27">
                <a:extLst>
                  <a:ext uri="{FF2B5EF4-FFF2-40B4-BE49-F238E27FC236}">
                    <a16:creationId xmlns:a16="http://schemas.microsoft.com/office/drawing/2014/main" id="{82BA84E0-024B-E443-9FCC-58DE58219E85}"/>
                  </a:ext>
                </a:extLst>
              </p:cNvPr>
              <p:cNvSpPr txBox="1">
                <a:spLocks noRot="1" noChangeAspect="1" noMove="1" noResize="1" noEditPoints="1" noAdjustHandles="1" noChangeArrowheads="1" noChangeShapeType="1" noTextEdit="1"/>
              </p:cNvSpPr>
              <p:nvPr/>
            </p:nvSpPr>
            <p:spPr>
              <a:xfrm>
                <a:off x="9229981" y="2470132"/>
                <a:ext cx="713657" cy="861774"/>
              </a:xfrm>
              <a:prstGeom prst="rect">
                <a:avLst/>
              </a:prstGeom>
              <a:blipFill>
                <a:blip r:embed="rId13"/>
                <a:stretch>
                  <a:fillRect l="-3509" r="-5263" b="-1449"/>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0CF772F1-5B3A-D743-A1DD-3D333AF9AA03}"/>
              </a:ext>
            </a:extLst>
          </p:cNvPr>
          <p:cNvSpPr txBox="1"/>
          <p:nvPr/>
        </p:nvSpPr>
        <p:spPr>
          <a:xfrm>
            <a:off x="7121712" y="5456003"/>
            <a:ext cx="2108269" cy="369332"/>
          </a:xfrm>
          <a:prstGeom prst="rect">
            <a:avLst/>
          </a:prstGeom>
          <a:noFill/>
        </p:spPr>
        <p:txBody>
          <a:bodyPr wrap="none" rtlCol="0">
            <a:spAutoFit/>
          </a:bodyPr>
          <a:lstStyle/>
          <a:p>
            <a:r>
              <a:rPr lang="en-US" b="1" dirty="0">
                <a:solidFill>
                  <a:srgbClr val="FF0000"/>
                </a:solidFill>
              </a:rPr>
              <a:t>Convolution SUM</a:t>
            </a:r>
          </a:p>
        </p:txBody>
      </p:sp>
      <p:pic>
        <p:nvPicPr>
          <p:cNvPr id="32" name="Picture 31">
            <a:extLst>
              <a:ext uri="{FF2B5EF4-FFF2-40B4-BE49-F238E27FC236}">
                <a16:creationId xmlns:a16="http://schemas.microsoft.com/office/drawing/2014/main" id="{55242716-51FF-3E40-931D-AEA4691DB20E}"/>
              </a:ext>
            </a:extLst>
          </p:cNvPr>
          <p:cNvPicPr>
            <a:picLocks noChangeAspect="1"/>
          </p:cNvPicPr>
          <p:nvPr/>
        </p:nvPicPr>
        <p:blipFill>
          <a:blip r:embed="rId14"/>
          <a:stretch>
            <a:fillRect/>
          </a:stretch>
        </p:blipFill>
        <p:spPr>
          <a:xfrm>
            <a:off x="2080595" y="4633598"/>
            <a:ext cx="3020223" cy="788569"/>
          </a:xfrm>
          <a:prstGeom prst="rect">
            <a:avLst/>
          </a:prstGeom>
        </p:spPr>
      </p:pic>
      <p:pic>
        <p:nvPicPr>
          <p:cNvPr id="33" name="Picture 32">
            <a:extLst>
              <a:ext uri="{FF2B5EF4-FFF2-40B4-BE49-F238E27FC236}">
                <a16:creationId xmlns:a16="http://schemas.microsoft.com/office/drawing/2014/main" id="{402DCA62-CDC5-E64F-B6DB-1B975B85DDD8}"/>
              </a:ext>
            </a:extLst>
          </p:cNvPr>
          <p:cNvPicPr>
            <a:picLocks noChangeAspect="1"/>
          </p:cNvPicPr>
          <p:nvPr/>
        </p:nvPicPr>
        <p:blipFill>
          <a:blip r:embed="rId15"/>
          <a:stretch>
            <a:fillRect/>
          </a:stretch>
        </p:blipFill>
        <p:spPr>
          <a:xfrm>
            <a:off x="6570631" y="4603080"/>
            <a:ext cx="3028110" cy="788569"/>
          </a:xfrm>
          <a:prstGeom prst="rect">
            <a:avLst/>
          </a:prstGeom>
          <a:ln w="38100">
            <a:solidFill>
              <a:srgbClr val="FF0000"/>
            </a:solidFill>
          </a:ln>
        </p:spPr>
      </p:pic>
    </p:spTree>
    <p:extLst>
      <p:ext uri="{BB962C8B-B14F-4D97-AF65-F5344CB8AC3E}">
        <p14:creationId xmlns:p14="http://schemas.microsoft.com/office/powerpoint/2010/main" val="389859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4" grpId="0"/>
      <p:bldP spid="15" grpId="0"/>
      <p:bldP spid="16" grpId="0"/>
      <p:bldP spid="17" grpId="0"/>
      <p:bldP spid="18" grpId="0"/>
      <p:bldP spid="19" grpId="0"/>
      <p:bldP spid="20" grpId="0"/>
      <p:bldP spid="21" grpId="0"/>
      <p:bldP spid="22" grpId="0"/>
      <p:bldP spid="26" grpId="0"/>
      <p:bldP spid="28" grpId="0"/>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Convolution sum </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32</a:t>
            </a:fld>
            <a:endParaRPr lang="en-US" dirty="0"/>
          </a:p>
        </p:txBody>
      </p:sp>
      <p:sp>
        <p:nvSpPr>
          <p:cNvPr id="11" name="TextBox 10">
            <a:extLst>
              <a:ext uri="{FF2B5EF4-FFF2-40B4-BE49-F238E27FC236}">
                <a16:creationId xmlns:a16="http://schemas.microsoft.com/office/drawing/2014/main" id="{3A6BFA3A-CEBE-7B43-8DEF-144A920DBA23}"/>
              </a:ext>
            </a:extLst>
          </p:cNvPr>
          <p:cNvSpPr txBox="1"/>
          <p:nvPr/>
        </p:nvSpPr>
        <p:spPr>
          <a:xfrm>
            <a:off x="1115883" y="2424235"/>
            <a:ext cx="8385244" cy="430887"/>
          </a:xfrm>
          <a:prstGeom prst="rect">
            <a:avLst/>
          </a:prstGeom>
          <a:noFill/>
        </p:spPr>
        <p:txBody>
          <a:bodyPr wrap="none" rtlCol="0">
            <a:spAutoFit/>
          </a:bodyPr>
          <a:lstStyle/>
          <a:p>
            <a:r>
              <a:rPr lang="en-US" sz="2200" dirty="0"/>
              <a:t>We can formalize the convolution sum for discrete LTI systems as</a:t>
            </a:r>
          </a:p>
        </p:txBody>
      </p:sp>
      <p:graphicFrame>
        <p:nvGraphicFramePr>
          <p:cNvPr id="30" name="Object 28">
            <a:extLst>
              <a:ext uri="{FF2B5EF4-FFF2-40B4-BE49-F238E27FC236}">
                <a16:creationId xmlns:a16="http://schemas.microsoft.com/office/drawing/2014/main" id="{A7EC406F-C635-DF4B-8934-8FDDAFADABB4}"/>
              </a:ext>
            </a:extLst>
          </p:cNvPr>
          <p:cNvGraphicFramePr>
            <a:graphicFrameLocks noChangeAspect="1"/>
          </p:cNvGraphicFramePr>
          <p:nvPr/>
        </p:nvGraphicFramePr>
        <p:xfrm>
          <a:off x="4535308" y="1266509"/>
          <a:ext cx="2555875" cy="798513"/>
        </p:xfrm>
        <a:graphic>
          <a:graphicData uri="http://schemas.openxmlformats.org/presentationml/2006/ole">
            <mc:AlternateContent xmlns:mc="http://schemas.openxmlformats.org/markup-compatibility/2006">
              <mc:Choice xmlns:v="urn:schemas-microsoft-com:vml" Requires="v">
                <p:oleObj spid="_x0000_s1026" name="Equation" r:id="rId3" imgW="31597600" imgH="9944100" progId="Equation.3">
                  <p:embed/>
                </p:oleObj>
              </mc:Choice>
              <mc:Fallback>
                <p:oleObj name="Equation" r:id="rId3" imgW="31597600" imgH="9944100" progId="Equation.3">
                  <p:embed/>
                  <p:pic>
                    <p:nvPicPr>
                      <p:cNvPr id="30" name="Object 28">
                        <a:extLst>
                          <a:ext uri="{FF2B5EF4-FFF2-40B4-BE49-F238E27FC236}">
                            <a16:creationId xmlns:a16="http://schemas.microsoft.com/office/drawing/2014/main" id="{A7EC406F-C635-DF4B-8934-8FDDAFADAB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5308" y="1266509"/>
                        <a:ext cx="2555875" cy="798513"/>
                      </a:xfrm>
                      <a:prstGeom prst="rect">
                        <a:avLst/>
                      </a:prstGeom>
                      <a:noFill/>
                      <a:ln w="38100">
                        <a:solidFill>
                          <a:srgbClr val="FF0000"/>
                        </a:solidFill>
                      </a:ln>
                    </p:spPr>
                  </p:pic>
                </p:oleObj>
              </mc:Fallback>
            </mc:AlternateContent>
          </a:graphicData>
        </a:graphic>
      </p:graphicFrame>
      <p:sp>
        <p:nvSpPr>
          <p:cNvPr id="25" name="Rectangle 24">
            <a:extLst>
              <a:ext uri="{FF2B5EF4-FFF2-40B4-BE49-F238E27FC236}">
                <a16:creationId xmlns:a16="http://schemas.microsoft.com/office/drawing/2014/main" id="{72A37110-8454-4A4F-ACDA-67A5BD8456B4}"/>
              </a:ext>
            </a:extLst>
          </p:cNvPr>
          <p:cNvSpPr/>
          <p:nvPr/>
        </p:nvSpPr>
        <p:spPr>
          <a:xfrm>
            <a:off x="4679682" y="3414835"/>
            <a:ext cx="2299235" cy="1129805"/>
          </a:xfrm>
          <a:prstGeom prst="rect">
            <a:avLst/>
          </a:prstGeom>
          <a:solidFill>
            <a:schemeClr val="bg2"/>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n>
                  <a:solidFill>
                    <a:schemeClr val="bg2"/>
                  </a:solidFill>
                </a:ln>
                <a:solidFill>
                  <a:srgbClr val="000000"/>
                </a:solidFill>
              </a:rPr>
              <a:t>h[n]</a:t>
            </a:r>
          </a:p>
        </p:txBody>
      </p:sp>
      <p:cxnSp>
        <p:nvCxnSpPr>
          <p:cNvPr id="32" name="Straight Arrow Connector 31">
            <a:extLst>
              <a:ext uri="{FF2B5EF4-FFF2-40B4-BE49-F238E27FC236}">
                <a16:creationId xmlns:a16="http://schemas.microsoft.com/office/drawing/2014/main" id="{48553078-F088-6E43-AC43-4C6E129A9A02}"/>
              </a:ext>
            </a:extLst>
          </p:cNvPr>
          <p:cNvCxnSpPr>
            <a:cxnSpLocks/>
          </p:cNvCxnSpPr>
          <p:nvPr/>
        </p:nvCxnSpPr>
        <p:spPr>
          <a:xfrm>
            <a:off x="3376350" y="4001232"/>
            <a:ext cx="1303332"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85DCAC0-1291-3D4B-B81C-6D809E5AAFE9}"/>
              </a:ext>
            </a:extLst>
          </p:cNvPr>
          <p:cNvCxnSpPr>
            <a:cxnSpLocks/>
          </p:cNvCxnSpPr>
          <p:nvPr/>
        </p:nvCxnSpPr>
        <p:spPr>
          <a:xfrm>
            <a:off x="6978917" y="4001232"/>
            <a:ext cx="1303332"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096A25F-B2DF-4249-A743-FE9508EAAA3C}"/>
                  </a:ext>
                </a:extLst>
              </p:cNvPr>
              <p:cNvSpPr txBox="1"/>
              <p:nvPr/>
            </p:nvSpPr>
            <p:spPr>
              <a:xfrm>
                <a:off x="3376350" y="3459138"/>
                <a:ext cx="520841" cy="3468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34" name="TextBox 33">
                <a:extLst>
                  <a:ext uri="{FF2B5EF4-FFF2-40B4-BE49-F238E27FC236}">
                    <a16:creationId xmlns:a16="http://schemas.microsoft.com/office/drawing/2014/main" id="{4096A25F-B2DF-4249-A743-FE9508EAAA3C}"/>
                  </a:ext>
                </a:extLst>
              </p:cNvPr>
              <p:cNvSpPr txBox="1">
                <a:spLocks noRot="1" noChangeAspect="1" noMove="1" noResize="1" noEditPoints="1" noAdjustHandles="1" noChangeArrowheads="1" noChangeShapeType="1" noTextEdit="1"/>
              </p:cNvSpPr>
              <p:nvPr/>
            </p:nvSpPr>
            <p:spPr>
              <a:xfrm>
                <a:off x="3376350" y="3459138"/>
                <a:ext cx="520841" cy="346855"/>
              </a:xfrm>
              <a:prstGeom prst="rect">
                <a:avLst/>
              </a:prstGeom>
              <a:blipFill>
                <a:blip r:embed="rId5"/>
                <a:stretch>
                  <a:fillRect r="-52381" b="-5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C714083-0147-F842-A923-EB1E4095B1F3}"/>
                  </a:ext>
                </a:extLst>
              </p:cNvPr>
              <p:cNvSpPr txBox="1"/>
              <p:nvPr/>
            </p:nvSpPr>
            <p:spPr>
              <a:xfrm>
                <a:off x="7191475" y="3459138"/>
                <a:ext cx="520841" cy="3468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𝑦</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35" name="TextBox 34">
                <a:extLst>
                  <a:ext uri="{FF2B5EF4-FFF2-40B4-BE49-F238E27FC236}">
                    <a16:creationId xmlns:a16="http://schemas.microsoft.com/office/drawing/2014/main" id="{0C714083-0147-F842-A923-EB1E4095B1F3}"/>
                  </a:ext>
                </a:extLst>
              </p:cNvPr>
              <p:cNvSpPr txBox="1">
                <a:spLocks noRot="1" noChangeAspect="1" noMove="1" noResize="1" noEditPoints="1" noAdjustHandles="1" noChangeArrowheads="1" noChangeShapeType="1" noTextEdit="1"/>
              </p:cNvSpPr>
              <p:nvPr/>
            </p:nvSpPr>
            <p:spPr>
              <a:xfrm>
                <a:off x="7191475" y="3459138"/>
                <a:ext cx="520841" cy="346855"/>
              </a:xfrm>
              <a:prstGeom prst="rect">
                <a:avLst/>
              </a:prstGeom>
              <a:blipFill>
                <a:blip r:embed="rId6"/>
                <a:stretch>
                  <a:fillRect l="-2381" r="-52381" b="-5714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69DF2F0-3511-8144-8F4C-D9B95A473439}"/>
              </a:ext>
            </a:extLst>
          </p:cNvPr>
          <p:cNvPicPr>
            <a:picLocks noChangeAspect="1"/>
          </p:cNvPicPr>
          <p:nvPr/>
        </p:nvPicPr>
        <p:blipFill>
          <a:blip r:embed="rId7"/>
          <a:stretch>
            <a:fillRect/>
          </a:stretch>
        </p:blipFill>
        <p:spPr>
          <a:xfrm>
            <a:off x="4165599" y="5356541"/>
            <a:ext cx="3327400" cy="469900"/>
          </a:xfrm>
          <a:prstGeom prst="rect">
            <a:avLst/>
          </a:prstGeom>
        </p:spPr>
      </p:pic>
    </p:spTree>
    <p:extLst>
      <p:ext uri="{BB962C8B-B14F-4D97-AF65-F5344CB8AC3E}">
        <p14:creationId xmlns:p14="http://schemas.microsoft.com/office/powerpoint/2010/main" val="310457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animBg="1"/>
      <p:bldP spid="34" grpId="0"/>
      <p:bldP spid="3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Convolution sum - remarks</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33</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6BFA3A-CEBE-7B43-8DEF-144A920DBA23}"/>
                  </a:ext>
                </a:extLst>
              </p:cNvPr>
              <p:cNvSpPr txBox="1"/>
              <p:nvPr/>
            </p:nvSpPr>
            <p:spPr>
              <a:xfrm>
                <a:off x="976183" y="2246435"/>
                <a:ext cx="11076117" cy="4493538"/>
              </a:xfrm>
              <a:prstGeom prst="rect">
                <a:avLst/>
              </a:prstGeom>
              <a:noFill/>
            </p:spPr>
            <p:txBody>
              <a:bodyPr wrap="square" rtlCol="0">
                <a:spAutoFit/>
              </a:bodyPr>
              <a:lstStyle/>
              <a:p>
                <a:pPr marL="285750" indent="-285750">
                  <a:buFont typeface="Arial" panose="020B0604020202020204" pitchFamily="34" charset="0"/>
                  <a:buChar char="•"/>
                </a:pPr>
                <a:r>
                  <a:rPr lang="en-GB" sz="2200" dirty="0">
                    <a:solidFill>
                      <a:schemeClr val="bg1">
                        <a:lumMod val="10000"/>
                      </a:schemeClr>
                    </a:solidFill>
                  </a:rPr>
                  <a:t>The impulse response is therefore seen to be an extremely useful response. </a:t>
                </a:r>
                <a:r>
                  <a:rPr lang="en-GB" sz="2200" u="sng" dirty="0">
                    <a:solidFill>
                      <a:schemeClr val="accent2">
                        <a:lumMod val="75000"/>
                        <a:lumOff val="25000"/>
                      </a:schemeClr>
                    </a:solidFill>
                  </a:rPr>
                  <a:t>In fact an LTI system is completely characterised by its impulse response;</a:t>
                </a:r>
              </a:p>
              <a:p>
                <a:r>
                  <a:rPr lang="en-GB" sz="2200" dirty="0">
                    <a:solidFill>
                      <a:schemeClr val="bg1">
                        <a:lumMod val="10000"/>
                      </a:schemeClr>
                    </a:solidFill>
                  </a:rPr>
                  <a:t> </a:t>
                </a:r>
              </a:p>
              <a:p>
                <a:pPr marL="285750" indent="-285750">
                  <a:buFont typeface="Arial" panose="020B0604020202020204" pitchFamily="34" charset="0"/>
                  <a:buChar char="•"/>
                </a:pPr>
                <a:r>
                  <a:rPr lang="en-GB" sz="2200" u="sng" dirty="0">
                    <a:solidFill>
                      <a:schemeClr val="accent2">
                        <a:lumMod val="75000"/>
                        <a:lumOff val="25000"/>
                      </a:schemeClr>
                    </a:solidFill>
                  </a:rPr>
                  <a:t>The only thing we need to know about the system's characteristics is the impulse response of the system, </a:t>
                </a:r>
                <a14:m>
                  <m:oMath xmlns:m="http://schemas.openxmlformats.org/officeDocument/2006/math">
                    <m:r>
                      <a:rPr lang="en-GB" sz="2200" i="1" u="sng" dirty="0" smtClean="0">
                        <a:solidFill>
                          <a:schemeClr val="accent2">
                            <a:lumMod val="75000"/>
                            <a:lumOff val="25000"/>
                          </a:schemeClr>
                        </a:solidFill>
                        <a:latin typeface="Cambria Math" panose="02040503050406030204" pitchFamily="18" charset="0"/>
                      </a:rPr>
                      <m:t>h</m:t>
                    </m:r>
                    <m:r>
                      <a:rPr lang="en-GB" sz="2200" i="1" u="sng" dirty="0" smtClean="0">
                        <a:solidFill>
                          <a:schemeClr val="accent2">
                            <a:lumMod val="75000"/>
                            <a:lumOff val="25000"/>
                          </a:schemeClr>
                        </a:solidFill>
                        <a:latin typeface="Cambria Math" panose="02040503050406030204" pitchFamily="18" charset="0"/>
                      </a:rPr>
                      <m:t>[</m:t>
                    </m:r>
                    <m:r>
                      <a:rPr lang="en-GB" sz="2200" i="1" u="sng" dirty="0" smtClean="0">
                        <a:solidFill>
                          <a:schemeClr val="accent2">
                            <a:lumMod val="75000"/>
                            <a:lumOff val="25000"/>
                          </a:schemeClr>
                        </a:solidFill>
                        <a:latin typeface="Cambria Math" panose="02040503050406030204" pitchFamily="18" charset="0"/>
                      </a:rPr>
                      <m:t>𝑛</m:t>
                    </m:r>
                    <m:r>
                      <a:rPr lang="en-GB" sz="2200" i="1" u="sng" dirty="0" smtClean="0">
                        <a:solidFill>
                          <a:schemeClr val="accent2">
                            <a:lumMod val="75000"/>
                            <a:lumOff val="25000"/>
                          </a:schemeClr>
                        </a:solidFill>
                        <a:latin typeface="Cambria Math" panose="02040503050406030204" pitchFamily="18" charset="0"/>
                      </a:rPr>
                      <m:t>]. </m:t>
                    </m:r>
                  </m:oMath>
                </a14:m>
                <a:r>
                  <a:rPr lang="en-GB" sz="2200" dirty="0">
                    <a:solidFill>
                      <a:schemeClr val="bg1">
                        <a:lumMod val="10000"/>
                      </a:schemeClr>
                    </a:solidFill>
                  </a:rPr>
                  <a:t>If we know a system's impulse response, then we can easily find out how the system reacts for any input signal; </a:t>
                </a:r>
              </a:p>
              <a:p>
                <a:pPr marL="285750" indent="-285750">
                  <a:buFont typeface="Arial" panose="020B0604020202020204" pitchFamily="34" charset="0"/>
                  <a:buChar char="•"/>
                </a:pPr>
                <a:endParaRPr lang="en-GB" sz="2200" dirty="0">
                  <a:solidFill>
                    <a:schemeClr val="bg1">
                      <a:lumMod val="10000"/>
                    </a:schemeClr>
                  </a:solidFill>
                </a:endParaRPr>
              </a:p>
              <a:p>
                <a:pPr marL="285750" indent="-285750">
                  <a:buFont typeface="Arial" panose="020B0604020202020204" pitchFamily="34" charset="0"/>
                  <a:buChar char="•"/>
                </a:pPr>
                <a:r>
                  <a:rPr lang="en-GB" sz="2200" dirty="0">
                    <a:solidFill>
                      <a:schemeClr val="bg1">
                        <a:lumMod val="10000"/>
                      </a:schemeClr>
                    </a:solidFill>
                  </a:rPr>
                  <a:t>The convolution operation is central to all aspects of signals and systems, signal processing, statistical analysis and much more; </a:t>
                </a:r>
              </a:p>
              <a:p>
                <a:pPr marL="285750" indent="-285750">
                  <a:buFont typeface="Arial" panose="020B0604020202020204" pitchFamily="34" charset="0"/>
                  <a:buChar char="•"/>
                </a:pPr>
                <a:endParaRPr lang="en-GB" sz="2200" dirty="0">
                  <a:solidFill>
                    <a:schemeClr val="bg1">
                      <a:lumMod val="10000"/>
                    </a:schemeClr>
                  </a:solidFill>
                </a:endParaRPr>
              </a:p>
              <a:p>
                <a:pPr marL="285750" indent="-285750">
                  <a:buFont typeface="Arial" panose="020B0604020202020204" pitchFamily="34" charset="0"/>
                  <a:buChar char="•"/>
                </a:pPr>
                <a:r>
                  <a:rPr lang="en-GB" sz="2200" dirty="0">
                    <a:solidFill>
                      <a:schemeClr val="bg1">
                        <a:lumMod val="10000"/>
                      </a:schemeClr>
                    </a:solidFill>
                  </a:rPr>
                  <a:t>The convolution operation allows us to compute the output of any general LTI system due to any input once we have knowledge of the </a:t>
                </a:r>
                <a:r>
                  <a:rPr lang="en-GB" sz="2200" dirty="0"/>
                  <a:t>impulse response of that system. It also allows us to analyse interconnected networks of LTI systems</a:t>
                </a:r>
                <a:r>
                  <a:rPr lang="en-GB" dirty="0"/>
                  <a:t>.</a:t>
                </a:r>
                <a:r>
                  <a:rPr lang="en-GB" sz="2200" dirty="0">
                    <a:solidFill>
                      <a:schemeClr val="bg1">
                        <a:lumMod val="10000"/>
                      </a:schemeClr>
                    </a:solidFill>
                  </a:rPr>
                  <a:t> </a:t>
                </a:r>
              </a:p>
            </p:txBody>
          </p:sp>
        </mc:Choice>
        <mc:Fallback xmlns="">
          <p:sp>
            <p:nvSpPr>
              <p:cNvPr id="11" name="TextBox 10">
                <a:extLst>
                  <a:ext uri="{FF2B5EF4-FFF2-40B4-BE49-F238E27FC236}">
                    <a16:creationId xmlns:a16="http://schemas.microsoft.com/office/drawing/2014/main" id="{3A6BFA3A-CEBE-7B43-8DEF-144A920DBA23}"/>
                  </a:ext>
                </a:extLst>
              </p:cNvPr>
              <p:cNvSpPr txBox="1">
                <a:spLocks noRot="1" noChangeAspect="1" noMove="1" noResize="1" noEditPoints="1" noAdjustHandles="1" noChangeArrowheads="1" noChangeShapeType="1" noTextEdit="1"/>
              </p:cNvSpPr>
              <p:nvPr/>
            </p:nvSpPr>
            <p:spPr>
              <a:xfrm>
                <a:off x="976183" y="2246435"/>
                <a:ext cx="11076117" cy="4493538"/>
              </a:xfrm>
              <a:prstGeom prst="rect">
                <a:avLst/>
              </a:prstGeom>
              <a:blipFill>
                <a:blip r:embed="rId2"/>
                <a:stretch>
                  <a:fillRect l="-573" t="-1130" r="-573" b="-169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69DF2F0-3511-8144-8F4C-D9B95A473439}"/>
              </a:ext>
            </a:extLst>
          </p:cNvPr>
          <p:cNvPicPr>
            <a:picLocks noChangeAspect="1"/>
          </p:cNvPicPr>
          <p:nvPr/>
        </p:nvPicPr>
        <p:blipFill>
          <a:blip r:embed="rId3"/>
          <a:stretch>
            <a:fillRect/>
          </a:stretch>
        </p:blipFill>
        <p:spPr>
          <a:xfrm>
            <a:off x="4343399" y="1543104"/>
            <a:ext cx="3327400" cy="469900"/>
          </a:xfrm>
          <a:prstGeom prst="rect">
            <a:avLst/>
          </a:prstGeom>
        </p:spPr>
      </p:pic>
    </p:spTree>
    <p:extLst>
      <p:ext uri="{BB962C8B-B14F-4D97-AF65-F5344CB8AC3E}">
        <p14:creationId xmlns:p14="http://schemas.microsoft.com/office/powerpoint/2010/main" val="327779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Convolution sum - Properties</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34</a:t>
            </a:fld>
            <a:endParaRPr lang="en-US" dirty="0"/>
          </a:p>
        </p:txBody>
      </p:sp>
      <p:sp>
        <p:nvSpPr>
          <p:cNvPr id="11" name="TextBox 10">
            <a:extLst>
              <a:ext uri="{FF2B5EF4-FFF2-40B4-BE49-F238E27FC236}">
                <a16:creationId xmlns:a16="http://schemas.microsoft.com/office/drawing/2014/main" id="{3A6BFA3A-CEBE-7B43-8DEF-144A920DBA23}"/>
              </a:ext>
            </a:extLst>
          </p:cNvPr>
          <p:cNvSpPr txBox="1"/>
          <p:nvPr/>
        </p:nvSpPr>
        <p:spPr>
          <a:xfrm>
            <a:off x="991832" y="1408365"/>
            <a:ext cx="11076117" cy="615553"/>
          </a:xfrm>
          <a:prstGeom prst="rect">
            <a:avLst/>
          </a:prstGeom>
          <a:noFill/>
        </p:spPr>
        <p:txBody>
          <a:bodyPr wrap="square" rtlCol="0">
            <a:spAutoFit/>
          </a:bodyPr>
          <a:lstStyle/>
          <a:p>
            <a:r>
              <a:rPr lang="en-GB" sz="3400" dirty="0">
                <a:solidFill>
                  <a:schemeClr val="accent2">
                    <a:lumMod val="75000"/>
                    <a:lumOff val="25000"/>
                  </a:schemeClr>
                </a:solidFill>
              </a:rPr>
              <a:t>Commutative</a:t>
            </a:r>
          </a:p>
        </p:txBody>
      </p:sp>
      <p:pic>
        <p:nvPicPr>
          <p:cNvPr id="5" name="Picture 4">
            <a:extLst>
              <a:ext uri="{FF2B5EF4-FFF2-40B4-BE49-F238E27FC236}">
                <a16:creationId xmlns:a16="http://schemas.microsoft.com/office/drawing/2014/main" id="{1C122B16-9CC1-7C43-8A4B-728426548ABE}"/>
              </a:ext>
            </a:extLst>
          </p:cNvPr>
          <p:cNvPicPr>
            <a:picLocks noChangeAspect="1"/>
          </p:cNvPicPr>
          <p:nvPr/>
        </p:nvPicPr>
        <p:blipFill>
          <a:blip r:embed="rId2"/>
          <a:stretch>
            <a:fillRect/>
          </a:stretch>
        </p:blipFill>
        <p:spPr>
          <a:xfrm>
            <a:off x="3130550" y="2474033"/>
            <a:ext cx="5930900" cy="469900"/>
          </a:xfrm>
          <a:prstGeom prst="rect">
            <a:avLst/>
          </a:prstGeom>
        </p:spPr>
      </p:pic>
      <p:sp>
        <p:nvSpPr>
          <p:cNvPr id="7" name="Rectangle 6">
            <a:extLst>
              <a:ext uri="{FF2B5EF4-FFF2-40B4-BE49-F238E27FC236}">
                <a16:creationId xmlns:a16="http://schemas.microsoft.com/office/drawing/2014/main" id="{10227E06-5372-774F-AD8B-D4893E82B29F}"/>
              </a:ext>
            </a:extLst>
          </p:cNvPr>
          <p:cNvSpPr/>
          <p:nvPr/>
        </p:nvSpPr>
        <p:spPr>
          <a:xfrm>
            <a:off x="2100173" y="4310872"/>
            <a:ext cx="1297859" cy="701520"/>
          </a:xfrm>
          <a:prstGeom prst="rect">
            <a:avLst/>
          </a:prstGeom>
          <a:solidFill>
            <a:schemeClr val="bg2"/>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n>
                  <a:solidFill>
                    <a:schemeClr val="bg2"/>
                  </a:solidFill>
                </a:ln>
                <a:solidFill>
                  <a:srgbClr val="000000"/>
                </a:solidFill>
              </a:rPr>
              <a:t>h[n]</a:t>
            </a:r>
          </a:p>
        </p:txBody>
      </p:sp>
      <p:cxnSp>
        <p:nvCxnSpPr>
          <p:cNvPr id="8" name="Straight Arrow Connector 7">
            <a:extLst>
              <a:ext uri="{FF2B5EF4-FFF2-40B4-BE49-F238E27FC236}">
                <a16:creationId xmlns:a16="http://schemas.microsoft.com/office/drawing/2014/main" id="{E4917377-8B1A-3448-806D-A15FF54BE749}"/>
              </a:ext>
            </a:extLst>
          </p:cNvPr>
          <p:cNvCxnSpPr>
            <a:cxnSpLocks/>
          </p:cNvCxnSpPr>
          <p:nvPr/>
        </p:nvCxnSpPr>
        <p:spPr>
          <a:xfrm>
            <a:off x="1343470" y="4661632"/>
            <a:ext cx="735697"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97B9CF9-D1DD-BC43-A672-36ED24057B61}"/>
              </a:ext>
            </a:extLst>
          </p:cNvPr>
          <p:cNvCxnSpPr>
            <a:cxnSpLocks/>
          </p:cNvCxnSpPr>
          <p:nvPr/>
        </p:nvCxnSpPr>
        <p:spPr>
          <a:xfrm>
            <a:off x="3398032" y="4661632"/>
            <a:ext cx="735697"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2301CF3-DFE0-9C43-A260-530A74D341CD}"/>
                  </a:ext>
                </a:extLst>
              </p:cNvPr>
              <p:cNvSpPr txBox="1"/>
              <p:nvPr/>
            </p:nvSpPr>
            <p:spPr>
              <a:xfrm>
                <a:off x="1343470" y="4185281"/>
                <a:ext cx="294001" cy="2153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10" name="TextBox 9">
                <a:extLst>
                  <a:ext uri="{FF2B5EF4-FFF2-40B4-BE49-F238E27FC236}">
                    <a16:creationId xmlns:a16="http://schemas.microsoft.com/office/drawing/2014/main" id="{D2301CF3-DFE0-9C43-A260-530A74D341CD}"/>
                  </a:ext>
                </a:extLst>
              </p:cNvPr>
              <p:cNvSpPr txBox="1">
                <a:spLocks noRot="1" noChangeAspect="1" noMove="1" noResize="1" noEditPoints="1" noAdjustHandles="1" noChangeArrowheads="1" noChangeShapeType="1" noTextEdit="1"/>
              </p:cNvSpPr>
              <p:nvPr/>
            </p:nvSpPr>
            <p:spPr>
              <a:xfrm>
                <a:off x="1343470" y="4185281"/>
                <a:ext cx="294001" cy="215369"/>
              </a:xfrm>
              <a:prstGeom prst="rect">
                <a:avLst/>
              </a:prstGeom>
              <a:blipFill>
                <a:blip r:embed="rId3"/>
                <a:stretch>
                  <a:fillRect r="-156000" b="-1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6D0C046-7892-0046-B167-7F1790EAC73A}"/>
                  </a:ext>
                </a:extLst>
              </p:cNvPr>
              <p:cNvSpPr txBox="1"/>
              <p:nvPr/>
            </p:nvSpPr>
            <p:spPr>
              <a:xfrm>
                <a:off x="3419038" y="4216439"/>
                <a:ext cx="294001" cy="2153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𝑦</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E6D0C046-7892-0046-B167-7F1790EAC73A}"/>
                  </a:ext>
                </a:extLst>
              </p:cNvPr>
              <p:cNvSpPr txBox="1">
                <a:spLocks noRot="1" noChangeAspect="1" noMove="1" noResize="1" noEditPoints="1" noAdjustHandles="1" noChangeArrowheads="1" noChangeShapeType="1" noTextEdit="1"/>
              </p:cNvSpPr>
              <p:nvPr/>
            </p:nvSpPr>
            <p:spPr>
              <a:xfrm>
                <a:off x="3419038" y="4216439"/>
                <a:ext cx="294001" cy="215369"/>
              </a:xfrm>
              <a:prstGeom prst="rect">
                <a:avLst/>
              </a:prstGeom>
              <a:blipFill>
                <a:blip r:embed="rId4"/>
                <a:stretch>
                  <a:fillRect l="-4167" r="-166667" b="-15294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38432D1-1150-664C-9945-6725C017C716}"/>
              </a:ext>
            </a:extLst>
          </p:cNvPr>
          <p:cNvSpPr txBox="1"/>
          <p:nvPr/>
        </p:nvSpPr>
        <p:spPr>
          <a:xfrm>
            <a:off x="4968127" y="4317322"/>
            <a:ext cx="2255746" cy="461665"/>
          </a:xfrm>
          <a:prstGeom prst="rect">
            <a:avLst/>
          </a:prstGeom>
          <a:noFill/>
        </p:spPr>
        <p:txBody>
          <a:bodyPr wrap="none" rtlCol="0">
            <a:spAutoFit/>
          </a:bodyPr>
          <a:lstStyle/>
          <a:p>
            <a:r>
              <a:rPr lang="en-US" sz="2400" dirty="0">
                <a:solidFill>
                  <a:schemeClr val="accent2">
                    <a:lumMod val="75000"/>
                    <a:lumOff val="25000"/>
                  </a:schemeClr>
                </a:solidFill>
              </a:rPr>
              <a:t>Is equivalent to</a:t>
            </a:r>
          </a:p>
        </p:txBody>
      </p:sp>
      <p:sp>
        <p:nvSpPr>
          <p:cNvPr id="13" name="Rectangle 12">
            <a:extLst>
              <a:ext uri="{FF2B5EF4-FFF2-40B4-BE49-F238E27FC236}">
                <a16:creationId xmlns:a16="http://schemas.microsoft.com/office/drawing/2014/main" id="{BBBE2AA9-3D28-4349-847B-15CE8774664C}"/>
              </a:ext>
            </a:extLst>
          </p:cNvPr>
          <p:cNvSpPr/>
          <p:nvPr/>
        </p:nvSpPr>
        <p:spPr>
          <a:xfrm>
            <a:off x="8478961" y="4280004"/>
            <a:ext cx="1297859" cy="701520"/>
          </a:xfrm>
          <a:prstGeom prst="rect">
            <a:avLst/>
          </a:prstGeom>
          <a:solidFill>
            <a:schemeClr val="bg2"/>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n>
                  <a:solidFill>
                    <a:schemeClr val="bg2"/>
                  </a:solidFill>
                </a:ln>
                <a:solidFill>
                  <a:srgbClr val="000000"/>
                </a:solidFill>
              </a:rPr>
              <a:t>x[n]</a:t>
            </a:r>
          </a:p>
        </p:txBody>
      </p:sp>
      <p:cxnSp>
        <p:nvCxnSpPr>
          <p:cNvPr id="14" name="Straight Arrow Connector 13">
            <a:extLst>
              <a:ext uri="{FF2B5EF4-FFF2-40B4-BE49-F238E27FC236}">
                <a16:creationId xmlns:a16="http://schemas.microsoft.com/office/drawing/2014/main" id="{84704C67-C6CB-2545-B454-927286266683}"/>
              </a:ext>
            </a:extLst>
          </p:cNvPr>
          <p:cNvCxnSpPr>
            <a:cxnSpLocks/>
          </p:cNvCxnSpPr>
          <p:nvPr/>
        </p:nvCxnSpPr>
        <p:spPr>
          <a:xfrm>
            <a:off x="7722258" y="4630764"/>
            <a:ext cx="735697"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B770778-2CC0-0447-8951-A5ABB0CFE502}"/>
              </a:ext>
            </a:extLst>
          </p:cNvPr>
          <p:cNvCxnSpPr>
            <a:cxnSpLocks/>
          </p:cNvCxnSpPr>
          <p:nvPr/>
        </p:nvCxnSpPr>
        <p:spPr>
          <a:xfrm>
            <a:off x="9776820" y="4630764"/>
            <a:ext cx="735697"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33A9418-674A-844D-AA79-4F55C45AD484}"/>
                  </a:ext>
                </a:extLst>
              </p:cNvPr>
              <p:cNvSpPr txBox="1"/>
              <p:nvPr/>
            </p:nvSpPr>
            <p:spPr>
              <a:xfrm>
                <a:off x="7487154" y="4167644"/>
                <a:ext cx="8427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633A9418-674A-844D-AA79-4F55C45AD484}"/>
                  </a:ext>
                </a:extLst>
              </p:cNvPr>
              <p:cNvSpPr txBox="1">
                <a:spLocks noRot="1" noChangeAspect="1" noMove="1" noResize="1" noEditPoints="1" noAdjustHandles="1" noChangeArrowheads="1" noChangeShapeType="1" noTextEdit="1"/>
              </p:cNvSpPr>
              <p:nvPr/>
            </p:nvSpPr>
            <p:spPr>
              <a:xfrm>
                <a:off x="7487154" y="4167644"/>
                <a:ext cx="842795" cy="461665"/>
              </a:xfrm>
              <a:prstGeom prst="rect">
                <a:avLst/>
              </a:prstGeom>
              <a:blipFill>
                <a:blip r:embed="rId5"/>
                <a:stretch>
                  <a:fillRect r="-1493"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8388A93-6875-FE44-8094-3B480B6B6D5B}"/>
                  </a:ext>
                </a:extLst>
              </p:cNvPr>
              <p:cNvSpPr txBox="1"/>
              <p:nvPr/>
            </p:nvSpPr>
            <p:spPr>
              <a:xfrm>
                <a:off x="9797826" y="4185571"/>
                <a:ext cx="294001" cy="2153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𝑦</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17" name="TextBox 16">
                <a:extLst>
                  <a:ext uri="{FF2B5EF4-FFF2-40B4-BE49-F238E27FC236}">
                    <a16:creationId xmlns:a16="http://schemas.microsoft.com/office/drawing/2014/main" id="{C8388A93-6875-FE44-8094-3B480B6B6D5B}"/>
                  </a:ext>
                </a:extLst>
              </p:cNvPr>
              <p:cNvSpPr txBox="1">
                <a:spLocks noRot="1" noChangeAspect="1" noMove="1" noResize="1" noEditPoints="1" noAdjustHandles="1" noChangeArrowheads="1" noChangeShapeType="1" noTextEdit="1"/>
              </p:cNvSpPr>
              <p:nvPr/>
            </p:nvSpPr>
            <p:spPr>
              <a:xfrm>
                <a:off x="9797826" y="4185571"/>
                <a:ext cx="294001" cy="215369"/>
              </a:xfrm>
              <a:prstGeom prst="rect">
                <a:avLst/>
              </a:prstGeom>
              <a:blipFill>
                <a:blip r:embed="rId6"/>
                <a:stretch>
                  <a:fillRect l="-4167" r="-166667" b="-144444"/>
                </a:stretch>
              </a:blipFill>
            </p:spPr>
            <p:txBody>
              <a:bodyPr/>
              <a:lstStyle/>
              <a:p>
                <a:r>
                  <a:rPr lang="en-US">
                    <a:noFill/>
                  </a:rPr>
                  <a:t> </a:t>
                </a:r>
              </a:p>
            </p:txBody>
          </p:sp>
        </mc:Fallback>
      </mc:AlternateContent>
    </p:spTree>
    <p:extLst>
      <p:ext uri="{BB962C8B-B14F-4D97-AF65-F5344CB8AC3E}">
        <p14:creationId xmlns:p14="http://schemas.microsoft.com/office/powerpoint/2010/main" val="44846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2" grpId="0"/>
      <p:bldP spid="6" grpId="0"/>
      <p:bldP spid="13" grpId="0" animBg="1"/>
      <p:bldP spid="16"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Convolution sum - Properties</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35</a:t>
            </a:fld>
            <a:endParaRPr lang="en-US" dirty="0"/>
          </a:p>
        </p:txBody>
      </p:sp>
      <p:sp>
        <p:nvSpPr>
          <p:cNvPr id="11" name="TextBox 10">
            <a:extLst>
              <a:ext uri="{FF2B5EF4-FFF2-40B4-BE49-F238E27FC236}">
                <a16:creationId xmlns:a16="http://schemas.microsoft.com/office/drawing/2014/main" id="{3A6BFA3A-CEBE-7B43-8DEF-144A920DBA23}"/>
              </a:ext>
            </a:extLst>
          </p:cNvPr>
          <p:cNvSpPr txBox="1"/>
          <p:nvPr/>
        </p:nvSpPr>
        <p:spPr>
          <a:xfrm>
            <a:off x="991832" y="1408365"/>
            <a:ext cx="11076117" cy="615553"/>
          </a:xfrm>
          <a:prstGeom prst="rect">
            <a:avLst/>
          </a:prstGeom>
          <a:noFill/>
        </p:spPr>
        <p:txBody>
          <a:bodyPr wrap="square" rtlCol="0">
            <a:spAutoFit/>
          </a:bodyPr>
          <a:lstStyle/>
          <a:p>
            <a:r>
              <a:rPr lang="en-GB" sz="3400" dirty="0">
                <a:solidFill>
                  <a:schemeClr val="accent2">
                    <a:lumMod val="75000"/>
                    <a:lumOff val="25000"/>
                  </a:schemeClr>
                </a:solidFill>
              </a:rPr>
              <a:t>Associative</a:t>
            </a:r>
          </a:p>
        </p:txBody>
      </p:sp>
      <p:sp>
        <p:nvSpPr>
          <p:cNvPr id="7" name="Rectangle 6">
            <a:extLst>
              <a:ext uri="{FF2B5EF4-FFF2-40B4-BE49-F238E27FC236}">
                <a16:creationId xmlns:a16="http://schemas.microsoft.com/office/drawing/2014/main" id="{10227E06-5372-774F-AD8B-D4893E82B29F}"/>
              </a:ext>
            </a:extLst>
          </p:cNvPr>
          <p:cNvSpPr/>
          <p:nvPr/>
        </p:nvSpPr>
        <p:spPr>
          <a:xfrm>
            <a:off x="4798141" y="3957718"/>
            <a:ext cx="1297859" cy="701520"/>
          </a:xfrm>
          <a:prstGeom prst="rect">
            <a:avLst/>
          </a:prstGeom>
          <a:noFill/>
          <a:ln w="38100" cap="flat">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ln>
                <a:solidFill>
                  <a:schemeClr val="bg2"/>
                </a:solidFill>
              </a:ln>
              <a:solidFill>
                <a:schemeClr val="bg1">
                  <a:lumMod val="10000"/>
                </a:schemeClr>
              </a:solidFill>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E4917377-8B1A-3448-806D-A15FF54BE749}"/>
              </a:ext>
            </a:extLst>
          </p:cNvPr>
          <p:cNvCxnSpPr>
            <a:cxnSpLocks/>
          </p:cNvCxnSpPr>
          <p:nvPr/>
        </p:nvCxnSpPr>
        <p:spPr>
          <a:xfrm>
            <a:off x="4041438" y="4308478"/>
            <a:ext cx="735697"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97B9CF9-D1DD-BC43-A672-36ED24057B61}"/>
              </a:ext>
            </a:extLst>
          </p:cNvPr>
          <p:cNvCxnSpPr>
            <a:cxnSpLocks/>
          </p:cNvCxnSpPr>
          <p:nvPr/>
        </p:nvCxnSpPr>
        <p:spPr>
          <a:xfrm>
            <a:off x="6096000" y="4308478"/>
            <a:ext cx="735697"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2301CF3-DFE0-9C43-A260-530A74D341CD}"/>
                  </a:ext>
                </a:extLst>
              </p:cNvPr>
              <p:cNvSpPr txBox="1"/>
              <p:nvPr/>
            </p:nvSpPr>
            <p:spPr>
              <a:xfrm>
                <a:off x="4041438" y="3832127"/>
                <a:ext cx="294001" cy="2153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10" name="TextBox 9">
                <a:extLst>
                  <a:ext uri="{FF2B5EF4-FFF2-40B4-BE49-F238E27FC236}">
                    <a16:creationId xmlns:a16="http://schemas.microsoft.com/office/drawing/2014/main" id="{D2301CF3-DFE0-9C43-A260-530A74D341CD}"/>
                  </a:ext>
                </a:extLst>
              </p:cNvPr>
              <p:cNvSpPr txBox="1">
                <a:spLocks noRot="1" noChangeAspect="1" noMove="1" noResize="1" noEditPoints="1" noAdjustHandles="1" noChangeArrowheads="1" noChangeShapeType="1" noTextEdit="1"/>
              </p:cNvSpPr>
              <p:nvPr/>
            </p:nvSpPr>
            <p:spPr>
              <a:xfrm>
                <a:off x="4041438" y="3832127"/>
                <a:ext cx="294001" cy="215369"/>
              </a:xfrm>
              <a:prstGeom prst="rect">
                <a:avLst/>
              </a:prstGeom>
              <a:blipFill>
                <a:blip r:embed="rId2"/>
                <a:stretch>
                  <a:fillRect r="-166667" b="-1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6D0C046-7892-0046-B167-7F1790EAC73A}"/>
                  </a:ext>
                </a:extLst>
              </p:cNvPr>
              <p:cNvSpPr txBox="1"/>
              <p:nvPr/>
            </p:nvSpPr>
            <p:spPr>
              <a:xfrm flipH="1">
                <a:off x="8120011" y="3831473"/>
                <a:ext cx="44184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𝑦</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E6D0C046-7892-0046-B167-7F1790EAC73A}"/>
                  </a:ext>
                </a:extLst>
              </p:cNvPr>
              <p:cNvSpPr txBox="1">
                <a:spLocks noRot="1" noChangeAspect="1" noMove="1" noResize="1" noEditPoints="1" noAdjustHandles="1" noChangeArrowheads="1" noChangeShapeType="1" noTextEdit="1"/>
              </p:cNvSpPr>
              <p:nvPr/>
            </p:nvSpPr>
            <p:spPr>
              <a:xfrm flipH="1">
                <a:off x="8120011" y="3831473"/>
                <a:ext cx="441844" cy="461665"/>
              </a:xfrm>
              <a:prstGeom prst="rect">
                <a:avLst/>
              </a:prstGeom>
              <a:blipFill>
                <a:blip r:embed="rId3"/>
                <a:stretch>
                  <a:fillRect l="-2778" r="-77778" b="-1891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38432D1-1150-664C-9945-6725C017C716}"/>
              </a:ext>
            </a:extLst>
          </p:cNvPr>
          <p:cNvSpPr txBox="1"/>
          <p:nvPr/>
        </p:nvSpPr>
        <p:spPr>
          <a:xfrm>
            <a:off x="4968126" y="4881278"/>
            <a:ext cx="2255746" cy="461665"/>
          </a:xfrm>
          <a:prstGeom prst="rect">
            <a:avLst/>
          </a:prstGeom>
          <a:noFill/>
        </p:spPr>
        <p:txBody>
          <a:bodyPr wrap="none" rtlCol="0">
            <a:spAutoFit/>
          </a:bodyPr>
          <a:lstStyle/>
          <a:p>
            <a:r>
              <a:rPr lang="en-US" sz="2400" dirty="0">
                <a:solidFill>
                  <a:schemeClr val="accent2">
                    <a:lumMod val="75000"/>
                    <a:lumOff val="25000"/>
                  </a:schemeClr>
                </a:solidFill>
              </a:rPr>
              <a:t>Is equivalent to</a:t>
            </a:r>
          </a:p>
        </p:txBody>
      </p:sp>
      <p:pic>
        <p:nvPicPr>
          <p:cNvPr id="4" name="Picture 3">
            <a:extLst>
              <a:ext uri="{FF2B5EF4-FFF2-40B4-BE49-F238E27FC236}">
                <a16:creationId xmlns:a16="http://schemas.microsoft.com/office/drawing/2014/main" id="{5DA6FC3E-E72E-EB46-B8A2-6AD1E75308F4}"/>
              </a:ext>
            </a:extLst>
          </p:cNvPr>
          <p:cNvPicPr>
            <a:picLocks noChangeAspect="1"/>
          </p:cNvPicPr>
          <p:nvPr/>
        </p:nvPicPr>
        <p:blipFill>
          <a:blip r:embed="rId4"/>
          <a:stretch>
            <a:fillRect/>
          </a:stretch>
        </p:blipFill>
        <p:spPr>
          <a:xfrm>
            <a:off x="1593272" y="2300220"/>
            <a:ext cx="9005455" cy="427182"/>
          </a:xfrm>
          <a:prstGeom prst="rect">
            <a:avLst/>
          </a:prstGeom>
        </p:spPr>
      </p:pic>
      <p:sp>
        <p:nvSpPr>
          <p:cNvPr id="18" name="TextBox 17">
            <a:extLst>
              <a:ext uri="{FF2B5EF4-FFF2-40B4-BE49-F238E27FC236}">
                <a16:creationId xmlns:a16="http://schemas.microsoft.com/office/drawing/2014/main" id="{05E9795F-E7E7-A74B-BB46-480DFFF2CFFE}"/>
              </a:ext>
            </a:extLst>
          </p:cNvPr>
          <p:cNvSpPr txBox="1"/>
          <p:nvPr/>
        </p:nvSpPr>
        <p:spPr>
          <a:xfrm>
            <a:off x="1103183" y="3097542"/>
            <a:ext cx="5200463" cy="461665"/>
          </a:xfrm>
          <a:prstGeom prst="rect">
            <a:avLst/>
          </a:prstGeom>
          <a:noFill/>
        </p:spPr>
        <p:txBody>
          <a:bodyPr wrap="none" rtlCol="0">
            <a:spAutoFit/>
          </a:bodyPr>
          <a:lstStyle/>
          <a:p>
            <a:r>
              <a:rPr lang="en-US" sz="2400" dirty="0"/>
              <a:t>Useful in series connected networks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0CEF70-387E-A847-BC47-9C7582C35DE1}"/>
                  </a:ext>
                </a:extLst>
              </p:cNvPr>
              <p:cNvSpPr txBox="1"/>
              <p:nvPr/>
            </p:nvSpPr>
            <p:spPr>
              <a:xfrm>
                <a:off x="4976152" y="4068853"/>
                <a:ext cx="6909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h</m:t>
                          </m:r>
                        </m:e>
                        <m:sub>
                          <m:r>
                            <a:rPr lang="en-US" sz="2400" i="1" dirty="0" smtClean="0">
                              <a:latin typeface="Cambria Math" panose="02040503050406030204" pitchFamily="18" charset="0"/>
                            </a:rPr>
                            <m:t>1</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19" name="TextBox 18">
                <a:extLst>
                  <a:ext uri="{FF2B5EF4-FFF2-40B4-BE49-F238E27FC236}">
                    <a16:creationId xmlns:a16="http://schemas.microsoft.com/office/drawing/2014/main" id="{860CEF70-387E-A847-BC47-9C7582C35DE1}"/>
                  </a:ext>
                </a:extLst>
              </p:cNvPr>
              <p:cNvSpPr txBox="1">
                <a:spLocks noRot="1" noChangeAspect="1" noMove="1" noResize="1" noEditPoints="1" noAdjustHandles="1" noChangeArrowheads="1" noChangeShapeType="1" noTextEdit="1"/>
              </p:cNvSpPr>
              <p:nvPr/>
            </p:nvSpPr>
            <p:spPr>
              <a:xfrm>
                <a:off x="4976152" y="4068853"/>
                <a:ext cx="690963" cy="461665"/>
              </a:xfrm>
              <a:prstGeom prst="rect">
                <a:avLst/>
              </a:prstGeom>
              <a:blipFill>
                <a:blip r:embed="rId5"/>
                <a:stretch>
                  <a:fillRect l="-1786" r="-33929" b="-18919"/>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2998AEE6-A385-6E48-B480-7BA83816D529}"/>
              </a:ext>
            </a:extLst>
          </p:cNvPr>
          <p:cNvSpPr/>
          <p:nvPr/>
        </p:nvSpPr>
        <p:spPr>
          <a:xfrm>
            <a:off x="6811723" y="3957718"/>
            <a:ext cx="1297859" cy="701520"/>
          </a:xfrm>
          <a:prstGeom prst="rect">
            <a:avLst/>
          </a:prstGeom>
          <a:noFill/>
          <a:ln w="38100" cap="flat">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ln>
                <a:solidFill>
                  <a:schemeClr val="bg2"/>
                </a:solidFill>
              </a:ln>
              <a:solidFill>
                <a:schemeClr val="bg1">
                  <a:lumMod val="10000"/>
                </a:schemeClr>
              </a:solidFill>
              <a:latin typeface="Arial" panose="020B0604020202020204" pitchFamily="34" charset="0"/>
              <a:cs typeface="Arial" panose="020B0604020202020204" pitchFamily="34" charset="0"/>
            </a:endParaRPr>
          </a:p>
        </p:txBody>
      </p:sp>
      <p:cxnSp>
        <p:nvCxnSpPr>
          <p:cNvPr id="21" name="Straight Arrow Connector 20">
            <a:extLst>
              <a:ext uri="{FF2B5EF4-FFF2-40B4-BE49-F238E27FC236}">
                <a16:creationId xmlns:a16="http://schemas.microsoft.com/office/drawing/2014/main" id="{237F525D-EB2C-0A4C-AD76-D2808A4C0A06}"/>
              </a:ext>
            </a:extLst>
          </p:cNvPr>
          <p:cNvCxnSpPr>
            <a:cxnSpLocks/>
          </p:cNvCxnSpPr>
          <p:nvPr/>
        </p:nvCxnSpPr>
        <p:spPr>
          <a:xfrm>
            <a:off x="8099153" y="4277649"/>
            <a:ext cx="735697"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730F4CF-092E-8E45-9F7B-EC22C896D9F2}"/>
                  </a:ext>
                </a:extLst>
              </p:cNvPr>
              <p:cNvSpPr txBox="1"/>
              <p:nvPr/>
            </p:nvSpPr>
            <p:spPr>
              <a:xfrm>
                <a:off x="6979305" y="4038024"/>
                <a:ext cx="6909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h</m:t>
                          </m:r>
                        </m:e>
                        <m:sub>
                          <m:r>
                            <a:rPr lang="en-GB" sz="2400" b="0" i="1" dirty="0" smtClean="0">
                              <a:latin typeface="Cambria Math" panose="02040503050406030204" pitchFamily="18" charset="0"/>
                            </a:rPr>
                            <m:t>2</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22" name="TextBox 21">
                <a:extLst>
                  <a:ext uri="{FF2B5EF4-FFF2-40B4-BE49-F238E27FC236}">
                    <a16:creationId xmlns:a16="http://schemas.microsoft.com/office/drawing/2014/main" id="{D730F4CF-092E-8E45-9F7B-EC22C896D9F2}"/>
                  </a:ext>
                </a:extLst>
              </p:cNvPr>
              <p:cNvSpPr txBox="1">
                <a:spLocks noRot="1" noChangeAspect="1" noMove="1" noResize="1" noEditPoints="1" noAdjustHandles="1" noChangeArrowheads="1" noChangeShapeType="1" noTextEdit="1"/>
              </p:cNvSpPr>
              <p:nvPr/>
            </p:nvSpPr>
            <p:spPr>
              <a:xfrm>
                <a:off x="6979305" y="4038024"/>
                <a:ext cx="690963" cy="461665"/>
              </a:xfrm>
              <a:prstGeom prst="rect">
                <a:avLst/>
              </a:prstGeom>
              <a:blipFill>
                <a:blip r:embed="rId6"/>
                <a:stretch>
                  <a:fillRect l="-1818" r="-36364" b="-15789"/>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DCC5C53A-1B41-C749-B803-55D0643006EC}"/>
              </a:ext>
            </a:extLst>
          </p:cNvPr>
          <p:cNvSpPr/>
          <p:nvPr/>
        </p:nvSpPr>
        <p:spPr>
          <a:xfrm>
            <a:off x="5223368" y="5564983"/>
            <a:ext cx="2160556" cy="701520"/>
          </a:xfrm>
          <a:prstGeom prst="rect">
            <a:avLst/>
          </a:prstGeom>
          <a:noFill/>
          <a:ln w="38100" cap="flat">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ln>
                <a:solidFill>
                  <a:schemeClr val="bg2"/>
                </a:solidFill>
              </a:ln>
              <a:solidFill>
                <a:schemeClr val="bg1">
                  <a:lumMod val="10000"/>
                </a:schemeClr>
              </a:solidFill>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B40E4758-A0A0-3D43-931C-DF693F8B43D8}"/>
              </a:ext>
            </a:extLst>
          </p:cNvPr>
          <p:cNvCxnSpPr>
            <a:cxnSpLocks/>
          </p:cNvCxnSpPr>
          <p:nvPr/>
        </p:nvCxnSpPr>
        <p:spPr>
          <a:xfrm>
            <a:off x="4466665" y="5915743"/>
            <a:ext cx="735697"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A3A32D6-4C29-BF48-897A-BECC490000AF}"/>
                  </a:ext>
                </a:extLst>
              </p:cNvPr>
              <p:cNvSpPr txBox="1"/>
              <p:nvPr/>
            </p:nvSpPr>
            <p:spPr>
              <a:xfrm>
                <a:off x="4466665" y="5439392"/>
                <a:ext cx="294001" cy="2153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26" name="TextBox 25">
                <a:extLst>
                  <a:ext uri="{FF2B5EF4-FFF2-40B4-BE49-F238E27FC236}">
                    <a16:creationId xmlns:a16="http://schemas.microsoft.com/office/drawing/2014/main" id="{6A3A32D6-4C29-BF48-897A-BECC490000AF}"/>
                  </a:ext>
                </a:extLst>
              </p:cNvPr>
              <p:cNvSpPr txBox="1">
                <a:spLocks noRot="1" noChangeAspect="1" noMove="1" noResize="1" noEditPoints="1" noAdjustHandles="1" noChangeArrowheads="1" noChangeShapeType="1" noTextEdit="1"/>
              </p:cNvSpPr>
              <p:nvPr/>
            </p:nvSpPr>
            <p:spPr>
              <a:xfrm>
                <a:off x="4466665" y="5439392"/>
                <a:ext cx="294001" cy="215369"/>
              </a:xfrm>
              <a:prstGeom prst="rect">
                <a:avLst/>
              </a:prstGeom>
              <a:blipFill>
                <a:blip r:embed="rId7"/>
                <a:stretch>
                  <a:fillRect r="-166667" b="-1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1065792-253C-2B4B-B6B6-4379FC7A86A2}"/>
                  </a:ext>
                </a:extLst>
              </p:cNvPr>
              <p:cNvSpPr txBox="1"/>
              <p:nvPr/>
            </p:nvSpPr>
            <p:spPr>
              <a:xfrm flipH="1">
                <a:off x="7363950" y="5449747"/>
                <a:ext cx="44184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𝑦</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61065792-253C-2B4B-B6B6-4379FC7A86A2}"/>
                  </a:ext>
                </a:extLst>
              </p:cNvPr>
              <p:cNvSpPr txBox="1">
                <a:spLocks noRot="1" noChangeAspect="1" noMove="1" noResize="1" noEditPoints="1" noAdjustHandles="1" noChangeArrowheads="1" noChangeShapeType="1" noTextEdit="1"/>
              </p:cNvSpPr>
              <p:nvPr/>
            </p:nvSpPr>
            <p:spPr>
              <a:xfrm flipH="1">
                <a:off x="7363950" y="5449747"/>
                <a:ext cx="441844" cy="461665"/>
              </a:xfrm>
              <a:prstGeom prst="rect">
                <a:avLst/>
              </a:prstGeom>
              <a:blipFill>
                <a:blip r:embed="rId8"/>
                <a:stretch>
                  <a:fillRect l="-2778" r="-80556"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5977858-5E4E-C444-A2E1-F59B29CA62DF}"/>
                  </a:ext>
                </a:extLst>
              </p:cNvPr>
              <p:cNvSpPr txBox="1"/>
              <p:nvPr/>
            </p:nvSpPr>
            <p:spPr>
              <a:xfrm>
                <a:off x="5401379" y="5676118"/>
                <a:ext cx="198254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h</m:t>
                          </m:r>
                        </m:e>
                        <m:sub>
                          <m:r>
                            <a:rPr lang="en-US" sz="2400" i="1" dirty="0" smtClean="0">
                              <a:latin typeface="Cambria Math" panose="02040503050406030204" pitchFamily="18" charset="0"/>
                            </a:rPr>
                            <m:t>1</m:t>
                          </m:r>
                        </m:sub>
                      </m:sSub>
                      <m:d>
                        <m:dPr>
                          <m:begChr m:val="["/>
                          <m:endChr m:val="]"/>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2</m:t>
                          </m:r>
                        </m:sub>
                      </m:sSub>
                      <m:r>
                        <a:rPr lang="en-GB" sz="2400" b="0" i="1" dirty="0" smtClean="0">
                          <a:latin typeface="Cambria Math" panose="02040503050406030204" pitchFamily="18" charset="0"/>
                        </a:rPr>
                        <m:t>[</m:t>
                      </m:r>
                      <m:r>
                        <a:rPr lang="en-GB" sz="2400" b="0" i="1" dirty="0" smtClean="0">
                          <a:latin typeface="Cambria Math" panose="02040503050406030204" pitchFamily="18" charset="0"/>
                        </a:rPr>
                        <m:t>𝑛</m:t>
                      </m:r>
                      <m:r>
                        <a:rPr lang="en-GB" sz="2400" b="0" i="1" dirty="0" smtClean="0">
                          <a:latin typeface="Cambria Math" panose="02040503050406030204" pitchFamily="18" charset="0"/>
                        </a:rPr>
                        <m:t>]</m:t>
                      </m:r>
                    </m:oMath>
                  </m:oMathPara>
                </a14:m>
                <a:endParaRPr lang="en-US" sz="2400" b="0" dirty="0"/>
              </a:p>
            </p:txBody>
          </p:sp>
        </mc:Choice>
        <mc:Fallback xmlns="">
          <p:sp>
            <p:nvSpPr>
              <p:cNvPr id="28" name="TextBox 27">
                <a:extLst>
                  <a:ext uri="{FF2B5EF4-FFF2-40B4-BE49-F238E27FC236}">
                    <a16:creationId xmlns:a16="http://schemas.microsoft.com/office/drawing/2014/main" id="{35977858-5E4E-C444-A2E1-F59B29CA62DF}"/>
                  </a:ext>
                </a:extLst>
              </p:cNvPr>
              <p:cNvSpPr txBox="1">
                <a:spLocks noRot="1" noChangeAspect="1" noMove="1" noResize="1" noEditPoints="1" noAdjustHandles="1" noChangeArrowheads="1" noChangeShapeType="1" noTextEdit="1"/>
              </p:cNvSpPr>
              <p:nvPr/>
            </p:nvSpPr>
            <p:spPr>
              <a:xfrm>
                <a:off x="5401379" y="5676118"/>
                <a:ext cx="1982545" cy="461665"/>
              </a:xfrm>
              <a:prstGeom prst="rect">
                <a:avLst/>
              </a:prstGeom>
              <a:blipFill>
                <a:blip r:embed="rId9"/>
                <a:stretch>
                  <a:fillRect b="-15789"/>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C1FEE3FB-C23C-C14B-8FCF-ABCF51800688}"/>
              </a:ext>
            </a:extLst>
          </p:cNvPr>
          <p:cNvCxnSpPr>
            <a:cxnSpLocks/>
          </p:cNvCxnSpPr>
          <p:nvPr/>
        </p:nvCxnSpPr>
        <p:spPr>
          <a:xfrm>
            <a:off x="7383924" y="5931527"/>
            <a:ext cx="735697"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59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2" grpId="0"/>
      <p:bldP spid="6" grpId="0"/>
      <p:bldP spid="18" grpId="0"/>
      <p:bldP spid="19" grpId="0"/>
      <p:bldP spid="20" grpId="0" animBg="1"/>
      <p:bldP spid="22" grpId="0"/>
      <p:bldP spid="23" grpId="0" animBg="1"/>
      <p:bldP spid="26" grpId="0"/>
      <p:bldP spid="27" grpId="0"/>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Convolution sum - Properties</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36</a:t>
            </a:fld>
            <a:endParaRPr lang="en-US" dirty="0"/>
          </a:p>
        </p:txBody>
      </p:sp>
      <p:sp>
        <p:nvSpPr>
          <p:cNvPr id="11" name="TextBox 10">
            <a:extLst>
              <a:ext uri="{FF2B5EF4-FFF2-40B4-BE49-F238E27FC236}">
                <a16:creationId xmlns:a16="http://schemas.microsoft.com/office/drawing/2014/main" id="{3A6BFA3A-CEBE-7B43-8DEF-144A920DBA23}"/>
              </a:ext>
            </a:extLst>
          </p:cNvPr>
          <p:cNvSpPr txBox="1"/>
          <p:nvPr/>
        </p:nvSpPr>
        <p:spPr>
          <a:xfrm>
            <a:off x="991832" y="1408365"/>
            <a:ext cx="11076117" cy="615553"/>
          </a:xfrm>
          <a:prstGeom prst="rect">
            <a:avLst/>
          </a:prstGeom>
          <a:noFill/>
        </p:spPr>
        <p:txBody>
          <a:bodyPr wrap="square" rtlCol="0">
            <a:spAutoFit/>
          </a:bodyPr>
          <a:lstStyle/>
          <a:p>
            <a:r>
              <a:rPr lang="en-GB" sz="3400" dirty="0">
                <a:solidFill>
                  <a:schemeClr val="accent2">
                    <a:lumMod val="75000"/>
                    <a:lumOff val="25000"/>
                  </a:schemeClr>
                </a:solidFill>
              </a:rPr>
              <a:t>Distributive</a:t>
            </a:r>
          </a:p>
        </p:txBody>
      </p:sp>
      <p:sp>
        <p:nvSpPr>
          <p:cNvPr id="7" name="Rectangle 6">
            <a:extLst>
              <a:ext uri="{FF2B5EF4-FFF2-40B4-BE49-F238E27FC236}">
                <a16:creationId xmlns:a16="http://schemas.microsoft.com/office/drawing/2014/main" id="{10227E06-5372-774F-AD8B-D4893E82B29F}"/>
              </a:ext>
            </a:extLst>
          </p:cNvPr>
          <p:cNvSpPr/>
          <p:nvPr/>
        </p:nvSpPr>
        <p:spPr>
          <a:xfrm>
            <a:off x="2353405" y="4003119"/>
            <a:ext cx="1297859" cy="701520"/>
          </a:xfrm>
          <a:prstGeom prst="rect">
            <a:avLst/>
          </a:prstGeom>
          <a:noFill/>
          <a:ln w="38100" cap="flat">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ln>
                <a:solidFill>
                  <a:schemeClr val="bg2"/>
                </a:solidFill>
              </a:ln>
              <a:solidFill>
                <a:schemeClr val="bg1">
                  <a:lumMod val="10000"/>
                </a:schemeClr>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2301CF3-DFE0-9C43-A260-530A74D341CD}"/>
                  </a:ext>
                </a:extLst>
              </p:cNvPr>
              <p:cNvSpPr txBox="1"/>
              <p:nvPr/>
            </p:nvSpPr>
            <p:spPr>
              <a:xfrm>
                <a:off x="882011" y="4419613"/>
                <a:ext cx="73569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10" name="TextBox 9">
                <a:extLst>
                  <a:ext uri="{FF2B5EF4-FFF2-40B4-BE49-F238E27FC236}">
                    <a16:creationId xmlns:a16="http://schemas.microsoft.com/office/drawing/2014/main" id="{D2301CF3-DFE0-9C43-A260-530A74D341CD}"/>
                  </a:ext>
                </a:extLst>
              </p:cNvPr>
              <p:cNvSpPr txBox="1">
                <a:spLocks noRot="1" noChangeAspect="1" noMove="1" noResize="1" noEditPoints="1" noAdjustHandles="1" noChangeArrowheads="1" noChangeShapeType="1" noTextEdit="1"/>
              </p:cNvSpPr>
              <p:nvPr/>
            </p:nvSpPr>
            <p:spPr>
              <a:xfrm>
                <a:off x="882011" y="4419613"/>
                <a:ext cx="735697" cy="461665"/>
              </a:xfrm>
              <a:prstGeom prst="rect">
                <a:avLst/>
              </a:prstGeom>
              <a:blipFill>
                <a:blip r:embed="rId2"/>
                <a:stretch>
                  <a:fillRect r="-8475" b="-1621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38432D1-1150-664C-9945-6725C017C716}"/>
              </a:ext>
            </a:extLst>
          </p:cNvPr>
          <p:cNvSpPr txBox="1"/>
          <p:nvPr/>
        </p:nvSpPr>
        <p:spPr>
          <a:xfrm>
            <a:off x="5545977" y="4445013"/>
            <a:ext cx="2255746" cy="461665"/>
          </a:xfrm>
          <a:prstGeom prst="rect">
            <a:avLst/>
          </a:prstGeom>
          <a:noFill/>
        </p:spPr>
        <p:txBody>
          <a:bodyPr wrap="none" rtlCol="0">
            <a:spAutoFit/>
          </a:bodyPr>
          <a:lstStyle/>
          <a:p>
            <a:r>
              <a:rPr lang="en-US" sz="2400" dirty="0">
                <a:solidFill>
                  <a:schemeClr val="accent2">
                    <a:lumMod val="75000"/>
                    <a:lumOff val="25000"/>
                  </a:schemeClr>
                </a:solidFill>
              </a:rPr>
              <a:t>Is equivalent to</a:t>
            </a:r>
          </a:p>
        </p:txBody>
      </p:sp>
      <p:sp>
        <p:nvSpPr>
          <p:cNvPr id="18" name="TextBox 17">
            <a:extLst>
              <a:ext uri="{FF2B5EF4-FFF2-40B4-BE49-F238E27FC236}">
                <a16:creationId xmlns:a16="http://schemas.microsoft.com/office/drawing/2014/main" id="{05E9795F-E7E7-A74B-BB46-480DFFF2CFFE}"/>
              </a:ext>
            </a:extLst>
          </p:cNvPr>
          <p:cNvSpPr txBox="1"/>
          <p:nvPr/>
        </p:nvSpPr>
        <p:spPr>
          <a:xfrm>
            <a:off x="1103183" y="3097542"/>
            <a:ext cx="5527475" cy="461665"/>
          </a:xfrm>
          <a:prstGeom prst="rect">
            <a:avLst/>
          </a:prstGeom>
          <a:noFill/>
        </p:spPr>
        <p:txBody>
          <a:bodyPr wrap="none" rtlCol="0">
            <a:spAutoFit/>
          </a:bodyPr>
          <a:lstStyle/>
          <a:p>
            <a:r>
              <a:rPr lang="en-US" sz="2400" dirty="0"/>
              <a:t>Useful in parallel connected networks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0CEF70-387E-A847-BC47-9C7582C35DE1}"/>
                  </a:ext>
                </a:extLst>
              </p:cNvPr>
              <p:cNvSpPr txBox="1"/>
              <p:nvPr/>
            </p:nvSpPr>
            <p:spPr>
              <a:xfrm>
                <a:off x="2531416" y="4114254"/>
                <a:ext cx="6909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h</m:t>
                          </m:r>
                        </m:e>
                        <m:sub>
                          <m:r>
                            <a:rPr lang="en-US" sz="2400" i="1" dirty="0" smtClean="0">
                              <a:latin typeface="Cambria Math" panose="02040503050406030204" pitchFamily="18" charset="0"/>
                            </a:rPr>
                            <m:t>1</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19" name="TextBox 18">
                <a:extLst>
                  <a:ext uri="{FF2B5EF4-FFF2-40B4-BE49-F238E27FC236}">
                    <a16:creationId xmlns:a16="http://schemas.microsoft.com/office/drawing/2014/main" id="{860CEF70-387E-A847-BC47-9C7582C35DE1}"/>
                  </a:ext>
                </a:extLst>
              </p:cNvPr>
              <p:cNvSpPr txBox="1">
                <a:spLocks noRot="1" noChangeAspect="1" noMove="1" noResize="1" noEditPoints="1" noAdjustHandles="1" noChangeArrowheads="1" noChangeShapeType="1" noTextEdit="1"/>
              </p:cNvSpPr>
              <p:nvPr/>
            </p:nvSpPr>
            <p:spPr>
              <a:xfrm>
                <a:off x="2531416" y="4114254"/>
                <a:ext cx="690963" cy="461665"/>
              </a:xfrm>
              <a:prstGeom prst="rect">
                <a:avLst/>
              </a:prstGeom>
              <a:blipFill>
                <a:blip r:embed="rId3"/>
                <a:stretch>
                  <a:fillRect l="-3636" r="-34545" b="-16216"/>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2998AEE6-A385-6E48-B480-7BA83816D529}"/>
              </a:ext>
            </a:extLst>
          </p:cNvPr>
          <p:cNvSpPr/>
          <p:nvPr/>
        </p:nvSpPr>
        <p:spPr>
          <a:xfrm>
            <a:off x="2372526" y="5092372"/>
            <a:ext cx="1297859" cy="701520"/>
          </a:xfrm>
          <a:prstGeom prst="rect">
            <a:avLst/>
          </a:prstGeom>
          <a:noFill/>
          <a:ln w="38100" cap="flat">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ln>
                <a:solidFill>
                  <a:schemeClr val="bg2"/>
                </a:solidFill>
              </a:ln>
              <a:solidFill>
                <a:schemeClr val="bg1">
                  <a:lumMod val="10000"/>
                </a:schemeClr>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DCC5C53A-1B41-C749-B803-55D0643006EC}"/>
              </a:ext>
            </a:extLst>
          </p:cNvPr>
          <p:cNvSpPr/>
          <p:nvPr/>
        </p:nvSpPr>
        <p:spPr>
          <a:xfrm>
            <a:off x="8961260" y="4345657"/>
            <a:ext cx="2160556" cy="701520"/>
          </a:xfrm>
          <a:prstGeom prst="rect">
            <a:avLst/>
          </a:prstGeom>
          <a:noFill/>
          <a:ln w="38100" cap="flat">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ln>
                <a:solidFill>
                  <a:schemeClr val="bg2"/>
                </a:solidFill>
              </a:ln>
              <a:solidFill>
                <a:schemeClr val="bg1">
                  <a:lumMod val="10000"/>
                </a:schemeClr>
              </a:solidFill>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B40E4758-A0A0-3D43-931C-DF693F8B43D8}"/>
              </a:ext>
            </a:extLst>
          </p:cNvPr>
          <p:cNvCxnSpPr>
            <a:cxnSpLocks/>
          </p:cNvCxnSpPr>
          <p:nvPr/>
        </p:nvCxnSpPr>
        <p:spPr>
          <a:xfrm>
            <a:off x="8204557" y="4696417"/>
            <a:ext cx="735697"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A3A32D6-4C29-BF48-897A-BECC490000AF}"/>
                  </a:ext>
                </a:extLst>
              </p:cNvPr>
              <p:cNvSpPr txBox="1"/>
              <p:nvPr/>
            </p:nvSpPr>
            <p:spPr>
              <a:xfrm>
                <a:off x="8204557" y="4220066"/>
                <a:ext cx="294001" cy="2153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26" name="TextBox 25">
                <a:extLst>
                  <a:ext uri="{FF2B5EF4-FFF2-40B4-BE49-F238E27FC236}">
                    <a16:creationId xmlns:a16="http://schemas.microsoft.com/office/drawing/2014/main" id="{6A3A32D6-4C29-BF48-897A-BECC490000AF}"/>
                  </a:ext>
                </a:extLst>
              </p:cNvPr>
              <p:cNvSpPr txBox="1">
                <a:spLocks noRot="1" noChangeAspect="1" noMove="1" noResize="1" noEditPoints="1" noAdjustHandles="1" noChangeArrowheads="1" noChangeShapeType="1" noTextEdit="1"/>
              </p:cNvSpPr>
              <p:nvPr/>
            </p:nvSpPr>
            <p:spPr>
              <a:xfrm>
                <a:off x="8204557" y="4220066"/>
                <a:ext cx="294001" cy="215369"/>
              </a:xfrm>
              <a:prstGeom prst="rect">
                <a:avLst/>
              </a:prstGeom>
              <a:blipFill>
                <a:blip r:embed="rId4"/>
                <a:stretch>
                  <a:fillRect r="-162500" b="-1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1065792-253C-2B4B-B6B6-4379FC7A86A2}"/>
                  </a:ext>
                </a:extLst>
              </p:cNvPr>
              <p:cNvSpPr txBox="1"/>
              <p:nvPr/>
            </p:nvSpPr>
            <p:spPr>
              <a:xfrm flipH="1">
                <a:off x="11101842" y="4230421"/>
                <a:ext cx="44184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𝑦</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61065792-253C-2B4B-B6B6-4379FC7A86A2}"/>
                  </a:ext>
                </a:extLst>
              </p:cNvPr>
              <p:cNvSpPr txBox="1">
                <a:spLocks noRot="1" noChangeAspect="1" noMove="1" noResize="1" noEditPoints="1" noAdjustHandles="1" noChangeArrowheads="1" noChangeShapeType="1" noTextEdit="1"/>
              </p:cNvSpPr>
              <p:nvPr/>
            </p:nvSpPr>
            <p:spPr>
              <a:xfrm flipH="1">
                <a:off x="11101842" y="4230421"/>
                <a:ext cx="441844" cy="461665"/>
              </a:xfrm>
              <a:prstGeom prst="rect">
                <a:avLst/>
              </a:prstGeom>
              <a:blipFill>
                <a:blip r:embed="rId5"/>
                <a:stretch>
                  <a:fillRect l="-2778" r="-77778"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5977858-5E4E-C444-A2E1-F59B29CA62DF}"/>
                  </a:ext>
                </a:extLst>
              </p:cNvPr>
              <p:cNvSpPr txBox="1"/>
              <p:nvPr/>
            </p:nvSpPr>
            <p:spPr>
              <a:xfrm>
                <a:off x="9139271" y="4456792"/>
                <a:ext cx="198254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h</m:t>
                          </m:r>
                        </m:e>
                        <m:sub>
                          <m:r>
                            <a:rPr lang="en-US" sz="2400" i="1" dirty="0" smtClean="0">
                              <a:latin typeface="Cambria Math" panose="02040503050406030204" pitchFamily="18" charset="0"/>
                            </a:rPr>
                            <m:t>1</m:t>
                          </m:r>
                        </m:sub>
                      </m:sSub>
                      <m:d>
                        <m:dPr>
                          <m:begChr m:val="["/>
                          <m:endChr m:val="]"/>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2</m:t>
                          </m:r>
                        </m:sub>
                      </m:sSub>
                      <m:r>
                        <a:rPr lang="en-GB" sz="2400" b="0" i="1" dirty="0" smtClean="0">
                          <a:latin typeface="Cambria Math" panose="02040503050406030204" pitchFamily="18" charset="0"/>
                        </a:rPr>
                        <m:t>[</m:t>
                      </m:r>
                      <m:r>
                        <a:rPr lang="en-GB" sz="2400" b="0" i="1" dirty="0" smtClean="0">
                          <a:latin typeface="Cambria Math" panose="02040503050406030204" pitchFamily="18" charset="0"/>
                        </a:rPr>
                        <m:t>𝑛</m:t>
                      </m:r>
                      <m:r>
                        <a:rPr lang="en-GB" sz="2400" b="0" i="1" dirty="0" smtClean="0">
                          <a:latin typeface="Cambria Math" panose="02040503050406030204" pitchFamily="18" charset="0"/>
                        </a:rPr>
                        <m:t>]</m:t>
                      </m:r>
                    </m:oMath>
                  </m:oMathPara>
                </a14:m>
                <a:endParaRPr lang="en-US" sz="2400" b="0" dirty="0"/>
              </a:p>
            </p:txBody>
          </p:sp>
        </mc:Choice>
        <mc:Fallback xmlns="">
          <p:sp>
            <p:nvSpPr>
              <p:cNvPr id="28" name="TextBox 27">
                <a:extLst>
                  <a:ext uri="{FF2B5EF4-FFF2-40B4-BE49-F238E27FC236}">
                    <a16:creationId xmlns:a16="http://schemas.microsoft.com/office/drawing/2014/main" id="{35977858-5E4E-C444-A2E1-F59B29CA62DF}"/>
                  </a:ext>
                </a:extLst>
              </p:cNvPr>
              <p:cNvSpPr txBox="1">
                <a:spLocks noRot="1" noChangeAspect="1" noMove="1" noResize="1" noEditPoints="1" noAdjustHandles="1" noChangeArrowheads="1" noChangeShapeType="1" noTextEdit="1"/>
              </p:cNvSpPr>
              <p:nvPr/>
            </p:nvSpPr>
            <p:spPr>
              <a:xfrm>
                <a:off x="9139271" y="4456792"/>
                <a:ext cx="1982545" cy="461665"/>
              </a:xfrm>
              <a:prstGeom prst="rect">
                <a:avLst/>
              </a:prstGeom>
              <a:blipFill>
                <a:blip r:embed="rId6"/>
                <a:stretch>
                  <a:fillRect r="-1911" b="-15789"/>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C1FEE3FB-C23C-C14B-8FCF-ABCF51800688}"/>
              </a:ext>
            </a:extLst>
          </p:cNvPr>
          <p:cNvCxnSpPr>
            <a:cxnSpLocks/>
          </p:cNvCxnSpPr>
          <p:nvPr/>
        </p:nvCxnSpPr>
        <p:spPr>
          <a:xfrm>
            <a:off x="11121816" y="4712201"/>
            <a:ext cx="735697"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F35F8C9-94B4-6D43-9401-41BE83A34DD9}"/>
              </a:ext>
            </a:extLst>
          </p:cNvPr>
          <p:cNvPicPr>
            <a:picLocks noChangeAspect="1"/>
          </p:cNvPicPr>
          <p:nvPr/>
        </p:nvPicPr>
        <p:blipFill>
          <a:blip r:embed="rId7"/>
          <a:stretch>
            <a:fillRect/>
          </a:stretch>
        </p:blipFill>
        <p:spPr>
          <a:xfrm>
            <a:off x="1657350" y="2356433"/>
            <a:ext cx="10033000" cy="427182"/>
          </a:xfrm>
          <a:prstGeom prst="rect">
            <a:avLst/>
          </a:prstGeom>
        </p:spPr>
      </p:pic>
      <p:cxnSp>
        <p:nvCxnSpPr>
          <p:cNvPr id="25" name="Straight Arrow Connector 24">
            <a:extLst>
              <a:ext uri="{FF2B5EF4-FFF2-40B4-BE49-F238E27FC236}">
                <a16:creationId xmlns:a16="http://schemas.microsoft.com/office/drawing/2014/main" id="{B6A41EBE-57B6-CA4A-90F4-05BA446AC81D}"/>
              </a:ext>
            </a:extLst>
          </p:cNvPr>
          <p:cNvCxnSpPr>
            <a:cxnSpLocks/>
          </p:cNvCxnSpPr>
          <p:nvPr/>
        </p:nvCxnSpPr>
        <p:spPr>
          <a:xfrm>
            <a:off x="1617708" y="5460226"/>
            <a:ext cx="735697"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05EA495-2530-714F-B669-9113384DE74B}"/>
              </a:ext>
            </a:extLst>
          </p:cNvPr>
          <p:cNvCxnSpPr>
            <a:cxnSpLocks/>
          </p:cNvCxnSpPr>
          <p:nvPr/>
        </p:nvCxnSpPr>
        <p:spPr>
          <a:xfrm>
            <a:off x="1596702" y="4353879"/>
            <a:ext cx="735697"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A0132DC-7AAC-4141-9889-E3AD77BA64BE}"/>
              </a:ext>
            </a:extLst>
          </p:cNvPr>
          <p:cNvCxnSpPr>
            <a:cxnSpLocks/>
          </p:cNvCxnSpPr>
          <p:nvPr/>
        </p:nvCxnSpPr>
        <p:spPr>
          <a:xfrm>
            <a:off x="921653" y="4881278"/>
            <a:ext cx="735697" cy="0"/>
          </a:xfrm>
          <a:prstGeom prst="straightConnector1">
            <a:avLst/>
          </a:prstGeom>
          <a:ln w="47625">
            <a:solidFill>
              <a:srgbClr val="00206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90AE623-FB31-354C-8167-24DF29568BA7}"/>
              </a:ext>
            </a:extLst>
          </p:cNvPr>
          <p:cNvCxnSpPr>
            <a:cxnSpLocks/>
          </p:cNvCxnSpPr>
          <p:nvPr/>
        </p:nvCxnSpPr>
        <p:spPr>
          <a:xfrm flipV="1">
            <a:off x="1609402" y="4906678"/>
            <a:ext cx="12654" cy="578948"/>
          </a:xfrm>
          <a:prstGeom prst="straightConnector1">
            <a:avLst/>
          </a:prstGeom>
          <a:ln w="47625">
            <a:solidFill>
              <a:srgbClr val="002060"/>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033758C-2D7D-FB41-BB7F-CB789EE52AE2}"/>
              </a:ext>
            </a:extLst>
          </p:cNvPr>
          <p:cNvCxnSpPr>
            <a:cxnSpLocks/>
          </p:cNvCxnSpPr>
          <p:nvPr/>
        </p:nvCxnSpPr>
        <p:spPr>
          <a:xfrm flipH="1" flipV="1">
            <a:off x="1609402" y="4353879"/>
            <a:ext cx="12700" cy="552799"/>
          </a:xfrm>
          <a:prstGeom prst="straightConnector1">
            <a:avLst/>
          </a:prstGeom>
          <a:ln w="47625">
            <a:solidFill>
              <a:srgbClr val="00206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D8FC13C-1868-144B-94CE-45D2B262AB3A}"/>
                  </a:ext>
                </a:extLst>
              </p:cNvPr>
              <p:cNvSpPr txBox="1"/>
              <p:nvPr/>
            </p:nvSpPr>
            <p:spPr>
              <a:xfrm>
                <a:off x="2604127" y="5178121"/>
                <a:ext cx="6909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h</m:t>
                          </m:r>
                        </m:e>
                        <m:sub>
                          <m:r>
                            <a:rPr lang="en-GB" sz="2400" b="0" i="1" dirty="0" smtClean="0">
                              <a:latin typeface="Cambria Math" panose="02040503050406030204" pitchFamily="18" charset="0"/>
                            </a:rPr>
                            <m:t>2</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38" name="TextBox 37">
                <a:extLst>
                  <a:ext uri="{FF2B5EF4-FFF2-40B4-BE49-F238E27FC236}">
                    <a16:creationId xmlns:a16="http://schemas.microsoft.com/office/drawing/2014/main" id="{CD8FC13C-1868-144B-94CE-45D2B262AB3A}"/>
                  </a:ext>
                </a:extLst>
              </p:cNvPr>
              <p:cNvSpPr txBox="1">
                <a:spLocks noRot="1" noChangeAspect="1" noMove="1" noResize="1" noEditPoints="1" noAdjustHandles="1" noChangeArrowheads="1" noChangeShapeType="1" noTextEdit="1"/>
              </p:cNvSpPr>
              <p:nvPr/>
            </p:nvSpPr>
            <p:spPr>
              <a:xfrm>
                <a:off x="2604127" y="5178121"/>
                <a:ext cx="690963" cy="461665"/>
              </a:xfrm>
              <a:prstGeom prst="rect">
                <a:avLst/>
              </a:prstGeom>
              <a:blipFill>
                <a:blip r:embed="rId8"/>
                <a:stretch>
                  <a:fillRect l="-1786" r="-33929" b="-15789"/>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B62BC01F-84DA-8F46-A107-7C14C883B02D}"/>
              </a:ext>
            </a:extLst>
          </p:cNvPr>
          <p:cNvCxnSpPr>
            <a:cxnSpLocks/>
          </p:cNvCxnSpPr>
          <p:nvPr/>
        </p:nvCxnSpPr>
        <p:spPr>
          <a:xfrm>
            <a:off x="4525284" y="4950106"/>
            <a:ext cx="740615"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3874A22-E1D3-944B-8D48-C11FB9396F9D}"/>
                  </a:ext>
                </a:extLst>
              </p:cNvPr>
              <p:cNvSpPr txBox="1"/>
              <p:nvPr/>
            </p:nvSpPr>
            <p:spPr>
              <a:xfrm>
                <a:off x="4622302" y="4445013"/>
                <a:ext cx="52084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sz="2400" i="1" dirty="0" smtClean="0">
                          <a:latin typeface="Cambria Math" panose="02040503050406030204" pitchFamily="18" charset="0"/>
                        </a:rPr>
                        <m:t>y</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40" name="TextBox 39">
                <a:extLst>
                  <a:ext uri="{FF2B5EF4-FFF2-40B4-BE49-F238E27FC236}">
                    <a16:creationId xmlns:a16="http://schemas.microsoft.com/office/drawing/2014/main" id="{D3874A22-E1D3-944B-8D48-C11FB9396F9D}"/>
                  </a:ext>
                </a:extLst>
              </p:cNvPr>
              <p:cNvSpPr txBox="1">
                <a:spLocks noRot="1" noChangeAspect="1" noMove="1" noResize="1" noEditPoints="1" noAdjustHandles="1" noChangeArrowheads="1" noChangeShapeType="1" noTextEdit="1"/>
              </p:cNvSpPr>
              <p:nvPr/>
            </p:nvSpPr>
            <p:spPr>
              <a:xfrm>
                <a:off x="4622302" y="4445013"/>
                <a:ext cx="520841" cy="461665"/>
              </a:xfrm>
              <a:prstGeom prst="rect">
                <a:avLst/>
              </a:prstGeom>
              <a:blipFill>
                <a:blip r:embed="rId9"/>
                <a:stretch>
                  <a:fillRect l="-2326" r="-46512" b="-15789"/>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B9ED23A2-F185-984C-B646-C27B22E4491E}"/>
              </a:ext>
            </a:extLst>
          </p:cNvPr>
          <p:cNvGrpSpPr/>
          <p:nvPr/>
        </p:nvGrpSpPr>
        <p:grpSpPr>
          <a:xfrm>
            <a:off x="4146295" y="4735429"/>
            <a:ext cx="458936" cy="431030"/>
            <a:chOff x="4887822" y="5082264"/>
            <a:chExt cx="458936" cy="431030"/>
          </a:xfrm>
        </p:grpSpPr>
        <p:sp>
          <p:nvSpPr>
            <p:cNvPr id="42" name="Oval 41">
              <a:extLst>
                <a:ext uri="{FF2B5EF4-FFF2-40B4-BE49-F238E27FC236}">
                  <a16:creationId xmlns:a16="http://schemas.microsoft.com/office/drawing/2014/main" id="{421EA707-D9CF-A84F-8068-403CEFFFBEB3}"/>
                </a:ext>
              </a:extLst>
            </p:cNvPr>
            <p:cNvSpPr/>
            <p:nvPr/>
          </p:nvSpPr>
          <p:spPr>
            <a:xfrm>
              <a:off x="4887822" y="5082264"/>
              <a:ext cx="458936" cy="431030"/>
            </a:xfrm>
            <a:prstGeom prst="ellipse">
              <a:avLst/>
            </a:prstGeom>
            <a:solidFill>
              <a:schemeClr val="bg2"/>
            </a:solidFill>
            <a:ln w="317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B8461B05-4DC7-A64B-820A-0DB766C55D37}"/>
                </a:ext>
              </a:extLst>
            </p:cNvPr>
            <p:cNvCxnSpPr>
              <a:cxnSpLocks/>
            </p:cNvCxnSpPr>
            <p:nvPr/>
          </p:nvCxnSpPr>
          <p:spPr>
            <a:xfrm>
              <a:off x="4968504" y="5296941"/>
              <a:ext cx="275849" cy="0"/>
            </a:xfrm>
            <a:prstGeom prst="straightConnector1">
              <a:avLst/>
            </a:prstGeom>
            <a:ln w="47625">
              <a:solidFill>
                <a:srgbClr val="002060"/>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DD37F7A-CDAE-334D-A380-6ECC5B2EC929}"/>
                </a:ext>
              </a:extLst>
            </p:cNvPr>
            <p:cNvCxnSpPr>
              <a:cxnSpLocks/>
            </p:cNvCxnSpPr>
            <p:nvPr/>
          </p:nvCxnSpPr>
          <p:spPr>
            <a:xfrm flipV="1">
              <a:off x="5117290" y="5162471"/>
              <a:ext cx="3614" cy="283588"/>
            </a:xfrm>
            <a:prstGeom prst="straightConnector1">
              <a:avLst/>
            </a:prstGeom>
            <a:ln w="47625">
              <a:solidFill>
                <a:srgbClr val="002060"/>
              </a:solidFill>
              <a:tailEnd type="none"/>
            </a:ln>
          </p:spPr>
          <p:style>
            <a:lnRef idx="1">
              <a:schemeClr val="accent1"/>
            </a:lnRef>
            <a:fillRef idx="0">
              <a:schemeClr val="accent1"/>
            </a:fillRef>
            <a:effectRef idx="0">
              <a:schemeClr val="accent1"/>
            </a:effectRef>
            <a:fontRef idx="minor">
              <a:schemeClr val="tx1"/>
            </a:fontRef>
          </p:style>
        </p:cxnSp>
      </p:grpSp>
      <p:cxnSp>
        <p:nvCxnSpPr>
          <p:cNvPr id="45" name="Straight Arrow Connector 44">
            <a:extLst>
              <a:ext uri="{FF2B5EF4-FFF2-40B4-BE49-F238E27FC236}">
                <a16:creationId xmlns:a16="http://schemas.microsoft.com/office/drawing/2014/main" id="{47569CBD-ADC6-2B4D-B77B-F8898583B249}"/>
              </a:ext>
            </a:extLst>
          </p:cNvPr>
          <p:cNvCxnSpPr>
            <a:cxnSpLocks/>
          </p:cNvCxnSpPr>
          <p:nvPr/>
        </p:nvCxnSpPr>
        <p:spPr>
          <a:xfrm>
            <a:off x="4382567" y="4354421"/>
            <a:ext cx="3463" cy="389996"/>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5B258DF-857A-7F43-9F05-438EE09B9671}"/>
              </a:ext>
            </a:extLst>
          </p:cNvPr>
          <p:cNvCxnSpPr>
            <a:cxnSpLocks/>
          </p:cNvCxnSpPr>
          <p:nvPr/>
        </p:nvCxnSpPr>
        <p:spPr>
          <a:xfrm flipV="1">
            <a:off x="4375763" y="5178121"/>
            <a:ext cx="0" cy="415412"/>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810F1FD-C89B-8C4F-8BCD-AC53C1E0E2B9}"/>
              </a:ext>
            </a:extLst>
          </p:cNvPr>
          <p:cNvCxnSpPr>
            <a:cxnSpLocks/>
          </p:cNvCxnSpPr>
          <p:nvPr/>
        </p:nvCxnSpPr>
        <p:spPr>
          <a:xfrm>
            <a:off x="3651264" y="4345657"/>
            <a:ext cx="735697" cy="0"/>
          </a:xfrm>
          <a:prstGeom prst="straightConnector1">
            <a:avLst/>
          </a:prstGeom>
          <a:ln w="47625">
            <a:solidFill>
              <a:srgbClr val="00206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F939C11-A225-F947-B2AB-AE5B477B7B3C}"/>
              </a:ext>
            </a:extLst>
          </p:cNvPr>
          <p:cNvCxnSpPr>
            <a:cxnSpLocks/>
          </p:cNvCxnSpPr>
          <p:nvPr/>
        </p:nvCxnSpPr>
        <p:spPr>
          <a:xfrm>
            <a:off x="3670385" y="5575404"/>
            <a:ext cx="735697" cy="0"/>
          </a:xfrm>
          <a:prstGeom prst="straightConnector1">
            <a:avLst/>
          </a:prstGeom>
          <a:ln w="47625">
            <a:solidFill>
              <a:srgbClr val="00206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82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6" grpId="0"/>
      <p:bldP spid="18" grpId="0"/>
      <p:bldP spid="19" grpId="0"/>
      <p:bldP spid="20" grpId="0" animBg="1"/>
      <p:bldP spid="23" grpId="0" animBg="1"/>
      <p:bldP spid="26" grpId="0"/>
      <p:bldP spid="27" grpId="0"/>
      <p:bldP spid="28" grpId="0"/>
      <p:bldP spid="38" grpId="0"/>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Convolution sum - Properties</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37</a:t>
            </a:fld>
            <a:endParaRPr lang="en-US" dirty="0"/>
          </a:p>
        </p:txBody>
      </p:sp>
      <p:sp>
        <p:nvSpPr>
          <p:cNvPr id="11" name="TextBox 10">
            <a:extLst>
              <a:ext uri="{FF2B5EF4-FFF2-40B4-BE49-F238E27FC236}">
                <a16:creationId xmlns:a16="http://schemas.microsoft.com/office/drawing/2014/main" id="{3A6BFA3A-CEBE-7B43-8DEF-144A920DBA23}"/>
              </a:ext>
            </a:extLst>
          </p:cNvPr>
          <p:cNvSpPr txBox="1"/>
          <p:nvPr/>
        </p:nvSpPr>
        <p:spPr>
          <a:xfrm>
            <a:off x="991832" y="1408365"/>
            <a:ext cx="11076117" cy="615553"/>
          </a:xfrm>
          <a:prstGeom prst="rect">
            <a:avLst/>
          </a:prstGeom>
          <a:noFill/>
        </p:spPr>
        <p:txBody>
          <a:bodyPr wrap="square" rtlCol="0">
            <a:spAutoFit/>
          </a:bodyPr>
          <a:lstStyle/>
          <a:p>
            <a:r>
              <a:rPr lang="en-GB" sz="3400" dirty="0">
                <a:solidFill>
                  <a:schemeClr val="accent2">
                    <a:lumMod val="75000"/>
                    <a:lumOff val="25000"/>
                  </a:schemeClr>
                </a:solidFill>
              </a:rPr>
              <a:t>Shift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40AEA7B-9AD0-C245-87A3-F9F6D7C07CB3}"/>
                  </a:ext>
                </a:extLst>
              </p:cNvPr>
              <p:cNvSpPr txBox="1"/>
              <p:nvPr/>
            </p:nvSpPr>
            <p:spPr>
              <a:xfrm>
                <a:off x="991832" y="2512367"/>
                <a:ext cx="11297100" cy="1938992"/>
              </a:xfrm>
              <a:prstGeom prst="rect">
                <a:avLst/>
              </a:prstGeom>
              <a:noFill/>
            </p:spPr>
            <p:txBody>
              <a:bodyPr wrap="square" rtlCol="0">
                <a:spAutoFit/>
              </a:bodyPr>
              <a:lstStyle/>
              <a:p>
                <a:r>
                  <a:rPr lang="en-US" sz="2400" dirty="0"/>
                  <a:t>If </a:t>
                </a:r>
                <a:r>
                  <a:rPr lang="en-GB" altLang="en-US" sz="2400" dirty="0"/>
                  <a:t> </a:t>
                </a:r>
                <a:endParaRPr lang="en-GB" altLang="en-US" sz="2400" i="1" dirty="0">
                  <a:latin typeface="Cambria Math" panose="02040503050406030204" pitchFamily="18" charset="0"/>
                </a:endParaRPr>
              </a:p>
              <a:p>
                <a:r>
                  <a:rPr lang="en-GB" altLang="en-US" sz="2400" dirty="0"/>
                  <a:t>					</a:t>
                </a:r>
                <a14:m>
                  <m:oMath xmlns:m="http://schemas.openxmlformats.org/officeDocument/2006/math">
                    <m:r>
                      <a:rPr lang="en-GB" altLang="en-US" sz="2400" i="1" dirty="0" smtClean="0">
                        <a:latin typeface="Cambria Math" panose="02040503050406030204" pitchFamily="18" charset="0"/>
                      </a:rPr>
                      <m:t>𝑦</m:t>
                    </m:r>
                    <m:r>
                      <a:rPr lang="en-GB" altLang="en-US" sz="2400" i="1" dirty="0" smtClean="0">
                        <a:latin typeface="Cambria Math" panose="02040503050406030204" pitchFamily="18" charset="0"/>
                      </a:rPr>
                      <m:t>[</m:t>
                    </m:r>
                    <m:r>
                      <a:rPr lang="en-GB" altLang="en-US" sz="2400" i="1" dirty="0" smtClean="0">
                        <a:latin typeface="Cambria Math" panose="02040503050406030204" pitchFamily="18" charset="0"/>
                      </a:rPr>
                      <m:t>𝑛</m:t>
                    </m:r>
                    <m:r>
                      <a:rPr lang="en-GB" altLang="en-US" sz="2400" i="1" dirty="0" smtClean="0">
                        <a:latin typeface="Cambria Math" panose="02040503050406030204" pitchFamily="18" charset="0"/>
                      </a:rPr>
                      <m:t>] = </m:t>
                    </m:r>
                    <m:r>
                      <a:rPr lang="en-GB" altLang="en-US" sz="2400" i="1" dirty="0" smtClean="0">
                        <a:latin typeface="Cambria Math" panose="02040503050406030204" pitchFamily="18" charset="0"/>
                      </a:rPr>
                      <m:t>𝑥</m:t>
                    </m:r>
                    <m:r>
                      <a:rPr lang="en-GB" altLang="en-US" sz="2400" i="1" dirty="0" smtClean="0">
                        <a:latin typeface="Cambria Math" panose="02040503050406030204" pitchFamily="18" charset="0"/>
                      </a:rPr>
                      <m:t>[</m:t>
                    </m:r>
                    <m:r>
                      <a:rPr lang="en-GB" altLang="en-US" sz="2400" i="1" dirty="0" smtClean="0">
                        <a:latin typeface="Cambria Math" panose="02040503050406030204" pitchFamily="18" charset="0"/>
                      </a:rPr>
                      <m:t>𝑛</m:t>
                    </m:r>
                    <m:r>
                      <a:rPr lang="en-GB" altLang="en-US" sz="2400" i="1" dirty="0" smtClean="0">
                        <a:latin typeface="Cambria Math" panose="02040503050406030204" pitchFamily="18" charset="0"/>
                      </a:rPr>
                      <m:t>] ∗ </m:t>
                    </m:r>
                    <m:r>
                      <a:rPr lang="en-GB" altLang="en-US" sz="2400" i="1" dirty="0" smtClean="0">
                        <a:latin typeface="Cambria Math" panose="02040503050406030204" pitchFamily="18" charset="0"/>
                      </a:rPr>
                      <m:t>h</m:t>
                    </m:r>
                    <m:r>
                      <a:rPr lang="en-GB" altLang="en-US" sz="2400" i="1" dirty="0" smtClean="0">
                        <a:latin typeface="Cambria Math" panose="02040503050406030204" pitchFamily="18" charset="0"/>
                      </a:rPr>
                      <m:t>[</m:t>
                    </m:r>
                    <m:r>
                      <a:rPr lang="en-GB" altLang="en-US" sz="2400" i="1" dirty="0" smtClean="0">
                        <a:latin typeface="Cambria Math" panose="02040503050406030204" pitchFamily="18" charset="0"/>
                      </a:rPr>
                      <m:t>𝑛</m:t>
                    </m:r>
                    <m:r>
                      <a:rPr lang="en-GB" altLang="en-US" sz="2400" i="1" dirty="0" smtClean="0">
                        <a:latin typeface="Cambria Math" panose="02040503050406030204" pitchFamily="18" charset="0"/>
                      </a:rPr>
                      <m:t>]</m:t>
                    </m:r>
                  </m:oMath>
                </a14:m>
                <a:r>
                  <a:rPr lang="en-GB" altLang="en-US" sz="2400" dirty="0"/>
                  <a:t> </a:t>
                </a:r>
              </a:p>
              <a:p>
                <a:endParaRPr lang="en-GB" altLang="en-US" sz="2400" dirty="0"/>
              </a:p>
              <a:p>
                <a:r>
                  <a:rPr lang="en-GB" altLang="en-US" sz="2400" dirty="0"/>
                  <a:t>then  </a:t>
                </a:r>
                <a:endParaRPr lang="en-GB" altLang="en-US"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altLang="en-US" sz="2400" i="1" dirty="0" smtClean="0">
                          <a:latin typeface="Cambria Math" panose="02040503050406030204" pitchFamily="18" charset="0"/>
                        </a:rPr>
                        <m:t>𝑦</m:t>
                      </m:r>
                      <m:r>
                        <a:rPr lang="en-GB" altLang="en-US" sz="2400" i="1" dirty="0" smtClean="0">
                          <a:latin typeface="Cambria Math" panose="02040503050406030204" pitchFamily="18" charset="0"/>
                        </a:rPr>
                        <m:t>[</m:t>
                      </m:r>
                      <m:r>
                        <a:rPr lang="en-GB" altLang="en-US" sz="2400" i="1" dirty="0" smtClean="0">
                          <a:latin typeface="Cambria Math" panose="02040503050406030204" pitchFamily="18" charset="0"/>
                        </a:rPr>
                        <m:t>𝑛</m:t>
                      </m:r>
                      <m:r>
                        <a:rPr lang="en-GB" altLang="en-US" sz="2400" i="1" dirty="0" smtClean="0">
                          <a:latin typeface="Cambria Math" panose="02040503050406030204" pitchFamily="18" charset="0"/>
                        </a:rPr>
                        <m:t>−</m:t>
                      </m:r>
                      <m:r>
                        <a:rPr lang="en-GB" altLang="en-US" sz="2400" i="1" dirty="0" smtClean="0">
                          <a:latin typeface="Cambria Math" panose="02040503050406030204" pitchFamily="18" charset="0"/>
                        </a:rPr>
                        <m:t>𝑛</m:t>
                      </m:r>
                      <m:r>
                        <a:rPr lang="en-GB" altLang="en-US" sz="2400" i="1" dirty="0" smtClean="0">
                          <a:latin typeface="Cambria Math" panose="02040503050406030204" pitchFamily="18" charset="0"/>
                        </a:rPr>
                        <m:t>0] = </m:t>
                      </m:r>
                      <m:r>
                        <a:rPr lang="en-GB" altLang="en-US" sz="2400" i="1" dirty="0" smtClean="0">
                          <a:latin typeface="Cambria Math" panose="02040503050406030204" pitchFamily="18" charset="0"/>
                        </a:rPr>
                        <m:t>𝑥</m:t>
                      </m:r>
                      <m:r>
                        <a:rPr lang="en-GB" altLang="en-US" sz="2400" i="1" dirty="0" smtClean="0">
                          <a:latin typeface="Cambria Math" panose="02040503050406030204" pitchFamily="18" charset="0"/>
                        </a:rPr>
                        <m:t>[</m:t>
                      </m:r>
                      <m:r>
                        <a:rPr lang="en-GB" altLang="en-US" sz="2400" i="1" dirty="0" smtClean="0">
                          <a:latin typeface="Cambria Math" panose="02040503050406030204" pitchFamily="18" charset="0"/>
                        </a:rPr>
                        <m:t>𝑛</m:t>
                      </m:r>
                      <m:r>
                        <a:rPr lang="en-GB" altLang="en-US" sz="2400" i="1" dirty="0" smtClean="0">
                          <a:latin typeface="Cambria Math" panose="02040503050406030204" pitchFamily="18" charset="0"/>
                        </a:rPr>
                        <m:t>−</m:t>
                      </m:r>
                      <m:r>
                        <a:rPr lang="en-GB" altLang="en-US" sz="2400" i="1" dirty="0" smtClean="0">
                          <a:latin typeface="Cambria Math" panose="02040503050406030204" pitchFamily="18" charset="0"/>
                        </a:rPr>
                        <m:t>𝑛</m:t>
                      </m:r>
                      <m:r>
                        <a:rPr lang="en-GB" altLang="en-US" sz="2400" i="1" dirty="0" smtClean="0">
                          <a:latin typeface="Cambria Math" panose="02040503050406030204" pitchFamily="18" charset="0"/>
                        </a:rPr>
                        <m:t>0] ∗ </m:t>
                      </m:r>
                      <m:r>
                        <a:rPr lang="en-GB" altLang="en-US" sz="2400" i="1" dirty="0" smtClean="0">
                          <a:latin typeface="Cambria Math" panose="02040503050406030204" pitchFamily="18" charset="0"/>
                        </a:rPr>
                        <m:t>h</m:t>
                      </m:r>
                      <m:r>
                        <a:rPr lang="en-GB" altLang="en-US" sz="2400" i="1" dirty="0" smtClean="0">
                          <a:latin typeface="Cambria Math" panose="02040503050406030204" pitchFamily="18" charset="0"/>
                        </a:rPr>
                        <m:t>[</m:t>
                      </m:r>
                      <m:r>
                        <a:rPr lang="en-GB" altLang="en-US" sz="2400" i="1" dirty="0" smtClean="0">
                          <a:latin typeface="Cambria Math" panose="02040503050406030204" pitchFamily="18" charset="0"/>
                        </a:rPr>
                        <m:t>𝑛</m:t>
                      </m:r>
                      <m:r>
                        <a:rPr lang="en-GB" altLang="en-US" sz="2400" i="1" dirty="0" smtClean="0">
                          <a:latin typeface="Cambria Math" panose="02040503050406030204" pitchFamily="18" charset="0"/>
                        </a:rPr>
                        <m:t>]  = </m:t>
                      </m:r>
                      <m:r>
                        <a:rPr lang="en-GB" altLang="en-US" sz="2400" i="1" dirty="0" smtClean="0">
                          <a:latin typeface="Cambria Math" panose="02040503050406030204" pitchFamily="18" charset="0"/>
                        </a:rPr>
                        <m:t>𝑥</m:t>
                      </m:r>
                      <m:r>
                        <a:rPr lang="en-GB" altLang="en-US" sz="2400" i="1" dirty="0" smtClean="0">
                          <a:latin typeface="Cambria Math" panose="02040503050406030204" pitchFamily="18" charset="0"/>
                        </a:rPr>
                        <m:t>[</m:t>
                      </m:r>
                      <m:r>
                        <a:rPr lang="en-GB" altLang="en-US" sz="2400" i="1" dirty="0" smtClean="0">
                          <a:latin typeface="Cambria Math" panose="02040503050406030204" pitchFamily="18" charset="0"/>
                        </a:rPr>
                        <m:t>𝑛</m:t>
                      </m:r>
                      <m:r>
                        <a:rPr lang="en-GB" altLang="en-US" sz="2400" i="1" dirty="0" smtClean="0">
                          <a:latin typeface="Cambria Math" panose="02040503050406030204" pitchFamily="18" charset="0"/>
                        </a:rPr>
                        <m:t>] ∗ </m:t>
                      </m:r>
                      <m:r>
                        <a:rPr lang="en-GB" altLang="en-US" sz="2400" i="1" dirty="0" smtClean="0">
                          <a:latin typeface="Cambria Math" panose="02040503050406030204" pitchFamily="18" charset="0"/>
                        </a:rPr>
                        <m:t>h</m:t>
                      </m:r>
                      <m:r>
                        <a:rPr lang="en-GB" altLang="en-US" sz="2400" i="1" dirty="0" smtClean="0">
                          <a:latin typeface="Cambria Math" panose="02040503050406030204" pitchFamily="18" charset="0"/>
                        </a:rPr>
                        <m:t>[</m:t>
                      </m:r>
                      <m:r>
                        <a:rPr lang="en-GB" altLang="en-US" sz="2400" i="1" dirty="0" smtClean="0">
                          <a:latin typeface="Cambria Math" panose="02040503050406030204" pitchFamily="18" charset="0"/>
                        </a:rPr>
                        <m:t>𝑛</m:t>
                      </m:r>
                      <m:r>
                        <a:rPr lang="en-GB" altLang="en-US" sz="2400" i="1" dirty="0" smtClean="0">
                          <a:latin typeface="Cambria Math" panose="02040503050406030204" pitchFamily="18" charset="0"/>
                        </a:rPr>
                        <m:t>−</m:t>
                      </m:r>
                      <m:r>
                        <a:rPr lang="en-GB" altLang="en-US" sz="2400" i="1" dirty="0" smtClean="0">
                          <a:latin typeface="Cambria Math" panose="02040503050406030204" pitchFamily="18" charset="0"/>
                        </a:rPr>
                        <m:t>𝑛</m:t>
                      </m:r>
                      <m:r>
                        <a:rPr lang="en-GB" altLang="en-US" sz="2400" i="1" dirty="0" smtClean="0">
                          <a:latin typeface="Cambria Math" panose="02040503050406030204" pitchFamily="18" charset="0"/>
                        </a:rPr>
                        <m:t>0] </m:t>
                      </m:r>
                    </m:oMath>
                  </m:oMathPara>
                </a14:m>
                <a:endParaRPr lang="en-US" sz="2400" dirty="0"/>
              </a:p>
            </p:txBody>
          </p:sp>
        </mc:Choice>
        <mc:Fallback xmlns="">
          <p:sp>
            <p:nvSpPr>
              <p:cNvPr id="4" name="TextBox 3">
                <a:extLst>
                  <a:ext uri="{FF2B5EF4-FFF2-40B4-BE49-F238E27FC236}">
                    <a16:creationId xmlns:a16="http://schemas.microsoft.com/office/drawing/2014/main" id="{040AEA7B-9AD0-C245-87A3-F9F6D7C07CB3}"/>
                  </a:ext>
                </a:extLst>
              </p:cNvPr>
              <p:cNvSpPr txBox="1">
                <a:spLocks noRot="1" noChangeAspect="1" noMove="1" noResize="1" noEditPoints="1" noAdjustHandles="1" noChangeArrowheads="1" noChangeShapeType="1" noTextEdit="1"/>
              </p:cNvSpPr>
              <p:nvPr/>
            </p:nvSpPr>
            <p:spPr>
              <a:xfrm>
                <a:off x="991832" y="2512367"/>
                <a:ext cx="11297100" cy="1938992"/>
              </a:xfrm>
              <a:prstGeom prst="rect">
                <a:avLst/>
              </a:prstGeom>
              <a:blipFill>
                <a:blip r:embed="rId2"/>
                <a:stretch>
                  <a:fillRect l="-899" t="-2597" b="-5195"/>
                </a:stretch>
              </a:blipFill>
            </p:spPr>
            <p:txBody>
              <a:bodyPr/>
              <a:lstStyle/>
              <a:p>
                <a:r>
                  <a:rPr lang="en-US">
                    <a:noFill/>
                  </a:rPr>
                  <a:t> </a:t>
                </a:r>
              </a:p>
            </p:txBody>
          </p:sp>
        </mc:Fallback>
      </mc:AlternateContent>
    </p:spTree>
    <p:extLst>
      <p:ext uri="{BB962C8B-B14F-4D97-AF65-F5344CB8AC3E}">
        <p14:creationId xmlns:p14="http://schemas.microsoft.com/office/powerpoint/2010/main" val="211430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Computing the convolution</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38</a:t>
            </a:fld>
            <a:endParaRPr lang="en-US" dirty="0"/>
          </a:p>
        </p:txBody>
      </p:sp>
      <p:sp>
        <p:nvSpPr>
          <p:cNvPr id="11" name="TextBox 10">
            <a:extLst>
              <a:ext uri="{FF2B5EF4-FFF2-40B4-BE49-F238E27FC236}">
                <a16:creationId xmlns:a16="http://schemas.microsoft.com/office/drawing/2014/main" id="{3A6BFA3A-CEBE-7B43-8DEF-144A920DBA23}"/>
              </a:ext>
            </a:extLst>
          </p:cNvPr>
          <p:cNvSpPr txBox="1"/>
          <p:nvPr/>
        </p:nvSpPr>
        <p:spPr>
          <a:xfrm>
            <a:off x="1115883" y="1497265"/>
            <a:ext cx="11076117" cy="3139321"/>
          </a:xfrm>
          <a:prstGeom prst="rect">
            <a:avLst/>
          </a:prstGeom>
          <a:noFill/>
        </p:spPr>
        <p:txBody>
          <a:bodyPr wrap="square" rtlCol="0">
            <a:spAutoFit/>
          </a:bodyPr>
          <a:lstStyle/>
          <a:p>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GB" sz="2200" dirty="0">
                <a:solidFill>
                  <a:schemeClr val="bg1">
                    <a:lumMod val="10000"/>
                  </a:schemeClr>
                </a:solidFill>
                <a:latin typeface="Arial" panose="020B0604020202020204" pitchFamily="34" charset="0"/>
                <a:cs typeface="Arial" panose="020B0604020202020204" pitchFamily="34" charset="0"/>
              </a:rPr>
              <a:t>We want to find a way to compute simply by hand convolutions of short sequences;</a:t>
            </a:r>
          </a:p>
          <a:p>
            <a:pPr marL="457200" indent="-457200">
              <a:buFont typeface="Arial" panose="020B0604020202020204" pitchFamily="34" charset="0"/>
              <a:buChar char="•"/>
            </a:pPr>
            <a:r>
              <a:rPr lang="en-GB" sz="2200" dirty="0">
                <a:solidFill>
                  <a:schemeClr val="bg1">
                    <a:lumMod val="10000"/>
                  </a:schemeClr>
                </a:solidFill>
                <a:latin typeface="Arial" panose="020B0604020202020204" pitchFamily="34" charset="0"/>
                <a:cs typeface="Arial" panose="020B0604020202020204" pitchFamily="34" charset="0"/>
              </a:rPr>
              <a:t>A Toeplitz matrix is a matrix whose diagonal is constant, such as </a:t>
            </a:r>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accent2">
                  <a:lumMod val="75000"/>
                  <a:lumOff val="25000"/>
                </a:schemeClr>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9B4318AA-4755-0047-8C5A-76DC88D2A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9944" y="3036320"/>
            <a:ext cx="3147112" cy="2523424"/>
          </a:xfrm>
          <a:prstGeom prst="rect">
            <a:avLst/>
          </a:prstGeom>
        </p:spPr>
      </p:pic>
    </p:spTree>
    <p:extLst>
      <p:ext uri="{BB962C8B-B14F-4D97-AF65-F5344CB8AC3E}">
        <p14:creationId xmlns:p14="http://schemas.microsoft.com/office/powerpoint/2010/main" val="276619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Computing the convolution</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39</a:t>
            </a:fld>
            <a:endParaRPr lang="en-US" dirty="0"/>
          </a:p>
        </p:txBody>
      </p:sp>
      <p:sp>
        <p:nvSpPr>
          <p:cNvPr id="11" name="TextBox 10">
            <a:extLst>
              <a:ext uri="{FF2B5EF4-FFF2-40B4-BE49-F238E27FC236}">
                <a16:creationId xmlns:a16="http://schemas.microsoft.com/office/drawing/2014/main" id="{3A6BFA3A-CEBE-7B43-8DEF-144A920DBA23}"/>
              </a:ext>
            </a:extLst>
          </p:cNvPr>
          <p:cNvSpPr txBox="1"/>
          <p:nvPr/>
        </p:nvSpPr>
        <p:spPr>
          <a:xfrm>
            <a:off x="991832" y="1408365"/>
            <a:ext cx="11076117" cy="2123658"/>
          </a:xfrm>
          <a:prstGeom prst="rect">
            <a:avLst/>
          </a:prstGeom>
          <a:noFill/>
        </p:spPr>
        <p:txBody>
          <a:bodyPr wrap="square" rtlCol="0">
            <a:spAutoFit/>
          </a:bodyPr>
          <a:lstStyle/>
          <a:p>
            <a:r>
              <a:rPr lang="en-GB" sz="2200" dirty="0">
                <a:solidFill>
                  <a:schemeClr val="bg1">
                    <a:lumMod val="10000"/>
                  </a:schemeClr>
                </a:solidFill>
                <a:latin typeface="Arial" panose="020B0604020202020204" pitchFamily="34" charset="0"/>
                <a:cs typeface="Arial" panose="020B0604020202020204" pitchFamily="34" charset="0"/>
              </a:rPr>
              <a:t>If we define:</a:t>
            </a:r>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accent2">
                  <a:lumMod val="75000"/>
                  <a:lumOff val="2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EBF7F0F-BE1D-A74A-B990-00BCF992ACB2}"/>
              </a:ext>
            </a:extLst>
          </p:cNvPr>
          <p:cNvPicPr>
            <a:picLocks noChangeAspect="1"/>
          </p:cNvPicPr>
          <p:nvPr/>
        </p:nvPicPr>
        <p:blipFill>
          <a:blip r:embed="rId2"/>
          <a:stretch>
            <a:fillRect/>
          </a:stretch>
        </p:blipFill>
        <p:spPr>
          <a:xfrm>
            <a:off x="2552164" y="2274242"/>
            <a:ext cx="7570273" cy="311934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473C305-80E3-5248-8814-AC96129B3D6A}"/>
                  </a:ext>
                </a:extLst>
              </p:cNvPr>
              <p:cNvSpPr txBox="1"/>
              <p:nvPr/>
            </p:nvSpPr>
            <p:spPr>
              <a:xfrm>
                <a:off x="1206500" y="5715000"/>
                <a:ext cx="6343403" cy="461665"/>
              </a:xfrm>
              <a:prstGeom prst="rect">
                <a:avLst/>
              </a:prstGeom>
              <a:noFill/>
            </p:spPr>
            <p:txBody>
              <a:bodyPr wrap="none" rtlCol="0">
                <a:spAutoFit/>
              </a:bodyPr>
              <a:lstStyle/>
              <a:p>
                <a14:m>
                  <m:oMath xmlns:m="http://schemas.openxmlformats.org/officeDocument/2006/math">
                    <m:r>
                      <a:rPr lang="en-US" sz="2400" i="1" dirty="0" smtClean="0">
                        <a:latin typeface="Cambria Math" panose="02040503050406030204" pitchFamily="18" charset="0"/>
                      </a:rPr>
                      <m:t>𝑁</m:t>
                    </m:r>
                  </m:oMath>
                </a14:m>
                <a:r>
                  <a:rPr lang="en-US" sz="2400" dirty="0"/>
                  <a:t> is the length of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a:t>
                </a:r>
                <a14:m>
                  <m:oMath xmlns:m="http://schemas.openxmlformats.org/officeDocument/2006/math">
                    <m:r>
                      <a:rPr lang="en-US" sz="2400" i="1" dirty="0" smtClean="0">
                        <a:latin typeface="Cambria Math" panose="02040503050406030204" pitchFamily="18" charset="0"/>
                      </a:rPr>
                      <m:t>𝑀</m:t>
                    </m:r>
                  </m:oMath>
                </a14:m>
                <a:r>
                  <a:rPr lang="en-US" sz="2400" dirty="0"/>
                  <a:t> is the length of </a:t>
                </a:r>
                <a14:m>
                  <m:oMath xmlns:m="http://schemas.openxmlformats.org/officeDocument/2006/math">
                    <m:r>
                      <a:rPr lang="en-US" sz="2400" i="1" dirty="0" smtClean="0">
                        <a:latin typeface="Cambria Math" panose="02040503050406030204" pitchFamily="18" charset="0"/>
                      </a:rPr>
                      <m:t>𝑥</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endParaRPr lang="en-US" sz="2400" dirty="0"/>
              </a:p>
            </p:txBody>
          </p:sp>
        </mc:Choice>
        <mc:Fallback xmlns="">
          <p:sp>
            <p:nvSpPr>
              <p:cNvPr id="7" name="TextBox 6">
                <a:extLst>
                  <a:ext uri="{FF2B5EF4-FFF2-40B4-BE49-F238E27FC236}">
                    <a16:creationId xmlns:a16="http://schemas.microsoft.com/office/drawing/2014/main" id="{0473C305-80E3-5248-8814-AC96129B3D6A}"/>
                  </a:ext>
                </a:extLst>
              </p:cNvPr>
              <p:cNvSpPr txBox="1">
                <a:spLocks noRot="1" noChangeAspect="1" noMove="1" noResize="1" noEditPoints="1" noAdjustHandles="1" noChangeArrowheads="1" noChangeShapeType="1" noTextEdit="1"/>
              </p:cNvSpPr>
              <p:nvPr/>
            </p:nvSpPr>
            <p:spPr>
              <a:xfrm>
                <a:off x="1206500" y="5715000"/>
                <a:ext cx="6343403" cy="461665"/>
              </a:xfrm>
              <a:prstGeom prst="rect">
                <a:avLst/>
              </a:prstGeom>
              <a:blipFill>
                <a:blip r:embed="rId3"/>
                <a:stretch>
                  <a:fillRect l="-200" t="-13514" b="-27027"/>
                </a:stretch>
              </a:blipFill>
            </p:spPr>
            <p:txBody>
              <a:bodyPr/>
              <a:lstStyle/>
              <a:p>
                <a:r>
                  <a:rPr lang="en-US">
                    <a:noFill/>
                  </a:rPr>
                  <a:t> </a:t>
                </a:r>
              </a:p>
            </p:txBody>
          </p:sp>
        </mc:Fallback>
      </mc:AlternateContent>
    </p:spTree>
    <p:extLst>
      <p:ext uri="{BB962C8B-B14F-4D97-AF65-F5344CB8AC3E}">
        <p14:creationId xmlns:p14="http://schemas.microsoft.com/office/powerpoint/2010/main" val="339570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4</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Systems Classification </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2B1273D-D8A3-524A-9349-ABA1F4C5A265}"/>
                  </a:ext>
                </a:extLst>
              </p:cNvPr>
              <p:cNvSpPr/>
              <p:nvPr/>
            </p:nvSpPr>
            <p:spPr>
              <a:xfrm>
                <a:off x="1249680" y="985652"/>
                <a:ext cx="10706920" cy="2899255"/>
              </a:xfrm>
              <a:prstGeom prst="rect">
                <a:avLst/>
              </a:prstGeom>
            </p:spPr>
            <p:txBody>
              <a:bodyPr wrap="square">
                <a:spAutoFit/>
              </a:bodyPr>
              <a:lstStyle/>
              <a:p>
                <a:pPr marL="609600" indent="-609600">
                  <a:lnSpc>
                    <a:spcPct val="80000"/>
                  </a:lnSpc>
                </a:pPr>
                <a:endParaRPr lang="en-GB" altLang="en-US" dirty="0"/>
              </a:p>
              <a:p>
                <a:pPr marL="609600" indent="-609600">
                  <a:lnSpc>
                    <a:spcPct val="80000"/>
                  </a:lnSpc>
                </a:pPr>
                <a:endParaRPr lang="en-GB" altLang="en-US" dirty="0"/>
              </a:p>
              <a:p>
                <a:pPr marL="609600" indent="-609600">
                  <a:lnSpc>
                    <a:spcPct val="80000"/>
                  </a:lnSpc>
                </a:pPr>
                <a:r>
                  <a:rPr lang="en-GB" altLang="en-US" sz="2400" dirty="0"/>
                  <a:t> </a:t>
                </a:r>
              </a:p>
              <a:p>
                <a:pPr marL="609600" indent="-609600">
                  <a:lnSpc>
                    <a:spcPct val="80000"/>
                  </a:lnSpc>
                  <a:buFont typeface="Arial" panose="020B0604020202020204" pitchFamily="34" charset="0"/>
                  <a:buChar char="•"/>
                </a:pPr>
                <a:r>
                  <a:rPr lang="en-GB" altLang="en-US" sz="2400" dirty="0">
                    <a:solidFill>
                      <a:srgbClr val="000000"/>
                    </a:solidFill>
                  </a:rPr>
                  <a:t>It is useful to classify systems in a number of categories;</a:t>
                </a:r>
              </a:p>
              <a:p>
                <a:pPr marL="609600" indent="-609600">
                  <a:lnSpc>
                    <a:spcPct val="80000"/>
                  </a:lnSpc>
                  <a:buFont typeface="Arial" panose="020B0604020202020204" pitchFamily="34" charset="0"/>
                  <a:buChar char="•"/>
                </a:pPr>
                <a:endParaRPr lang="en-GB" altLang="en-US" sz="2400" dirty="0">
                  <a:solidFill>
                    <a:srgbClr val="000000"/>
                  </a:solidFill>
                </a:endParaRPr>
              </a:p>
              <a:p>
                <a:pPr marL="609600" indent="-609600">
                  <a:lnSpc>
                    <a:spcPct val="80000"/>
                  </a:lnSpc>
                  <a:buFont typeface="Arial" panose="020B0604020202020204" pitchFamily="34" charset="0"/>
                  <a:buChar char="•"/>
                </a:pPr>
                <a:r>
                  <a:rPr lang="en-GB" altLang="en-US" sz="2400" dirty="0">
                    <a:solidFill>
                      <a:srgbClr val="000000"/>
                    </a:solidFill>
                  </a:rPr>
                  <a:t>Our aim is to identify a particular class called </a:t>
                </a:r>
                <a:r>
                  <a:rPr lang="en-GB" altLang="en-US" sz="2400" b="1" dirty="0">
                    <a:solidFill>
                      <a:schemeClr val="accent2">
                        <a:lumMod val="75000"/>
                        <a:lumOff val="25000"/>
                      </a:schemeClr>
                    </a:solidFill>
                  </a:rPr>
                  <a:t>Linear-Time Invariant (LTI)</a:t>
                </a:r>
                <a:r>
                  <a:rPr lang="en-GB" altLang="en-US" sz="2400" dirty="0">
                    <a:solidFill>
                      <a:srgbClr val="000000"/>
                    </a:solidFill>
                  </a:rPr>
                  <a:t> systems; </a:t>
                </a:r>
              </a:p>
              <a:p>
                <a:pPr marL="609600" indent="-609600">
                  <a:lnSpc>
                    <a:spcPct val="80000"/>
                  </a:lnSpc>
                  <a:buFont typeface="Arial" panose="020B0604020202020204" pitchFamily="34" charset="0"/>
                  <a:buChar char="•"/>
                </a:pPr>
                <a:endParaRPr lang="en-GB" altLang="en-US" sz="2400" dirty="0">
                  <a:solidFill>
                    <a:srgbClr val="000000"/>
                  </a:solidFill>
                </a:endParaRPr>
              </a:p>
              <a:p>
                <a:pPr marL="609600" indent="-609600">
                  <a:lnSpc>
                    <a:spcPct val="80000"/>
                  </a:lnSpc>
                  <a:buFont typeface="Arial" panose="020B0604020202020204" pitchFamily="34" charset="0"/>
                  <a:buChar char="•"/>
                </a:pPr>
                <a:r>
                  <a:rPr lang="en-GB" altLang="en-US" sz="2400" dirty="0">
                    <a:solidFill>
                      <a:srgbClr val="000000"/>
                    </a:solidFill>
                  </a:rPr>
                  <a:t>In the following we will use </a:t>
                </a:r>
                <a14:m>
                  <m:oMath xmlns:m="http://schemas.openxmlformats.org/officeDocument/2006/math">
                    <m:sSub>
                      <m:sSubPr>
                        <m:ctrlPr>
                          <a:rPr lang="en-GB" altLang="en-US" sz="2400" i="1" dirty="0" smtClean="0">
                            <a:solidFill>
                              <a:srgbClr val="000000"/>
                            </a:solidFill>
                            <a:latin typeface="Cambria Math" panose="02040503050406030204" pitchFamily="18" charset="0"/>
                          </a:rPr>
                        </m:ctrlPr>
                      </m:sSubPr>
                      <m:e>
                        <m:r>
                          <a:rPr lang="en-GB" altLang="en-US" sz="2400" i="1" dirty="0" smtClean="0">
                            <a:solidFill>
                              <a:srgbClr val="000000"/>
                            </a:solidFill>
                            <a:latin typeface="Cambria Math" panose="02040503050406030204" pitchFamily="18" charset="0"/>
                          </a:rPr>
                          <m:t>𝑥</m:t>
                        </m:r>
                      </m:e>
                      <m:sub>
                        <m:r>
                          <a:rPr lang="en-GB" altLang="en-US" sz="2400" i="1" dirty="0" smtClean="0">
                            <a:solidFill>
                              <a:srgbClr val="000000"/>
                            </a:solidFill>
                            <a:latin typeface="Cambria Math" panose="02040503050406030204" pitchFamily="18" charset="0"/>
                          </a:rPr>
                          <m:t>1</m:t>
                        </m:r>
                      </m:sub>
                    </m:sSub>
                    <m:d>
                      <m:dPr>
                        <m:begChr m:val="["/>
                        <m:endChr m:val="]"/>
                        <m:ctrlPr>
                          <a:rPr lang="en-GB" altLang="en-US" sz="2400" i="1" dirty="0" smtClean="0">
                            <a:solidFill>
                              <a:srgbClr val="000000"/>
                            </a:solidFill>
                            <a:latin typeface="Cambria Math" panose="02040503050406030204" pitchFamily="18" charset="0"/>
                          </a:rPr>
                        </m:ctrlPr>
                      </m:dPr>
                      <m:e>
                        <m:r>
                          <a:rPr lang="en-GB" altLang="en-US" sz="2400" i="1" dirty="0" smtClean="0">
                            <a:solidFill>
                              <a:srgbClr val="000000"/>
                            </a:solidFill>
                            <a:latin typeface="Cambria Math" panose="02040503050406030204" pitchFamily="18" charset="0"/>
                          </a:rPr>
                          <m:t>𝑛</m:t>
                        </m:r>
                      </m:e>
                    </m:d>
                    <m:r>
                      <a:rPr lang="en-GB" altLang="en-US" sz="2400" i="1" dirty="0" smtClean="0">
                        <a:solidFill>
                          <a:srgbClr val="000000"/>
                        </a:solidFill>
                        <a:latin typeface="Cambria Math" panose="02040503050406030204" pitchFamily="18" charset="0"/>
                      </a:rPr>
                      <m:t>, </m:t>
                    </m:r>
                    <m:sSub>
                      <m:sSubPr>
                        <m:ctrlPr>
                          <a:rPr lang="en-GB" altLang="en-US" sz="2400" i="1" dirty="0" smtClean="0">
                            <a:solidFill>
                              <a:srgbClr val="000000"/>
                            </a:solidFill>
                            <a:latin typeface="Cambria Math" panose="02040503050406030204" pitchFamily="18" charset="0"/>
                          </a:rPr>
                        </m:ctrlPr>
                      </m:sSubPr>
                      <m:e>
                        <m:r>
                          <a:rPr lang="en-GB" altLang="en-US" sz="2400" i="1" dirty="0" smtClean="0">
                            <a:solidFill>
                              <a:srgbClr val="000000"/>
                            </a:solidFill>
                            <a:latin typeface="Cambria Math" panose="02040503050406030204" pitchFamily="18" charset="0"/>
                          </a:rPr>
                          <m:t>𝑥</m:t>
                        </m:r>
                      </m:e>
                      <m:sub>
                        <m:r>
                          <a:rPr lang="en-GB" altLang="en-US" sz="2400" i="1" dirty="0" smtClean="0">
                            <a:solidFill>
                              <a:srgbClr val="000000"/>
                            </a:solidFill>
                            <a:latin typeface="Cambria Math" panose="02040503050406030204" pitchFamily="18" charset="0"/>
                          </a:rPr>
                          <m:t>2</m:t>
                        </m:r>
                      </m:sub>
                    </m:sSub>
                    <m:r>
                      <a:rPr lang="en-GB" altLang="en-US" sz="2400" i="1" dirty="0" smtClean="0">
                        <a:solidFill>
                          <a:srgbClr val="000000"/>
                        </a:solidFill>
                        <a:latin typeface="Cambria Math" panose="02040503050406030204" pitchFamily="18" charset="0"/>
                      </a:rPr>
                      <m:t>[</m:t>
                    </m:r>
                    <m:r>
                      <a:rPr lang="en-GB" altLang="en-US" sz="2400" i="1" dirty="0" smtClean="0">
                        <a:solidFill>
                          <a:srgbClr val="000000"/>
                        </a:solidFill>
                        <a:latin typeface="Cambria Math" panose="02040503050406030204" pitchFamily="18" charset="0"/>
                      </a:rPr>
                      <m:t>𝑛</m:t>
                    </m:r>
                    <m:r>
                      <a:rPr lang="en-GB" altLang="en-US" sz="2400" i="1" dirty="0" smtClean="0">
                        <a:solidFill>
                          <a:srgbClr val="000000"/>
                        </a:solidFill>
                        <a:latin typeface="Cambria Math" panose="02040503050406030204" pitchFamily="18" charset="0"/>
                      </a:rPr>
                      <m:t>]</m:t>
                    </m:r>
                  </m:oMath>
                </a14:m>
                <a:r>
                  <a:rPr lang="en-GB" altLang="en-US" sz="2400" dirty="0">
                    <a:solidFill>
                      <a:srgbClr val="000000"/>
                    </a:solidFill>
                  </a:rPr>
                  <a:t> to represent inputs to discrete systems and </a:t>
                </a:r>
                <a14:m>
                  <m:oMath xmlns:m="http://schemas.openxmlformats.org/officeDocument/2006/math">
                    <m:sSub>
                      <m:sSubPr>
                        <m:ctrlPr>
                          <a:rPr lang="en-GB" altLang="en-US" sz="2400" i="1" dirty="0" smtClean="0">
                            <a:solidFill>
                              <a:srgbClr val="000000"/>
                            </a:solidFill>
                            <a:latin typeface="Cambria Math" panose="02040503050406030204" pitchFamily="18" charset="0"/>
                          </a:rPr>
                        </m:ctrlPr>
                      </m:sSubPr>
                      <m:e>
                        <m:r>
                          <a:rPr lang="en-GB" altLang="en-US" sz="2400" i="1" dirty="0" smtClean="0">
                            <a:solidFill>
                              <a:srgbClr val="000000"/>
                            </a:solidFill>
                            <a:latin typeface="Cambria Math" panose="02040503050406030204" pitchFamily="18" charset="0"/>
                          </a:rPr>
                          <m:t>𝑦</m:t>
                        </m:r>
                      </m:e>
                      <m:sub>
                        <m:r>
                          <a:rPr lang="en-GB" altLang="en-US" sz="2400" i="1" dirty="0" smtClean="0">
                            <a:solidFill>
                              <a:srgbClr val="000000"/>
                            </a:solidFill>
                            <a:latin typeface="Cambria Math" panose="02040503050406030204" pitchFamily="18" charset="0"/>
                          </a:rPr>
                          <m:t>1</m:t>
                        </m:r>
                      </m:sub>
                    </m:sSub>
                    <m:d>
                      <m:dPr>
                        <m:begChr m:val="["/>
                        <m:endChr m:val="]"/>
                        <m:ctrlPr>
                          <a:rPr lang="en-GB" altLang="en-US" sz="2400" i="1" dirty="0" smtClean="0">
                            <a:solidFill>
                              <a:srgbClr val="000000"/>
                            </a:solidFill>
                            <a:latin typeface="Cambria Math" panose="02040503050406030204" pitchFamily="18" charset="0"/>
                          </a:rPr>
                        </m:ctrlPr>
                      </m:dPr>
                      <m:e>
                        <m:r>
                          <a:rPr lang="en-GB" altLang="en-US" sz="2400" i="1" dirty="0" smtClean="0">
                            <a:solidFill>
                              <a:srgbClr val="000000"/>
                            </a:solidFill>
                            <a:latin typeface="Cambria Math" panose="02040503050406030204" pitchFamily="18" charset="0"/>
                          </a:rPr>
                          <m:t>𝑛</m:t>
                        </m:r>
                      </m:e>
                    </m:d>
                    <m:r>
                      <a:rPr lang="en-GB" altLang="en-US" sz="2400" i="1" dirty="0" smtClean="0">
                        <a:solidFill>
                          <a:srgbClr val="000000"/>
                        </a:solidFill>
                        <a:latin typeface="Cambria Math" panose="02040503050406030204" pitchFamily="18" charset="0"/>
                      </a:rPr>
                      <m:t>, </m:t>
                    </m:r>
                    <m:sSub>
                      <m:sSubPr>
                        <m:ctrlPr>
                          <a:rPr lang="en-GB" altLang="en-US" sz="2400" i="1" dirty="0" smtClean="0">
                            <a:solidFill>
                              <a:srgbClr val="000000"/>
                            </a:solidFill>
                            <a:latin typeface="Cambria Math" panose="02040503050406030204" pitchFamily="18" charset="0"/>
                          </a:rPr>
                        </m:ctrlPr>
                      </m:sSubPr>
                      <m:e>
                        <m:r>
                          <a:rPr lang="en-GB" altLang="en-US" sz="2400" i="1" dirty="0" smtClean="0">
                            <a:solidFill>
                              <a:srgbClr val="000000"/>
                            </a:solidFill>
                            <a:latin typeface="Cambria Math" panose="02040503050406030204" pitchFamily="18" charset="0"/>
                          </a:rPr>
                          <m:t>𝑦</m:t>
                        </m:r>
                      </m:e>
                      <m:sub>
                        <m:r>
                          <a:rPr lang="en-GB" altLang="en-US" sz="2400" i="1" dirty="0" smtClean="0">
                            <a:solidFill>
                              <a:srgbClr val="000000"/>
                            </a:solidFill>
                            <a:latin typeface="Cambria Math" panose="02040503050406030204" pitchFamily="18" charset="0"/>
                          </a:rPr>
                          <m:t>2</m:t>
                        </m:r>
                      </m:sub>
                    </m:sSub>
                    <m:r>
                      <a:rPr lang="en-GB" altLang="en-US" sz="2400" i="1" dirty="0" smtClean="0">
                        <a:solidFill>
                          <a:srgbClr val="000000"/>
                        </a:solidFill>
                        <a:latin typeface="Cambria Math" panose="02040503050406030204" pitchFamily="18" charset="0"/>
                      </a:rPr>
                      <m:t>[</m:t>
                    </m:r>
                    <m:r>
                      <a:rPr lang="en-GB" altLang="en-US" sz="2400" i="1" dirty="0" smtClean="0">
                        <a:solidFill>
                          <a:srgbClr val="000000"/>
                        </a:solidFill>
                        <a:latin typeface="Cambria Math" panose="02040503050406030204" pitchFamily="18" charset="0"/>
                      </a:rPr>
                      <m:t>𝑛</m:t>
                    </m:r>
                    <m:r>
                      <a:rPr lang="en-GB" altLang="en-US" sz="2400" i="1" dirty="0" smtClean="0">
                        <a:solidFill>
                          <a:srgbClr val="000000"/>
                        </a:solidFill>
                        <a:latin typeface="Cambria Math" panose="02040503050406030204" pitchFamily="18" charset="0"/>
                      </a:rPr>
                      <m:t>] </m:t>
                    </m:r>
                  </m:oMath>
                </a14:m>
                <a:r>
                  <a:rPr lang="en-GB" altLang="en-US" sz="2400" dirty="0">
                    <a:solidFill>
                      <a:srgbClr val="000000"/>
                    </a:solidFill>
                  </a:rPr>
                  <a:t>to represent the corresponding outputs.</a:t>
                </a:r>
              </a:p>
            </p:txBody>
          </p:sp>
        </mc:Choice>
        <mc:Fallback xmlns="">
          <p:sp>
            <p:nvSpPr>
              <p:cNvPr id="5" name="Rectangle 4">
                <a:extLst>
                  <a:ext uri="{FF2B5EF4-FFF2-40B4-BE49-F238E27FC236}">
                    <a16:creationId xmlns:a16="http://schemas.microsoft.com/office/drawing/2014/main" id="{02B1273D-D8A3-524A-9349-ABA1F4C5A265}"/>
                  </a:ext>
                </a:extLst>
              </p:cNvPr>
              <p:cNvSpPr>
                <a:spLocks noRot="1" noChangeAspect="1" noMove="1" noResize="1" noEditPoints="1" noAdjustHandles="1" noChangeArrowheads="1" noChangeShapeType="1" noTextEdit="1"/>
              </p:cNvSpPr>
              <p:nvPr/>
            </p:nvSpPr>
            <p:spPr>
              <a:xfrm>
                <a:off x="1249680" y="985652"/>
                <a:ext cx="10706920" cy="2899255"/>
              </a:xfrm>
              <a:prstGeom prst="rect">
                <a:avLst/>
              </a:prstGeom>
              <a:blipFill>
                <a:blip r:embed="rId2"/>
                <a:stretch>
                  <a:fillRect l="-829" b="-3493"/>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25F3EE80-0E0D-E24E-A7F5-B5CD27E515FD}"/>
              </a:ext>
            </a:extLst>
          </p:cNvPr>
          <p:cNvCxnSpPr>
            <a:cxnSpLocks/>
          </p:cNvCxnSpPr>
          <p:nvPr/>
        </p:nvCxnSpPr>
        <p:spPr>
          <a:xfrm>
            <a:off x="4165686" y="5158199"/>
            <a:ext cx="3860628"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4B0FE9-B0C7-B749-8648-E39EC3FAEFAF}"/>
                  </a:ext>
                </a:extLst>
              </p:cNvPr>
              <p:cNvSpPr txBox="1"/>
              <p:nvPr/>
            </p:nvSpPr>
            <p:spPr>
              <a:xfrm>
                <a:off x="3203691" y="4696534"/>
                <a:ext cx="9619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US" sz="2400" i="1" dirty="0" smtClean="0">
                              <a:latin typeface="Cambria Math" panose="02040503050406030204" pitchFamily="18" charset="0"/>
                            </a:rPr>
                            <m:t>𝑥</m:t>
                          </m:r>
                        </m:e>
                        <m:sub>
                          <m:r>
                            <a:rPr lang="en-GB" sz="2400" b="0" i="1" dirty="0" smtClean="0">
                              <a:latin typeface="Cambria Math" panose="02040503050406030204" pitchFamily="18" charset="0"/>
                            </a:rPr>
                            <m:t>1</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FE4B0FE9-B0C7-B749-8648-E39EC3FAEFAF}"/>
                  </a:ext>
                </a:extLst>
              </p:cNvPr>
              <p:cNvSpPr txBox="1">
                <a:spLocks noRot="1" noChangeAspect="1" noMove="1" noResize="1" noEditPoints="1" noAdjustHandles="1" noChangeArrowheads="1" noChangeShapeType="1" noTextEdit="1"/>
              </p:cNvSpPr>
              <p:nvPr/>
            </p:nvSpPr>
            <p:spPr>
              <a:xfrm>
                <a:off x="3203691" y="4696534"/>
                <a:ext cx="961995" cy="461665"/>
              </a:xfrm>
              <a:prstGeom prst="rect">
                <a:avLst/>
              </a:prstGeom>
              <a:blipFill>
                <a:blip r:embed="rId3"/>
                <a:stretch>
                  <a:fillRect r="-1316"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EF10900-D9C0-DB42-BE3A-68AACC8AC75F}"/>
                  </a:ext>
                </a:extLst>
              </p:cNvPr>
              <p:cNvSpPr txBox="1"/>
              <p:nvPr/>
            </p:nvSpPr>
            <p:spPr>
              <a:xfrm>
                <a:off x="8104151" y="4607270"/>
                <a:ext cx="9637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1</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8EF10900-D9C0-DB42-BE3A-68AACC8AC75F}"/>
                  </a:ext>
                </a:extLst>
              </p:cNvPr>
              <p:cNvSpPr txBox="1">
                <a:spLocks noRot="1" noChangeAspect="1" noMove="1" noResize="1" noEditPoints="1" noAdjustHandles="1" noChangeArrowheads="1" noChangeShapeType="1" noTextEdit="1"/>
              </p:cNvSpPr>
              <p:nvPr/>
            </p:nvSpPr>
            <p:spPr>
              <a:xfrm>
                <a:off x="8104151" y="4607270"/>
                <a:ext cx="963725" cy="461665"/>
              </a:xfrm>
              <a:prstGeom prst="rect">
                <a:avLst/>
              </a:prstGeom>
              <a:blipFill>
                <a:blip r:embed="rId4"/>
                <a:stretch>
                  <a:fillRect b="-15789"/>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9A84B1A-4600-0C4A-BE2A-6492C893209B}"/>
              </a:ext>
            </a:extLst>
          </p:cNvPr>
          <p:cNvSpPr txBox="1"/>
          <p:nvPr/>
        </p:nvSpPr>
        <p:spPr>
          <a:xfrm>
            <a:off x="5295286" y="4591549"/>
            <a:ext cx="1346844" cy="430887"/>
          </a:xfrm>
          <a:prstGeom prst="rect">
            <a:avLst/>
          </a:prstGeom>
          <a:noFill/>
        </p:spPr>
        <p:txBody>
          <a:bodyPr wrap="none" rtlCol="0">
            <a:spAutoFit/>
          </a:bodyPr>
          <a:lstStyle/>
          <a:p>
            <a:r>
              <a:rPr lang="en-US" sz="2200" dirty="0">
                <a:solidFill>
                  <a:schemeClr val="accent4">
                    <a:lumMod val="90000"/>
                    <a:lumOff val="10000"/>
                  </a:schemeClr>
                </a:solidFill>
              </a:rPr>
              <a:t>produces</a:t>
            </a:r>
          </a:p>
        </p:txBody>
      </p:sp>
    </p:spTree>
    <p:extLst>
      <p:ext uri="{BB962C8B-B14F-4D97-AF65-F5344CB8AC3E}">
        <p14:creationId xmlns:p14="http://schemas.microsoft.com/office/powerpoint/2010/main" val="300467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Computing the convolution</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40</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6BFA3A-CEBE-7B43-8DEF-144A920DBA23}"/>
                  </a:ext>
                </a:extLst>
              </p:cNvPr>
              <p:cNvSpPr txBox="1"/>
              <p:nvPr/>
            </p:nvSpPr>
            <p:spPr>
              <a:xfrm>
                <a:off x="1103183" y="1106473"/>
                <a:ext cx="11076117" cy="4154984"/>
              </a:xfrm>
              <a:prstGeom prst="rect">
                <a:avLst/>
              </a:prstGeom>
              <a:noFill/>
            </p:spPr>
            <p:txBody>
              <a:bodyPr wrap="square" rtlCol="0">
                <a:spAutoFit/>
              </a:bodyPr>
              <a:lstStyle/>
              <a:p>
                <a:pPr marL="457200" indent="-457200">
                  <a:buFont typeface="Arial" panose="020B0604020202020204" pitchFamily="34" charset="0"/>
                  <a:buChar char="•"/>
                </a:pPr>
                <a:r>
                  <a:rPr lang="en-GB" sz="2200" dirty="0">
                    <a:solidFill>
                      <a:schemeClr val="bg1">
                        <a:lumMod val="10000"/>
                      </a:schemeClr>
                    </a:solidFill>
                    <a:latin typeface="Arial" panose="020B0604020202020204" pitchFamily="34" charset="0"/>
                    <a:cs typeface="Arial" panose="020B0604020202020204" pitchFamily="34" charset="0"/>
                  </a:rPr>
                  <a:t>Then we can compute the convolution sum  by constructing a Toeplitz matrix with the convolution kernel (in our case </a:t>
                </a:r>
                <a14:m>
                  <m:oMath xmlns:m="http://schemas.openxmlformats.org/officeDocument/2006/math">
                    <m:r>
                      <a:rPr lang="en-GB" sz="2200" i="1" dirty="0" smtClean="0">
                        <a:solidFill>
                          <a:schemeClr val="bg1">
                            <a:lumMod val="10000"/>
                          </a:schemeClr>
                        </a:solidFill>
                        <a:latin typeface="Cambria Math" panose="02040503050406030204" pitchFamily="18" charset="0"/>
                      </a:rPr>
                      <m:t>h</m:t>
                    </m:r>
                    <m:r>
                      <a:rPr lang="en-GB" sz="2200" i="1" dirty="0" smtClean="0">
                        <a:solidFill>
                          <a:schemeClr val="bg1">
                            <a:lumMod val="10000"/>
                          </a:schemeClr>
                        </a:solidFill>
                        <a:latin typeface="Cambria Math" panose="02040503050406030204" pitchFamily="18" charset="0"/>
                      </a:rPr>
                      <m:t>[</m:t>
                    </m:r>
                    <m:r>
                      <a:rPr lang="en-GB" sz="2200" i="1" dirty="0" smtClean="0">
                        <a:solidFill>
                          <a:schemeClr val="bg1">
                            <a:lumMod val="10000"/>
                          </a:schemeClr>
                        </a:solidFill>
                        <a:latin typeface="Cambria Math" panose="02040503050406030204" pitchFamily="18" charset="0"/>
                      </a:rPr>
                      <m:t>𝑛</m:t>
                    </m:r>
                    <m:r>
                      <a:rPr lang="en-GB" sz="2200" i="1" dirty="0" smtClean="0">
                        <a:solidFill>
                          <a:schemeClr val="bg1">
                            <a:lumMod val="10000"/>
                          </a:schemeClr>
                        </a:solidFill>
                        <a:latin typeface="Cambria Math" panose="02040503050406030204" pitchFamily="18" charset="0"/>
                      </a:rPr>
                      <m:t>]</m:t>
                    </m:r>
                  </m:oMath>
                </a14:m>
                <a:r>
                  <a:rPr lang="en-GB" sz="2200" dirty="0">
                    <a:solidFill>
                      <a:schemeClr val="bg1">
                        <a:lumMod val="10000"/>
                      </a:schemeClr>
                    </a:solidFill>
                    <a:latin typeface="Arial" panose="020B0604020202020204" pitchFamily="34" charset="0"/>
                    <a:cs typeface="Arial" panose="020B0604020202020204" pitchFamily="34" charset="0"/>
                  </a:rPr>
                  <a:t>);</a:t>
                </a:r>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accent2">
                      <a:lumMod val="75000"/>
                      <a:lumOff val="25000"/>
                    </a:schemeClr>
                  </a:solidFill>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3A6BFA3A-CEBE-7B43-8DEF-144A920DBA23}"/>
                  </a:ext>
                </a:extLst>
              </p:cNvPr>
              <p:cNvSpPr txBox="1">
                <a:spLocks noRot="1" noChangeAspect="1" noMove="1" noResize="1" noEditPoints="1" noAdjustHandles="1" noChangeArrowheads="1" noChangeShapeType="1" noTextEdit="1"/>
              </p:cNvSpPr>
              <p:nvPr/>
            </p:nvSpPr>
            <p:spPr>
              <a:xfrm>
                <a:off x="1103183" y="1106473"/>
                <a:ext cx="11076117" cy="4154984"/>
              </a:xfrm>
              <a:prstGeom prst="rect">
                <a:avLst/>
              </a:prstGeom>
              <a:blipFill>
                <a:blip r:embed="rId2"/>
                <a:stretch>
                  <a:fillRect l="-572" t="-91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E8E4FE4-6DE3-474D-8BB5-6A8FCC362D3E}"/>
              </a:ext>
            </a:extLst>
          </p:cNvPr>
          <p:cNvPicPr>
            <a:picLocks noChangeAspect="1"/>
          </p:cNvPicPr>
          <p:nvPr/>
        </p:nvPicPr>
        <p:blipFill>
          <a:blip r:embed="rId3"/>
          <a:stretch>
            <a:fillRect/>
          </a:stretch>
        </p:blipFill>
        <p:spPr>
          <a:xfrm>
            <a:off x="5877083" y="2005159"/>
            <a:ext cx="1066935" cy="36431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6163A47-9DCC-794D-B077-ED7387A90192}"/>
                  </a:ext>
                </a:extLst>
              </p:cNvPr>
              <p:cNvSpPr txBox="1"/>
              <p:nvPr/>
            </p:nvSpPr>
            <p:spPr>
              <a:xfrm>
                <a:off x="4597400" y="6172655"/>
                <a:ext cx="3305585" cy="492443"/>
              </a:xfrm>
              <a:prstGeom prst="rect">
                <a:avLst/>
              </a:prstGeom>
              <a:noFill/>
            </p:spPr>
            <p:txBody>
              <a:bodyPr wrap="none" rtlCol="0">
                <a:spAutoFit/>
              </a:bodyPr>
              <a:lstStyle/>
              <a:p>
                <a:r>
                  <a:rPr lang="en-US" sz="2600" dirty="0">
                    <a:solidFill>
                      <a:srgbClr val="FF0000"/>
                    </a:solidFill>
                  </a:rPr>
                  <a:t>With </a:t>
                </a:r>
                <a14:m>
                  <m:oMath xmlns:m="http://schemas.openxmlformats.org/officeDocument/2006/math">
                    <m:r>
                      <a:rPr lang="en-US" sz="2600" i="1" dirty="0" smtClean="0">
                        <a:solidFill>
                          <a:srgbClr val="FF0000"/>
                        </a:solidFill>
                        <a:latin typeface="Cambria Math" panose="02040503050406030204" pitchFamily="18" charset="0"/>
                      </a:rPr>
                      <m:t>𝐿</m:t>
                    </m:r>
                    <m:r>
                      <a:rPr lang="en-US" sz="2600" i="1" dirty="0" smtClean="0">
                        <a:solidFill>
                          <a:srgbClr val="FF0000"/>
                        </a:solidFill>
                        <a:latin typeface="Cambria Math" panose="02040503050406030204" pitchFamily="18" charset="0"/>
                      </a:rPr>
                      <m:t> = </m:t>
                    </m:r>
                    <m:r>
                      <a:rPr lang="en-US" sz="2600" i="1" dirty="0" smtClean="0">
                        <a:solidFill>
                          <a:srgbClr val="FF0000"/>
                        </a:solidFill>
                        <a:latin typeface="Cambria Math" panose="02040503050406030204" pitchFamily="18" charset="0"/>
                      </a:rPr>
                      <m:t>𝑁</m:t>
                    </m:r>
                    <m:r>
                      <a:rPr lang="en-US" sz="2600" i="1" dirty="0" smtClean="0">
                        <a:solidFill>
                          <a:srgbClr val="FF0000"/>
                        </a:solidFill>
                        <a:latin typeface="Cambria Math" panose="02040503050406030204" pitchFamily="18" charset="0"/>
                      </a:rPr>
                      <m:t>+</m:t>
                    </m:r>
                    <m:r>
                      <a:rPr lang="en-US" sz="2600" i="1" dirty="0" smtClean="0">
                        <a:solidFill>
                          <a:srgbClr val="FF0000"/>
                        </a:solidFill>
                        <a:latin typeface="Cambria Math" panose="02040503050406030204" pitchFamily="18" charset="0"/>
                      </a:rPr>
                      <m:t>𝑀</m:t>
                    </m:r>
                    <m:r>
                      <a:rPr lang="en-US" sz="2600" i="1" dirty="0" smtClean="0">
                        <a:solidFill>
                          <a:srgbClr val="FF0000"/>
                        </a:solidFill>
                        <a:latin typeface="Cambria Math" panose="02040503050406030204" pitchFamily="18" charset="0"/>
                      </a:rPr>
                      <m:t> −1</m:t>
                    </m:r>
                  </m:oMath>
                </a14:m>
                <a:endParaRPr lang="en-US" sz="2600" dirty="0">
                  <a:solidFill>
                    <a:srgbClr val="FF0000"/>
                  </a:solidFill>
                </a:endParaRPr>
              </a:p>
            </p:txBody>
          </p:sp>
        </mc:Choice>
        <mc:Fallback xmlns="">
          <p:sp>
            <p:nvSpPr>
              <p:cNvPr id="6" name="TextBox 5">
                <a:extLst>
                  <a:ext uri="{FF2B5EF4-FFF2-40B4-BE49-F238E27FC236}">
                    <a16:creationId xmlns:a16="http://schemas.microsoft.com/office/drawing/2014/main" id="{C6163A47-9DCC-794D-B077-ED7387A90192}"/>
                  </a:ext>
                </a:extLst>
              </p:cNvPr>
              <p:cNvSpPr txBox="1">
                <a:spLocks noRot="1" noChangeAspect="1" noMove="1" noResize="1" noEditPoints="1" noAdjustHandles="1" noChangeArrowheads="1" noChangeShapeType="1" noTextEdit="1"/>
              </p:cNvSpPr>
              <p:nvPr/>
            </p:nvSpPr>
            <p:spPr>
              <a:xfrm>
                <a:off x="4597400" y="6172655"/>
                <a:ext cx="3305585" cy="492443"/>
              </a:xfrm>
              <a:prstGeom prst="rect">
                <a:avLst/>
              </a:prstGeom>
              <a:blipFill>
                <a:blip r:embed="rId4"/>
                <a:stretch>
                  <a:fillRect l="-3053" t="-12821" b="-3076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869EFC2-33CB-D446-A4F4-86D24327ECD2}"/>
              </a:ext>
            </a:extLst>
          </p:cNvPr>
          <p:cNvPicPr>
            <a:picLocks noChangeAspect="1"/>
          </p:cNvPicPr>
          <p:nvPr/>
        </p:nvPicPr>
        <p:blipFill>
          <a:blip r:embed="rId5"/>
          <a:stretch>
            <a:fillRect/>
          </a:stretch>
        </p:blipFill>
        <p:spPr>
          <a:xfrm>
            <a:off x="1525792" y="2688687"/>
            <a:ext cx="9448800" cy="3062840"/>
          </a:xfrm>
          <a:prstGeom prst="rect">
            <a:avLst/>
          </a:prstGeom>
        </p:spPr>
      </p:pic>
    </p:spTree>
    <p:extLst>
      <p:ext uri="{BB962C8B-B14F-4D97-AF65-F5344CB8AC3E}">
        <p14:creationId xmlns:p14="http://schemas.microsoft.com/office/powerpoint/2010/main" val="378394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Computing the convolution</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41</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6BFA3A-CEBE-7B43-8DEF-144A920DBA23}"/>
                  </a:ext>
                </a:extLst>
              </p:cNvPr>
              <p:cNvSpPr txBox="1"/>
              <p:nvPr/>
            </p:nvSpPr>
            <p:spPr>
              <a:xfrm>
                <a:off x="1103183" y="1106473"/>
                <a:ext cx="11076117" cy="4364272"/>
              </a:xfrm>
              <a:prstGeom prst="rect">
                <a:avLst/>
              </a:prstGeom>
              <a:noFill/>
            </p:spPr>
            <p:txBody>
              <a:bodyPr wrap="square" rtlCol="0">
                <a:spAutoFit/>
              </a:bodyPr>
              <a:lstStyle/>
              <a:p>
                <a:pPr>
                  <a:lnSpc>
                    <a:spcPct val="80000"/>
                  </a:lnSpc>
                </a:pPr>
                <a:r>
                  <a:rPr lang="en-GB" altLang="en-US" sz="2400" dirty="0"/>
                  <a:t>For   </a:t>
                </a:r>
                <a14:m>
                  <m:oMath xmlns:m="http://schemas.openxmlformats.org/officeDocument/2006/math">
                    <m:r>
                      <a:rPr lang="en-GB" altLang="en-US" sz="2400" i="1" dirty="0" smtClean="0">
                        <a:latin typeface="Cambria Math" panose="02040503050406030204" pitchFamily="18" charset="0"/>
                      </a:rPr>
                      <m:t>𝑥</m:t>
                    </m:r>
                    <m:r>
                      <a:rPr lang="en-GB" altLang="en-US" sz="2400" i="1" dirty="0" smtClean="0">
                        <a:latin typeface="Cambria Math" panose="02040503050406030204" pitchFamily="18" charset="0"/>
                      </a:rPr>
                      <m:t>[</m:t>
                    </m:r>
                    <m:r>
                      <a:rPr lang="en-GB" altLang="en-US" sz="2400" i="1" dirty="0" smtClean="0">
                        <a:latin typeface="Cambria Math" panose="02040503050406030204" pitchFamily="18" charset="0"/>
                      </a:rPr>
                      <m:t>𝑛</m:t>
                    </m:r>
                    <m:r>
                      <a:rPr lang="en-GB" altLang="en-US" sz="2400" i="1" dirty="0" smtClean="0">
                        <a:latin typeface="Cambria Math" panose="02040503050406030204" pitchFamily="18" charset="0"/>
                      </a:rPr>
                      <m:t>]=[1 2 3 4]     </m:t>
                    </m:r>
                    <m:r>
                      <a:rPr lang="en-GB" altLang="en-US" sz="2400" i="1" dirty="0" smtClean="0">
                        <a:latin typeface="Cambria Math" panose="02040503050406030204" pitchFamily="18" charset="0"/>
                      </a:rPr>
                      <m:t>h</m:t>
                    </m:r>
                    <m:r>
                      <a:rPr lang="en-GB" altLang="en-US" sz="2400" i="1" dirty="0" smtClean="0">
                        <a:latin typeface="Cambria Math" panose="02040503050406030204" pitchFamily="18" charset="0"/>
                      </a:rPr>
                      <m:t>[</m:t>
                    </m:r>
                    <m:r>
                      <a:rPr lang="en-GB" altLang="en-US" sz="2400" i="1" dirty="0" smtClean="0">
                        <a:latin typeface="Cambria Math" panose="02040503050406030204" pitchFamily="18" charset="0"/>
                      </a:rPr>
                      <m:t>𝑛</m:t>
                    </m:r>
                    <m:r>
                      <a:rPr lang="en-GB" altLang="en-US" sz="2400" i="1" dirty="0" smtClean="0">
                        <a:latin typeface="Cambria Math" panose="02040503050406030204" pitchFamily="18" charset="0"/>
                      </a:rPr>
                      <m:t>]=[5 6 7] </m:t>
                    </m:r>
                  </m:oMath>
                </a14:m>
                <a:r>
                  <a:rPr lang="en-GB" altLang="en-US" sz="2400" dirty="0"/>
                  <a:t>use the Matrix Method to show </a:t>
                </a:r>
              </a:p>
              <a:p>
                <a:pPr>
                  <a:lnSpc>
                    <a:spcPct val="80000"/>
                  </a:lnSpc>
                </a:pPr>
                <a:endParaRPr lang="en-GB" altLang="en-US" sz="2400" b="1" i="1" dirty="0"/>
              </a:p>
              <a:p>
                <a:pPr>
                  <a:lnSpc>
                    <a:spcPct val="80000"/>
                  </a:lnSpc>
                </a:pPr>
                <a14:m>
                  <m:oMathPara xmlns:m="http://schemas.openxmlformats.org/officeDocument/2006/math">
                    <m:oMathParaPr>
                      <m:jc m:val="centerGroup"/>
                    </m:oMathParaPr>
                    <m:oMath xmlns:m="http://schemas.openxmlformats.org/officeDocument/2006/math">
                      <m:r>
                        <a:rPr lang="fr-FR" altLang="en-US" sz="2400" i="1" dirty="0" smtClean="0">
                          <a:latin typeface="Cambria Math" panose="02040503050406030204" pitchFamily="18" charset="0"/>
                        </a:rPr>
                        <m:t>𝑦</m:t>
                      </m:r>
                      <m:r>
                        <a:rPr lang="fr-FR" altLang="en-US" sz="2400" i="1" dirty="0" smtClean="0">
                          <a:latin typeface="Cambria Math" panose="02040503050406030204" pitchFamily="18" charset="0"/>
                        </a:rPr>
                        <m:t>[</m:t>
                      </m:r>
                      <m:r>
                        <a:rPr lang="fr-FR" altLang="en-US" sz="2400" i="1" dirty="0" smtClean="0">
                          <a:latin typeface="Cambria Math" panose="02040503050406030204" pitchFamily="18" charset="0"/>
                        </a:rPr>
                        <m:t>𝑛</m:t>
                      </m:r>
                      <m:r>
                        <a:rPr lang="fr-FR" altLang="en-US" sz="2400" i="1" dirty="0" smtClean="0">
                          <a:latin typeface="Cambria Math" panose="02040503050406030204" pitchFamily="18" charset="0"/>
                        </a:rPr>
                        <m:t>]=</m:t>
                      </m:r>
                      <m:r>
                        <a:rPr lang="fr-FR" altLang="en-US" sz="2400" i="1" dirty="0" smtClean="0">
                          <a:latin typeface="Cambria Math" panose="02040503050406030204" pitchFamily="18" charset="0"/>
                        </a:rPr>
                        <m:t>𝑥</m:t>
                      </m:r>
                      <m:r>
                        <a:rPr lang="fr-FR" altLang="en-US" sz="2400" i="1" dirty="0" smtClean="0">
                          <a:latin typeface="Cambria Math" panose="02040503050406030204" pitchFamily="18" charset="0"/>
                        </a:rPr>
                        <m:t>[</m:t>
                      </m:r>
                      <m:r>
                        <a:rPr lang="fr-FR" altLang="en-US" sz="2400" i="1" dirty="0" smtClean="0">
                          <a:latin typeface="Cambria Math" panose="02040503050406030204" pitchFamily="18" charset="0"/>
                        </a:rPr>
                        <m:t>𝑛</m:t>
                      </m:r>
                      <m:r>
                        <a:rPr lang="fr-FR" altLang="en-US" sz="2400" i="1" dirty="0" smtClean="0">
                          <a:latin typeface="Cambria Math" panose="02040503050406030204" pitchFamily="18" charset="0"/>
                        </a:rPr>
                        <m:t>]∗</m:t>
                      </m:r>
                      <m:r>
                        <a:rPr lang="fr-FR" altLang="en-US" sz="2400" i="1" dirty="0" smtClean="0">
                          <a:latin typeface="Cambria Math" panose="02040503050406030204" pitchFamily="18" charset="0"/>
                        </a:rPr>
                        <m:t>h</m:t>
                      </m:r>
                      <m:r>
                        <a:rPr lang="fr-FR" altLang="en-US" sz="2400" i="1" dirty="0" smtClean="0">
                          <a:latin typeface="Cambria Math" panose="02040503050406030204" pitchFamily="18" charset="0"/>
                        </a:rPr>
                        <m:t>[</m:t>
                      </m:r>
                      <m:r>
                        <a:rPr lang="fr-FR" altLang="en-US" sz="2400" i="1" dirty="0" smtClean="0">
                          <a:latin typeface="Cambria Math" panose="02040503050406030204" pitchFamily="18" charset="0"/>
                        </a:rPr>
                        <m:t>𝑛</m:t>
                      </m:r>
                      <m:r>
                        <a:rPr lang="fr-FR" altLang="en-US" sz="2400" i="1" dirty="0" smtClean="0">
                          <a:latin typeface="Cambria Math" panose="02040503050406030204" pitchFamily="18" charset="0"/>
                        </a:rPr>
                        <m:t>]=</m:t>
                      </m:r>
                      <m:r>
                        <a:rPr lang="fr-FR" altLang="en-US" sz="2400" i="1" dirty="0" smtClean="0">
                          <a:latin typeface="Cambria Math" panose="02040503050406030204" pitchFamily="18" charset="0"/>
                        </a:rPr>
                        <m:t>h</m:t>
                      </m:r>
                      <m:r>
                        <a:rPr lang="fr-FR" altLang="en-US" sz="2400" i="1" dirty="0" smtClean="0">
                          <a:latin typeface="Cambria Math" panose="02040503050406030204" pitchFamily="18" charset="0"/>
                        </a:rPr>
                        <m:t>[</m:t>
                      </m:r>
                      <m:r>
                        <a:rPr lang="fr-FR" altLang="en-US" sz="2400" i="1" dirty="0" smtClean="0">
                          <a:latin typeface="Cambria Math" panose="02040503050406030204" pitchFamily="18" charset="0"/>
                        </a:rPr>
                        <m:t>𝑛</m:t>
                      </m:r>
                      <m:r>
                        <a:rPr lang="fr-FR" altLang="en-US" sz="2400" i="1" dirty="0" smtClean="0">
                          <a:latin typeface="Cambria Math" panose="02040503050406030204" pitchFamily="18" charset="0"/>
                        </a:rPr>
                        <m:t>]∗</m:t>
                      </m:r>
                      <m:r>
                        <a:rPr lang="fr-FR" altLang="en-US" sz="2400" i="1" dirty="0" smtClean="0">
                          <a:latin typeface="Cambria Math" panose="02040503050406030204" pitchFamily="18" charset="0"/>
                        </a:rPr>
                        <m:t>𝑥</m:t>
                      </m:r>
                      <m:r>
                        <a:rPr lang="fr-FR" altLang="en-US" sz="2400" i="1" dirty="0" smtClean="0">
                          <a:latin typeface="Cambria Math" panose="02040503050406030204" pitchFamily="18" charset="0"/>
                        </a:rPr>
                        <m:t>[</m:t>
                      </m:r>
                      <m:r>
                        <a:rPr lang="fr-FR" altLang="en-US" sz="2400" i="1" dirty="0" smtClean="0">
                          <a:latin typeface="Cambria Math" panose="02040503050406030204" pitchFamily="18" charset="0"/>
                        </a:rPr>
                        <m:t>𝑛</m:t>
                      </m:r>
                      <m:r>
                        <a:rPr lang="fr-FR" altLang="en-US" sz="2400" i="1" dirty="0" smtClean="0">
                          <a:latin typeface="Cambria Math" panose="02040503050406030204" pitchFamily="18" charset="0"/>
                        </a:rPr>
                        <m:t>]=[ 5   16   34   52   45    28 ]</m:t>
                      </m:r>
                    </m:oMath>
                  </m:oMathPara>
                </a14:m>
                <a:endParaRPr lang="fr-FR" altLang="en-US" sz="2400" dirty="0"/>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bg1">
                      <a:lumMod val="10000"/>
                    </a:schemeClr>
                  </a:solidFill>
                  <a:latin typeface="Arial" panose="020B0604020202020204" pitchFamily="34" charset="0"/>
                  <a:cs typeface="Arial" panose="020B0604020202020204" pitchFamily="34" charset="0"/>
                </a:endParaRPr>
              </a:p>
              <a:p>
                <a:endParaRPr lang="en-GB" sz="2200" dirty="0">
                  <a:solidFill>
                    <a:schemeClr val="bg1">
                      <a:lumMod val="10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GB" sz="2200" dirty="0">
                  <a:solidFill>
                    <a:schemeClr val="accent2">
                      <a:lumMod val="75000"/>
                      <a:lumOff val="25000"/>
                    </a:schemeClr>
                  </a:solidFill>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3A6BFA3A-CEBE-7B43-8DEF-144A920DBA23}"/>
                  </a:ext>
                </a:extLst>
              </p:cNvPr>
              <p:cNvSpPr txBox="1">
                <a:spLocks noRot="1" noChangeAspect="1" noMove="1" noResize="1" noEditPoints="1" noAdjustHandles="1" noChangeArrowheads="1" noChangeShapeType="1" noTextEdit="1"/>
              </p:cNvSpPr>
              <p:nvPr/>
            </p:nvSpPr>
            <p:spPr>
              <a:xfrm>
                <a:off x="1103183" y="1106473"/>
                <a:ext cx="11076117" cy="4364272"/>
              </a:xfrm>
              <a:prstGeom prst="rect">
                <a:avLst/>
              </a:prstGeom>
              <a:blipFill>
                <a:blip r:embed="rId2"/>
                <a:stretch>
                  <a:fillRect l="-801" t="-261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F94F645-F67D-B94D-AEAA-A5E24C3C9FD5}"/>
              </a:ext>
            </a:extLst>
          </p:cNvPr>
          <p:cNvPicPr>
            <a:picLocks noChangeAspect="1"/>
          </p:cNvPicPr>
          <p:nvPr/>
        </p:nvPicPr>
        <p:blipFill>
          <a:blip r:embed="rId3"/>
          <a:stretch>
            <a:fillRect/>
          </a:stretch>
        </p:blipFill>
        <p:spPr>
          <a:xfrm>
            <a:off x="4134906" y="3652159"/>
            <a:ext cx="4236514" cy="2471300"/>
          </a:xfrm>
          <a:prstGeom prst="rect">
            <a:avLst/>
          </a:prstGeom>
        </p:spPr>
      </p:pic>
      <p:pic>
        <p:nvPicPr>
          <p:cNvPr id="8" name="Picture 7">
            <a:extLst>
              <a:ext uri="{FF2B5EF4-FFF2-40B4-BE49-F238E27FC236}">
                <a16:creationId xmlns:a16="http://schemas.microsoft.com/office/drawing/2014/main" id="{DABC70A3-DFFE-FC4B-8FDD-A3CB5AE36E54}"/>
              </a:ext>
            </a:extLst>
          </p:cNvPr>
          <p:cNvPicPr>
            <a:picLocks noChangeAspect="1"/>
          </p:cNvPicPr>
          <p:nvPr/>
        </p:nvPicPr>
        <p:blipFill>
          <a:blip r:embed="rId4"/>
          <a:stretch>
            <a:fillRect/>
          </a:stretch>
        </p:blipFill>
        <p:spPr>
          <a:xfrm>
            <a:off x="5604904" y="2494286"/>
            <a:ext cx="2072672" cy="674504"/>
          </a:xfrm>
          <a:prstGeom prst="rect">
            <a:avLst/>
          </a:prstGeom>
        </p:spPr>
      </p:pic>
      <p:grpSp>
        <p:nvGrpSpPr>
          <p:cNvPr id="21" name="Group 20">
            <a:extLst>
              <a:ext uri="{FF2B5EF4-FFF2-40B4-BE49-F238E27FC236}">
                <a16:creationId xmlns:a16="http://schemas.microsoft.com/office/drawing/2014/main" id="{9FF0376C-7E7C-BE4D-BB7C-9052C01A4F18}"/>
              </a:ext>
            </a:extLst>
          </p:cNvPr>
          <p:cNvGrpSpPr/>
          <p:nvPr/>
        </p:nvGrpSpPr>
        <p:grpSpPr>
          <a:xfrm>
            <a:off x="2649416" y="3825010"/>
            <a:ext cx="7283850" cy="10205"/>
            <a:chOff x="2649416" y="3825010"/>
            <a:chExt cx="7283850" cy="10205"/>
          </a:xfrm>
        </p:grpSpPr>
        <p:cxnSp>
          <p:nvCxnSpPr>
            <p:cNvPr id="10" name="Straight Arrow Connector 9">
              <a:extLst>
                <a:ext uri="{FF2B5EF4-FFF2-40B4-BE49-F238E27FC236}">
                  <a16:creationId xmlns:a16="http://schemas.microsoft.com/office/drawing/2014/main" id="{C7245BEE-9758-E94D-BC1A-4EFEA4C98F6F}"/>
                </a:ext>
              </a:extLst>
            </p:cNvPr>
            <p:cNvCxnSpPr>
              <a:cxnSpLocks/>
            </p:cNvCxnSpPr>
            <p:nvPr/>
          </p:nvCxnSpPr>
          <p:spPr>
            <a:xfrm>
              <a:off x="2649416" y="3835215"/>
              <a:ext cx="1303332"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EDB8050-EF14-C94E-B0F0-F16F9D9DD34A}"/>
                </a:ext>
              </a:extLst>
            </p:cNvPr>
            <p:cNvCxnSpPr>
              <a:cxnSpLocks/>
            </p:cNvCxnSpPr>
            <p:nvPr/>
          </p:nvCxnSpPr>
          <p:spPr>
            <a:xfrm flipH="1">
              <a:off x="8530634" y="3825010"/>
              <a:ext cx="1402632" cy="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1B1835F4-2E54-DA44-87C0-3116B09F4871}"/>
              </a:ext>
            </a:extLst>
          </p:cNvPr>
          <p:cNvGrpSpPr/>
          <p:nvPr/>
        </p:nvGrpSpPr>
        <p:grpSpPr>
          <a:xfrm>
            <a:off x="2649416" y="4221186"/>
            <a:ext cx="7283850" cy="10205"/>
            <a:chOff x="2649416" y="3825010"/>
            <a:chExt cx="7283850" cy="10205"/>
          </a:xfrm>
        </p:grpSpPr>
        <p:cxnSp>
          <p:nvCxnSpPr>
            <p:cNvPr id="23" name="Straight Arrow Connector 22">
              <a:extLst>
                <a:ext uri="{FF2B5EF4-FFF2-40B4-BE49-F238E27FC236}">
                  <a16:creationId xmlns:a16="http://schemas.microsoft.com/office/drawing/2014/main" id="{1B2F8D0F-9703-5641-8DA1-4B961E2D37AE}"/>
                </a:ext>
              </a:extLst>
            </p:cNvPr>
            <p:cNvCxnSpPr>
              <a:cxnSpLocks/>
            </p:cNvCxnSpPr>
            <p:nvPr/>
          </p:nvCxnSpPr>
          <p:spPr>
            <a:xfrm>
              <a:off x="2649416" y="3835215"/>
              <a:ext cx="1303332"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E8D0D26-9112-4F4F-AAA5-AC4455EEA17E}"/>
                </a:ext>
              </a:extLst>
            </p:cNvPr>
            <p:cNvCxnSpPr>
              <a:cxnSpLocks/>
            </p:cNvCxnSpPr>
            <p:nvPr/>
          </p:nvCxnSpPr>
          <p:spPr>
            <a:xfrm flipH="1">
              <a:off x="8530634" y="3825010"/>
              <a:ext cx="1402632" cy="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88A3F485-3CB9-6A49-93F4-C8EF85CFF2E5}"/>
              </a:ext>
            </a:extLst>
          </p:cNvPr>
          <p:cNvGrpSpPr/>
          <p:nvPr/>
        </p:nvGrpSpPr>
        <p:grpSpPr>
          <a:xfrm>
            <a:off x="2649416" y="4622684"/>
            <a:ext cx="7283850" cy="10205"/>
            <a:chOff x="2649416" y="3825010"/>
            <a:chExt cx="7283850" cy="10205"/>
          </a:xfrm>
        </p:grpSpPr>
        <p:cxnSp>
          <p:nvCxnSpPr>
            <p:cNvPr id="26" name="Straight Arrow Connector 25">
              <a:extLst>
                <a:ext uri="{FF2B5EF4-FFF2-40B4-BE49-F238E27FC236}">
                  <a16:creationId xmlns:a16="http://schemas.microsoft.com/office/drawing/2014/main" id="{08BEFFEA-5110-5144-BCB6-4014F17F89FC}"/>
                </a:ext>
              </a:extLst>
            </p:cNvPr>
            <p:cNvCxnSpPr>
              <a:cxnSpLocks/>
            </p:cNvCxnSpPr>
            <p:nvPr/>
          </p:nvCxnSpPr>
          <p:spPr>
            <a:xfrm>
              <a:off x="2649416" y="3835215"/>
              <a:ext cx="1303332"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EB5EB9A-0877-A54E-BED0-0BD5B2FA2422}"/>
                </a:ext>
              </a:extLst>
            </p:cNvPr>
            <p:cNvCxnSpPr>
              <a:cxnSpLocks/>
            </p:cNvCxnSpPr>
            <p:nvPr/>
          </p:nvCxnSpPr>
          <p:spPr>
            <a:xfrm flipH="1">
              <a:off x="8530634" y="3825010"/>
              <a:ext cx="1402632" cy="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B7FF7CE0-352B-8C4C-9FB9-2B9BD627D9EE}"/>
              </a:ext>
            </a:extLst>
          </p:cNvPr>
          <p:cNvGrpSpPr/>
          <p:nvPr/>
        </p:nvGrpSpPr>
        <p:grpSpPr>
          <a:xfrm>
            <a:off x="2649416" y="5024411"/>
            <a:ext cx="7283850" cy="10205"/>
            <a:chOff x="2649416" y="3825010"/>
            <a:chExt cx="7283850" cy="10205"/>
          </a:xfrm>
        </p:grpSpPr>
        <p:cxnSp>
          <p:nvCxnSpPr>
            <p:cNvPr id="29" name="Straight Arrow Connector 28">
              <a:extLst>
                <a:ext uri="{FF2B5EF4-FFF2-40B4-BE49-F238E27FC236}">
                  <a16:creationId xmlns:a16="http://schemas.microsoft.com/office/drawing/2014/main" id="{269327E3-1FB5-2E42-821D-623D98765851}"/>
                </a:ext>
              </a:extLst>
            </p:cNvPr>
            <p:cNvCxnSpPr>
              <a:cxnSpLocks/>
            </p:cNvCxnSpPr>
            <p:nvPr/>
          </p:nvCxnSpPr>
          <p:spPr>
            <a:xfrm>
              <a:off x="2649416" y="3835215"/>
              <a:ext cx="1303332"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427F716-051A-424E-90B5-D3F194FB1769}"/>
                </a:ext>
              </a:extLst>
            </p:cNvPr>
            <p:cNvCxnSpPr>
              <a:cxnSpLocks/>
            </p:cNvCxnSpPr>
            <p:nvPr/>
          </p:nvCxnSpPr>
          <p:spPr>
            <a:xfrm flipH="1">
              <a:off x="8530634" y="3825010"/>
              <a:ext cx="1402632" cy="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AFE96790-E078-A24B-A208-2E2DA2B0B48D}"/>
              </a:ext>
            </a:extLst>
          </p:cNvPr>
          <p:cNvGrpSpPr/>
          <p:nvPr/>
        </p:nvGrpSpPr>
        <p:grpSpPr>
          <a:xfrm>
            <a:off x="2649416" y="5470745"/>
            <a:ext cx="7283850" cy="10205"/>
            <a:chOff x="2649416" y="3825010"/>
            <a:chExt cx="7283850" cy="10205"/>
          </a:xfrm>
        </p:grpSpPr>
        <p:cxnSp>
          <p:nvCxnSpPr>
            <p:cNvPr id="32" name="Straight Arrow Connector 31">
              <a:extLst>
                <a:ext uri="{FF2B5EF4-FFF2-40B4-BE49-F238E27FC236}">
                  <a16:creationId xmlns:a16="http://schemas.microsoft.com/office/drawing/2014/main" id="{59902CB2-8455-A241-A00F-EF3C7A101343}"/>
                </a:ext>
              </a:extLst>
            </p:cNvPr>
            <p:cNvCxnSpPr>
              <a:cxnSpLocks/>
            </p:cNvCxnSpPr>
            <p:nvPr/>
          </p:nvCxnSpPr>
          <p:spPr>
            <a:xfrm>
              <a:off x="2649416" y="3835215"/>
              <a:ext cx="1303332"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D914F72-4244-454A-B032-192C6F3B9F75}"/>
                </a:ext>
              </a:extLst>
            </p:cNvPr>
            <p:cNvCxnSpPr>
              <a:cxnSpLocks/>
            </p:cNvCxnSpPr>
            <p:nvPr/>
          </p:nvCxnSpPr>
          <p:spPr>
            <a:xfrm flipH="1">
              <a:off x="8530634" y="3825010"/>
              <a:ext cx="1402632" cy="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6E8E7EAD-21A7-8E42-B49C-A5E150EBB893}"/>
              </a:ext>
            </a:extLst>
          </p:cNvPr>
          <p:cNvGrpSpPr/>
          <p:nvPr/>
        </p:nvGrpSpPr>
        <p:grpSpPr>
          <a:xfrm>
            <a:off x="2649416" y="5844281"/>
            <a:ext cx="7283850" cy="10205"/>
            <a:chOff x="2649416" y="3825010"/>
            <a:chExt cx="7283850" cy="10205"/>
          </a:xfrm>
        </p:grpSpPr>
        <p:cxnSp>
          <p:nvCxnSpPr>
            <p:cNvPr id="35" name="Straight Arrow Connector 34">
              <a:extLst>
                <a:ext uri="{FF2B5EF4-FFF2-40B4-BE49-F238E27FC236}">
                  <a16:creationId xmlns:a16="http://schemas.microsoft.com/office/drawing/2014/main" id="{11A593DE-5555-4040-B0D0-EBDC83B6D85C}"/>
                </a:ext>
              </a:extLst>
            </p:cNvPr>
            <p:cNvCxnSpPr>
              <a:cxnSpLocks/>
            </p:cNvCxnSpPr>
            <p:nvPr/>
          </p:nvCxnSpPr>
          <p:spPr>
            <a:xfrm>
              <a:off x="2649416" y="3835215"/>
              <a:ext cx="1303332"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D8F8691-A41F-3245-9499-7698DC8B52A7}"/>
                </a:ext>
              </a:extLst>
            </p:cNvPr>
            <p:cNvCxnSpPr>
              <a:cxnSpLocks/>
            </p:cNvCxnSpPr>
            <p:nvPr/>
          </p:nvCxnSpPr>
          <p:spPr>
            <a:xfrm flipH="1">
              <a:off x="8530634" y="3825010"/>
              <a:ext cx="1402632" cy="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436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Convolution exercises</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42</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F7CA9B9-EA55-974B-930D-A40C7E2A571E}"/>
                  </a:ext>
                </a:extLst>
              </p:cNvPr>
              <p:cNvSpPr/>
              <p:nvPr/>
            </p:nvSpPr>
            <p:spPr>
              <a:xfrm>
                <a:off x="1340643" y="1250311"/>
                <a:ext cx="10851357" cy="5084469"/>
              </a:xfrm>
              <a:prstGeom prst="rect">
                <a:avLst/>
              </a:prstGeom>
            </p:spPr>
            <p:txBody>
              <a:bodyPr wrap="square">
                <a:spAutoFit/>
              </a:bodyPr>
              <a:lstStyle/>
              <a:p>
                <a:pPr>
                  <a:lnSpc>
                    <a:spcPct val="80000"/>
                  </a:lnSpc>
                </a:pPr>
                <a:r>
                  <a:rPr lang="en-GB" altLang="en-US" sz="2000" b="1" dirty="0">
                    <a:latin typeface="Arial" panose="020B0604020202020204" pitchFamily="34" charset="0"/>
                    <a:cs typeface="Arial" panose="020B0604020202020204" pitchFamily="34" charset="0"/>
                  </a:rPr>
                  <a:t>Ex 1</a:t>
                </a:r>
                <a:r>
                  <a:rPr lang="en-GB" altLang="en-US" sz="2000" dirty="0">
                    <a:latin typeface="Arial" panose="020B0604020202020204" pitchFamily="34" charset="0"/>
                    <a:cs typeface="Arial" panose="020B0604020202020204" pitchFamily="34" charset="0"/>
                  </a:rPr>
                  <a:t>:  Two systems connected in cascade with impulse responses </a:t>
                </a:r>
                <a14:m>
                  <m:oMath xmlns:m="http://schemas.openxmlformats.org/officeDocument/2006/math">
                    <m:r>
                      <a:rPr lang="en-GB" altLang="en-US" sz="2000" i="1" dirty="0" smtClean="0">
                        <a:latin typeface="Cambria Math" panose="02040503050406030204" pitchFamily="18" charset="0"/>
                      </a:rPr>
                      <m:t>𝑓</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𝑛</m:t>
                    </m:r>
                    <m:r>
                      <a:rPr lang="en-GB" altLang="en-US" sz="2000" i="1" dirty="0" smtClean="0">
                        <a:latin typeface="Cambria Math" panose="02040503050406030204" pitchFamily="18" charset="0"/>
                      </a:rPr>
                      <m:t>]=[</m:t>
                    </m:r>
                    <m:r>
                      <a:rPr lang="en-GB" altLang="en-US" sz="2000" b="1" i="1" dirty="0" smtClean="0">
                        <a:latin typeface="Cambria Math" panose="02040503050406030204" pitchFamily="18" charset="0"/>
                      </a:rPr>
                      <m:t>𝟏</m:t>
                    </m:r>
                    <m:r>
                      <a:rPr lang="en-GB" altLang="en-US" sz="2000" b="1" i="1" dirty="0" smtClean="0">
                        <a:latin typeface="Cambria Math" panose="02040503050406030204" pitchFamily="18" charset="0"/>
                      </a:rPr>
                      <m:t>   </m:t>
                    </m:r>
                    <m:r>
                      <a:rPr lang="en-GB" altLang="en-US" sz="2000" i="1" dirty="0" smtClean="0">
                        <a:latin typeface="Cambria Math" panose="02040503050406030204" pitchFamily="18" charset="0"/>
                      </a:rPr>
                      <m:t>2  3]  </m:t>
                    </m:r>
                  </m:oMath>
                </a14:m>
                <a:r>
                  <a:rPr lang="en-GB" altLang="en-US" sz="2000" dirty="0">
                    <a:latin typeface="Arial" panose="020B0604020202020204" pitchFamily="34" charset="0"/>
                    <a:cs typeface="Arial" panose="020B0604020202020204" pitchFamily="34" charset="0"/>
                  </a:rPr>
                  <a:t>, </a:t>
                </a:r>
                <a14:m>
                  <m:oMath xmlns:m="http://schemas.openxmlformats.org/officeDocument/2006/math">
                    <m:r>
                      <a:rPr lang="en-GB" altLang="en-US" sz="2000" i="1" dirty="0" smtClean="0">
                        <a:latin typeface="Cambria Math" panose="02040503050406030204" pitchFamily="18" charset="0"/>
                      </a:rPr>
                      <m:t>𝑔</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𝑛</m:t>
                    </m:r>
                    <m:r>
                      <a:rPr lang="en-GB" altLang="en-US" sz="2000" i="1" dirty="0" smtClean="0">
                        <a:latin typeface="Cambria Math" panose="02040503050406030204" pitchFamily="18" charset="0"/>
                      </a:rPr>
                      <m:t>]=[</m:t>
                    </m:r>
                    <m:r>
                      <a:rPr lang="en-GB" altLang="en-US" sz="2000" b="1" i="1" dirty="0">
                        <a:latin typeface="Cambria Math" panose="02040503050406030204" pitchFamily="18" charset="0"/>
                      </a:rPr>
                      <m:t>𝟒</m:t>
                    </m:r>
                    <m:r>
                      <a:rPr lang="en-GB" altLang="en-US" sz="2000" b="1" i="1" dirty="0">
                        <a:latin typeface="Cambria Math" panose="02040503050406030204" pitchFamily="18" charset="0"/>
                      </a:rPr>
                      <m:t>  </m:t>
                    </m:r>
                    <m:r>
                      <a:rPr lang="en-GB" altLang="en-US" sz="2000" i="1" dirty="0">
                        <a:latin typeface="Cambria Math" panose="02040503050406030204" pitchFamily="18" charset="0"/>
                      </a:rPr>
                      <m:t>5  6  7]</m:t>
                    </m:r>
                  </m:oMath>
                </a14:m>
                <a:r>
                  <a:rPr lang="en-GB" altLang="en-US" sz="2000" dirty="0">
                    <a:latin typeface="Arial" panose="020B0604020202020204" pitchFamily="34" charset="0"/>
                    <a:cs typeface="Arial" panose="020B0604020202020204" pitchFamily="34" charset="0"/>
                  </a:rPr>
                  <a:t>.  Find the overall impulse response of the network.   </a:t>
                </a:r>
              </a:p>
              <a:p>
                <a:pPr>
                  <a:lnSpc>
                    <a:spcPct val="80000"/>
                  </a:lnSpc>
                </a:pPr>
                <a:endParaRPr lang="en-GB" altLang="en-US" sz="2000" b="1" dirty="0">
                  <a:latin typeface="Arial" panose="020B0604020202020204" pitchFamily="34" charset="0"/>
                  <a:cs typeface="Arial" panose="020B0604020202020204" pitchFamily="34" charset="0"/>
                </a:endParaRPr>
              </a:p>
              <a:p>
                <a:pPr>
                  <a:lnSpc>
                    <a:spcPct val="80000"/>
                  </a:lnSpc>
                </a:pPr>
                <a:r>
                  <a:rPr lang="en-GB" altLang="en-US" sz="2000" b="1" dirty="0">
                    <a:latin typeface="Arial" panose="020B0604020202020204" pitchFamily="34" charset="0"/>
                    <a:cs typeface="Arial" panose="020B0604020202020204" pitchFamily="34" charset="0"/>
                  </a:rPr>
                  <a:t>Ex 2</a:t>
                </a:r>
                <a:r>
                  <a:rPr lang="en-GB" altLang="en-US" sz="2000" dirty="0">
                    <a:latin typeface="Arial" panose="020B0604020202020204" pitchFamily="34" charset="0"/>
                    <a:cs typeface="Arial" panose="020B0604020202020204" pitchFamily="34" charset="0"/>
                  </a:rPr>
                  <a:t>:  Three systems connected in cascade with impulse responses  </a:t>
                </a:r>
                <a14:m>
                  <m:oMath xmlns:m="http://schemas.openxmlformats.org/officeDocument/2006/math">
                    <m:r>
                      <a:rPr lang="en-GB" altLang="en-US" sz="2000" i="1" dirty="0" smtClean="0">
                        <a:latin typeface="Cambria Math" panose="02040503050406030204" pitchFamily="18" charset="0"/>
                      </a:rPr>
                      <m:t>𝑒</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𝑛</m:t>
                    </m:r>
                    <m:r>
                      <a:rPr lang="en-GB" altLang="en-US" sz="2000" i="1" dirty="0" smtClean="0">
                        <a:latin typeface="Cambria Math" panose="02040503050406030204" pitchFamily="18" charset="0"/>
                      </a:rPr>
                      <m:t>]=[</m:t>
                    </m:r>
                    <m:r>
                      <a:rPr lang="en-GB" altLang="en-US" sz="2000" b="1" i="1" dirty="0">
                        <a:latin typeface="Cambria Math" panose="02040503050406030204" pitchFamily="18" charset="0"/>
                      </a:rPr>
                      <m:t>𝟏</m:t>
                    </m:r>
                    <m:r>
                      <a:rPr lang="en-GB" altLang="en-US" sz="2000" i="1" dirty="0">
                        <a:latin typeface="Cambria Math" panose="02040503050406030204" pitchFamily="18" charset="0"/>
                      </a:rPr>
                      <m:t>   −1] </m:t>
                    </m:r>
                  </m:oMath>
                </a14:m>
                <a:r>
                  <a:rPr lang="en-GB" altLang="en-US" sz="2000" dirty="0">
                    <a:latin typeface="Arial" panose="020B0604020202020204" pitchFamily="34" charset="0"/>
                    <a:cs typeface="Arial" panose="020B0604020202020204" pitchFamily="34" charset="0"/>
                  </a:rPr>
                  <a:t>,   </a:t>
                </a:r>
                <a14:m>
                  <m:oMath xmlns:m="http://schemas.openxmlformats.org/officeDocument/2006/math">
                    <m:r>
                      <a:rPr lang="en-GB" altLang="en-US" sz="2000" i="1" dirty="0" smtClean="0">
                        <a:latin typeface="Cambria Math" panose="02040503050406030204" pitchFamily="18" charset="0"/>
                      </a:rPr>
                      <m:t>𝑓</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𝑛</m:t>
                    </m:r>
                    <m:r>
                      <a:rPr lang="en-GB" altLang="en-US" sz="2000" i="1" dirty="0" smtClean="0">
                        <a:latin typeface="Cambria Math" panose="02040503050406030204" pitchFamily="18" charset="0"/>
                      </a:rPr>
                      <m:t>]=[</m:t>
                    </m:r>
                    <m:r>
                      <a:rPr lang="en-GB" altLang="en-US" sz="2000" b="1" i="1" dirty="0">
                        <a:latin typeface="Cambria Math" panose="02040503050406030204" pitchFamily="18" charset="0"/>
                      </a:rPr>
                      <m:t>𝟏</m:t>
                    </m:r>
                    <m:r>
                      <a:rPr lang="en-GB" altLang="en-US" sz="2000" b="1" i="1" dirty="0">
                        <a:latin typeface="Cambria Math" panose="02040503050406030204" pitchFamily="18" charset="0"/>
                      </a:rPr>
                      <m:t>   </m:t>
                    </m:r>
                    <m:r>
                      <a:rPr lang="en-GB" altLang="en-US" sz="2000" i="1" dirty="0">
                        <a:latin typeface="Cambria Math" panose="02040503050406030204" pitchFamily="18" charset="0"/>
                      </a:rPr>
                      <m:t>0   1</m:t>
                    </m:r>
                  </m:oMath>
                </a14:m>
                <a:r>
                  <a:rPr lang="en-GB" altLang="en-US" sz="2000" dirty="0">
                    <a:latin typeface="Arial" panose="020B0604020202020204" pitchFamily="34" charset="0"/>
                    <a:cs typeface="Arial" panose="020B0604020202020204" pitchFamily="34" charset="0"/>
                  </a:rPr>
                  <a:t>]  , </a:t>
                </a:r>
                <a14:m>
                  <m:oMath xmlns:m="http://schemas.openxmlformats.org/officeDocument/2006/math">
                    <m:r>
                      <a:rPr lang="en-GB" altLang="en-US" sz="2000" i="1" dirty="0" smtClean="0">
                        <a:latin typeface="Cambria Math" panose="02040503050406030204" pitchFamily="18" charset="0"/>
                      </a:rPr>
                      <m:t>𝑔</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𝑛</m:t>
                    </m:r>
                    <m:r>
                      <a:rPr lang="en-GB" altLang="en-US" sz="2000" i="1" dirty="0" smtClean="0">
                        <a:latin typeface="Cambria Math" panose="02040503050406030204" pitchFamily="18" charset="0"/>
                      </a:rPr>
                      <m:t>]=[</m:t>
                    </m:r>
                    <m:r>
                      <a:rPr lang="en-GB" altLang="en-US" sz="2000" b="1" i="1" dirty="0">
                        <a:latin typeface="Cambria Math" panose="02040503050406030204" pitchFamily="18" charset="0"/>
                      </a:rPr>
                      <m:t>𝟏</m:t>
                    </m:r>
                    <m:r>
                      <a:rPr lang="en-GB" altLang="en-US" sz="2000" b="1" i="1" dirty="0">
                        <a:latin typeface="Cambria Math" panose="02040503050406030204" pitchFamily="18" charset="0"/>
                      </a:rPr>
                      <m:t>  </m:t>
                    </m:r>
                    <m:r>
                      <a:rPr lang="en-GB" altLang="en-US" sz="2000" i="1" dirty="0">
                        <a:latin typeface="Cambria Math" panose="02040503050406030204" pitchFamily="18" charset="0"/>
                      </a:rPr>
                      <m:t>1].  </m:t>
                    </m:r>
                  </m:oMath>
                </a14:m>
                <a:r>
                  <a:rPr lang="en-GB" altLang="en-US" sz="2000" dirty="0">
                    <a:latin typeface="Arial" panose="020B0604020202020204" pitchFamily="34" charset="0"/>
                    <a:cs typeface="Arial" panose="020B0604020202020204" pitchFamily="34" charset="0"/>
                  </a:rPr>
                  <a:t>Show that the overall impulse response of this network is   </a:t>
                </a:r>
                <a14:m>
                  <m:oMath xmlns:m="http://schemas.openxmlformats.org/officeDocument/2006/math">
                    <m:r>
                      <a:rPr lang="en-GB" altLang="en-US" sz="2000" i="1" dirty="0" smtClean="0">
                        <a:latin typeface="Cambria Math" panose="02040503050406030204" pitchFamily="18" charset="0"/>
                      </a:rPr>
                      <m:t>h</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𝑛</m:t>
                    </m:r>
                    <m:r>
                      <a:rPr lang="en-GB" altLang="en-US" sz="2000" i="1" dirty="0" smtClean="0">
                        <a:latin typeface="Cambria Math" panose="02040503050406030204" pitchFamily="18" charset="0"/>
                      </a:rPr>
                      <m:t>] = [ </m:t>
                    </m:r>
                    <m:r>
                      <a:rPr lang="en-GB" altLang="en-US" sz="2000" b="1" i="1" dirty="0">
                        <a:latin typeface="Cambria Math" panose="02040503050406030204" pitchFamily="18" charset="0"/>
                      </a:rPr>
                      <m:t>𝟏</m:t>
                    </m:r>
                    <m:r>
                      <a:rPr lang="en-GB" altLang="en-US" sz="2000" i="1" dirty="0">
                        <a:latin typeface="Cambria Math" panose="02040503050406030204" pitchFamily="18" charset="0"/>
                      </a:rPr>
                      <m:t>  0  0  0  −1].</m:t>
                    </m:r>
                  </m:oMath>
                </a14:m>
                <a:endParaRPr lang="en-GB" altLang="en-US" sz="2000" dirty="0">
                  <a:latin typeface="Arial" panose="020B0604020202020204" pitchFamily="34" charset="0"/>
                  <a:cs typeface="Arial" panose="020B0604020202020204" pitchFamily="34" charset="0"/>
                </a:endParaRPr>
              </a:p>
              <a:p>
                <a:pPr>
                  <a:lnSpc>
                    <a:spcPct val="80000"/>
                  </a:lnSpc>
                </a:pPr>
                <a:endParaRPr lang="en-GB" altLang="en-US" sz="2000" dirty="0">
                  <a:latin typeface="Arial" panose="020B0604020202020204" pitchFamily="34" charset="0"/>
                  <a:cs typeface="Arial" panose="020B0604020202020204" pitchFamily="34" charset="0"/>
                </a:endParaRPr>
              </a:p>
              <a:p>
                <a:pPr>
                  <a:lnSpc>
                    <a:spcPct val="80000"/>
                  </a:lnSpc>
                </a:pPr>
                <a:r>
                  <a:rPr lang="en-GB" altLang="en-US" sz="2000" dirty="0">
                    <a:latin typeface="Arial" panose="020B0604020202020204" pitchFamily="34" charset="0"/>
                    <a:cs typeface="Arial" panose="020B0604020202020204" pitchFamily="34" charset="0"/>
                  </a:rPr>
                  <a:t>If the input to this system is a sampled 50Hz cosine with sampling frequency of 200Hz find the output .  Use at least 3 periods of the sampled signal.</a:t>
                </a:r>
              </a:p>
              <a:p>
                <a:pPr>
                  <a:lnSpc>
                    <a:spcPct val="80000"/>
                  </a:lnSpc>
                </a:pPr>
                <a:endParaRPr lang="en-GB" altLang="en-US" sz="2000" b="1" dirty="0">
                  <a:latin typeface="Arial" panose="020B0604020202020204" pitchFamily="34" charset="0"/>
                  <a:cs typeface="Arial" panose="020B0604020202020204" pitchFamily="34" charset="0"/>
                </a:endParaRPr>
              </a:p>
              <a:p>
                <a:pPr>
                  <a:lnSpc>
                    <a:spcPct val="80000"/>
                  </a:lnSpc>
                </a:pPr>
                <a:r>
                  <a:rPr lang="en-GB" altLang="en-US" sz="2000" b="1" dirty="0">
                    <a:latin typeface="Arial" panose="020B0604020202020204" pitchFamily="34" charset="0"/>
                    <a:cs typeface="Arial" panose="020B0604020202020204" pitchFamily="34" charset="0"/>
                  </a:rPr>
                  <a:t>Ex 3</a:t>
                </a:r>
                <a:r>
                  <a:rPr lang="en-GB" altLang="en-US" sz="2000" dirty="0">
                    <a:latin typeface="Arial" panose="020B0604020202020204" pitchFamily="34" charset="0"/>
                    <a:cs typeface="Arial" panose="020B0604020202020204" pitchFamily="34" charset="0"/>
                  </a:rPr>
                  <a:t>:  Given </a:t>
                </a:r>
                <a14:m>
                  <m:oMath xmlns:m="http://schemas.openxmlformats.org/officeDocument/2006/math">
                    <m:r>
                      <a:rPr lang="en-GB" altLang="en-US" sz="2000" i="1" dirty="0" smtClean="0">
                        <a:latin typeface="Cambria Math" panose="02040503050406030204" pitchFamily="18" charset="0"/>
                      </a:rPr>
                      <m:t>𝑥</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𝑛</m:t>
                    </m:r>
                    <m:r>
                      <a:rPr lang="en-GB" altLang="en-US" sz="2000" i="1" dirty="0" smtClean="0">
                        <a:latin typeface="Cambria Math" panose="02040503050406030204" pitchFamily="18" charset="0"/>
                      </a:rPr>
                      <m:t>]= </m:t>
                    </m:r>
                    <m:r>
                      <m:rPr>
                        <m:sty m:val="p"/>
                      </m:rPr>
                      <a:rPr lang="en-GB" altLang="en-US" sz="2000" i="1" dirty="0" smtClean="0">
                        <a:latin typeface="Cambria Math" panose="02040503050406030204" pitchFamily="18" charset="0"/>
                      </a:rPr>
                      <m:t>cos</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𝜋</m:t>
                    </m:r>
                    <m:r>
                      <a:rPr lang="en-GB" altLang="en-US" sz="2000" i="1" dirty="0" smtClean="0">
                        <a:latin typeface="Cambria Math" panose="02040503050406030204" pitchFamily="18" charset="0"/>
                      </a:rPr>
                      <m:t>𝑛</m:t>
                    </m:r>
                    <m:r>
                      <a:rPr lang="en-GB" altLang="en-US" sz="2000" i="1" dirty="0" smtClean="0">
                        <a:latin typeface="Cambria Math" panose="02040503050406030204" pitchFamily="18" charset="0"/>
                      </a:rPr>
                      <m:t>/2) </m:t>
                    </m:r>
                  </m:oMath>
                </a14:m>
                <a:r>
                  <a:rPr lang="en-GB" altLang="en-US" sz="2000" dirty="0">
                    <a:latin typeface="Arial" panose="020B0604020202020204" pitchFamily="34" charset="0"/>
                    <a:cs typeface="Arial" panose="020B0604020202020204" pitchFamily="34" charset="0"/>
                  </a:rPr>
                  <a:t>and </a:t>
                </a:r>
                <a14:m>
                  <m:oMath xmlns:m="http://schemas.openxmlformats.org/officeDocument/2006/math">
                    <m:r>
                      <a:rPr lang="en-GB" altLang="en-US" sz="2000" i="1" dirty="0" smtClean="0">
                        <a:latin typeface="Cambria Math" panose="02040503050406030204" pitchFamily="18" charset="0"/>
                      </a:rPr>
                      <m:t>h</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𝑛</m:t>
                    </m:r>
                    <m:r>
                      <a:rPr lang="en-GB" altLang="en-US" sz="2000" i="1" dirty="0" smtClean="0">
                        <a:latin typeface="Cambria Math" panose="02040503050406030204" pitchFamily="18" charset="0"/>
                      </a:rPr>
                      <m:t>]= </m:t>
                    </m:r>
                    <m:r>
                      <a:rPr lang="en-GB" altLang="en-US" sz="2000" i="1" dirty="0" err="1">
                        <a:latin typeface="Cambria Math" panose="02040503050406030204" pitchFamily="18" charset="0"/>
                      </a:rPr>
                      <m:t>𝛿</m:t>
                    </m:r>
                    <m:r>
                      <a:rPr lang="en-GB" altLang="en-US" sz="2000" i="1" dirty="0">
                        <a:latin typeface="Cambria Math" panose="02040503050406030204" pitchFamily="18" charset="0"/>
                      </a:rPr>
                      <m:t>[</m:t>
                    </m:r>
                    <m:r>
                      <a:rPr lang="en-GB" altLang="en-US" sz="2000" i="1" dirty="0">
                        <a:latin typeface="Cambria Math" panose="02040503050406030204" pitchFamily="18" charset="0"/>
                      </a:rPr>
                      <m:t>𝑛</m:t>
                    </m:r>
                    <m:r>
                      <a:rPr lang="en-GB" altLang="en-US" sz="2000" i="1" dirty="0">
                        <a:latin typeface="Cambria Math" panose="02040503050406030204" pitchFamily="18" charset="0"/>
                      </a:rPr>
                      <m:t>]− </m:t>
                    </m:r>
                    <m:r>
                      <a:rPr lang="en-GB" altLang="en-US" sz="2000" i="1" dirty="0" err="1">
                        <a:latin typeface="Cambria Math" panose="02040503050406030204" pitchFamily="18" charset="0"/>
                      </a:rPr>
                      <m:t>𝛿</m:t>
                    </m:r>
                    <m:r>
                      <a:rPr lang="en-GB" altLang="en-US" sz="2000" i="1" dirty="0">
                        <a:latin typeface="Cambria Math" panose="02040503050406030204" pitchFamily="18" charset="0"/>
                      </a:rPr>
                      <m:t> [</m:t>
                    </m:r>
                    <m:r>
                      <a:rPr lang="en-GB" altLang="en-US" sz="2000" i="1" dirty="0">
                        <a:latin typeface="Cambria Math" panose="02040503050406030204" pitchFamily="18" charset="0"/>
                      </a:rPr>
                      <m:t>𝑛</m:t>
                    </m:r>
                    <m:r>
                      <a:rPr lang="en-GB" altLang="en-US" sz="2000" i="1" dirty="0">
                        <a:latin typeface="Cambria Math" panose="02040503050406030204" pitchFamily="18" charset="0"/>
                      </a:rPr>
                      <m:t>−4] </m:t>
                    </m:r>
                  </m:oMath>
                </a14:m>
                <a:r>
                  <a:rPr lang="en-GB" altLang="en-US" sz="2000" dirty="0">
                    <a:latin typeface="Arial" panose="020B0604020202020204" pitchFamily="34" charset="0"/>
                    <a:cs typeface="Arial" panose="020B0604020202020204" pitchFamily="34" charset="0"/>
                  </a:rPr>
                  <a:t>use convolution sum to show that </a:t>
                </a:r>
                <a14:m>
                  <m:oMath xmlns:m="http://schemas.openxmlformats.org/officeDocument/2006/math">
                    <m:r>
                      <a:rPr lang="en-GB" altLang="en-US" sz="2000" i="1" dirty="0" smtClean="0">
                        <a:latin typeface="Cambria Math" panose="02040503050406030204" pitchFamily="18" charset="0"/>
                      </a:rPr>
                      <m:t>𝑦</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𝑛</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𝑥</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𝑛</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h</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𝑛</m:t>
                    </m:r>
                    <m:r>
                      <a:rPr lang="en-GB" altLang="en-US" sz="2000" i="1" dirty="0" smtClean="0">
                        <a:latin typeface="Cambria Math" panose="02040503050406030204" pitchFamily="18" charset="0"/>
                      </a:rPr>
                      <m:t>]  = 0</m:t>
                    </m:r>
                  </m:oMath>
                </a14:m>
                <a:r>
                  <a:rPr lang="en-GB" altLang="en-US" sz="2000" dirty="0">
                    <a:latin typeface="Arial" panose="020B0604020202020204" pitchFamily="34" charset="0"/>
                    <a:cs typeface="Arial" panose="020B0604020202020204" pitchFamily="34" charset="0"/>
                  </a:rPr>
                  <a:t>.</a:t>
                </a:r>
              </a:p>
              <a:p>
                <a:pPr>
                  <a:lnSpc>
                    <a:spcPct val="80000"/>
                  </a:lnSpc>
                </a:pPr>
                <a:endParaRPr lang="en-GB" altLang="en-US" sz="2000" b="1" dirty="0">
                  <a:latin typeface="Arial" panose="020B0604020202020204" pitchFamily="34" charset="0"/>
                  <a:cs typeface="Arial" panose="020B0604020202020204" pitchFamily="34" charset="0"/>
                </a:endParaRPr>
              </a:p>
              <a:p>
                <a:pPr>
                  <a:lnSpc>
                    <a:spcPct val="80000"/>
                  </a:lnSpc>
                </a:pPr>
                <a:r>
                  <a:rPr lang="en-GB" altLang="en-US" sz="2000" b="1" dirty="0">
                    <a:latin typeface="Arial" panose="020B0604020202020204" pitchFamily="34" charset="0"/>
                    <a:cs typeface="Arial" panose="020B0604020202020204" pitchFamily="34" charset="0"/>
                  </a:rPr>
                  <a:t>Ex 4</a:t>
                </a:r>
                <a:r>
                  <a:rPr lang="en-GB" altLang="en-US" sz="2000" dirty="0">
                    <a:latin typeface="Arial" panose="020B0604020202020204" pitchFamily="34" charset="0"/>
                    <a:cs typeface="Arial" panose="020B0604020202020204" pitchFamily="34" charset="0"/>
                  </a:rPr>
                  <a:t>:  If  </a:t>
                </a:r>
                <a14:m>
                  <m:oMath xmlns:m="http://schemas.openxmlformats.org/officeDocument/2006/math">
                    <m:r>
                      <a:rPr lang="en-GB" altLang="en-US" sz="2000" i="1" dirty="0" smtClean="0">
                        <a:latin typeface="Cambria Math" panose="02040503050406030204" pitchFamily="18" charset="0"/>
                      </a:rPr>
                      <m:t>h</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𝑛</m:t>
                    </m:r>
                    <m:r>
                      <a:rPr lang="en-GB" altLang="en-US" sz="2000" i="1" dirty="0" smtClean="0">
                        <a:latin typeface="Cambria Math" panose="02040503050406030204" pitchFamily="18" charset="0"/>
                      </a:rPr>
                      <m:t>]=(0.5)</m:t>
                    </m:r>
                    <m:r>
                      <a:rPr lang="en-GB" altLang="en-US" sz="2000" i="1" baseline="30000" dirty="0">
                        <a:latin typeface="Cambria Math" panose="02040503050406030204" pitchFamily="18" charset="0"/>
                      </a:rPr>
                      <m:t>𝑛</m:t>
                    </m:r>
                    <m:r>
                      <a:rPr lang="en-GB" altLang="en-US" sz="2000" i="1" dirty="0">
                        <a:latin typeface="Cambria Math" panose="02040503050406030204" pitchFamily="18" charset="0"/>
                      </a:rPr>
                      <m:t> </m:t>
                    </m:r>
                    <m:r>
                      <a:rPr lang="en-GB" altLang="en-US" sz="2000" i="1" dirty="0">
                        <a:latin typeface="Cambria Math" panose="02040503050406030204" pitchFamily="18" charset="0"/>
                      </a:rPr>
                      <m:t>𝑢</m:t>
                    </m:r>
                    <m:r>
                      <a:rPr lang="en-GB" altLang="en-US" sz="2000" i="1" dirty="0">
                        <a:latin typeface="Cambria Math" panose="02040503050406030204" pitchFamily="18" charset="0"/>
                      </a:rPr>
                      <m:t>[</m:t>
                    </m:r>
                    <m:r>
                      <a:rPr lang="en-GB" altLang="en-US" sz="2000" i="1" dirty="0">
                        <a:latin typeface="Cambria Math" panose="02040503050406030204" pitchFamily="18" charset="0"/>
                      </a:rPr>
                      <m:t>𝑛</m:t>
                    </m:r>
                    <m:r>
                      <a:rPr lang="en-GB" altLang="en-US" sz="2000" i="1" dirty="0">
                        <a:latin typeface="Cambria Math" panose="02040503050406030204" pitchFamily="18" charset="0"/>
                      </a:rPr>
                      <m:t>]</m:t>
                    </m:r>
                  </m:oMath>
                </a14:m>
                <a:r>
                  <a:rPr lang="en-GB" altLang="en-US" sz="2000" dirty="0">
                    <a:latin typeface="Arial" panose="020B0604020202020204" pitchFamily="34" charset="0"/>
                    <a:cs typeface="Arial" panose="020B0604020202020204" pitchFamily="34" charset="0"/>
                  </a:rPr>
                  <a:t>  and </a:t>
                </a:r>
                <a14:m>
                  <m:oMath xmlns:m="http://schemas.openxmlformats.org/officeDocument/2006/math">
                    <m:r>
                      <a:rPr lang="en-GB" altLang="en-US" sz="2000" i="1" dirty="0" smtClean="0">
                        <a:latin typeface="Cambria Math" panose="02040503050406030204" pitchFamily="18" charset="0"/>
                      </a:rPr>
                      <m:t>𝑥</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𝑛</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𝑢</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𝑛</m:t>
                    </m:r>
                  </m:oMath>
                </a14:m>
                <a:r>
                  <a:rPr lang="en-GB" altLang="en-US" sz="2000" dirty="0">
                    <a:latin typeface="Arial" panose="020B0604020202020204" pitchFamily="34" charset="0"/>
                    <a:cs typeface="Arial" panose="020B0604020202020204" pitchFamily="34" charset="0"/>
                  </a:rPr>
                  <a:t>]   Find and sketch  </a:t>
                </a:r>
                <a14:m>
                  <m:oMath xmlns:m="http://schemas.openxmlformats.org/officeDocument/2006/math">
                    <m:r>
                      <a:rPr lang="en-GB" altLang="en-US" sz="2000" i="1" dirty="0" smtClean="0">
                        <a:latin typeface="Cambria Math" panose="02040503050406030204" pitchFamily="18" charset="0"/>
                      </a:rPr>
                      <m:t>𝑦</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𝑛</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𝑟</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𝑛</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h</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𝑛</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𝑥</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𝑛</m:t>
                    </m:r>
                    <m:r>
                      <a:rPr lang="en-GB" altLang="en-US" sz="2000" i="1" dirty="0" smtClean="0">
                        <a:latin typeface="Cambria Math" panose="02040503050406030204" pitchFamily="18" charset="0"/>
                      </a:rPr>
                      <m:t>]</m:t>
                    </m:r>
                  </m:oMath>
                </a14:m>
                <a:endParaRPr lang="en-GB" altLang="en-US" sz="2000" dirty="0">
                  <a:latin typeface="Arial" panose="020B0604020202020204" pitchFamily="34" charset="0"/>
                  <a:cs typeface="Arial" panose="020B0604020202020204" pitchFamily="34" charset="0"/>
                </a:endParaRPr>
              </a:p>
              <a:p>
                <a:pPr>
                  <a:lnSpc>
                    <a:spcPct val="80000"/>
                  </a:lnSpc>
                </a:pPr>
                <a:r>
                  <a:rPr lang="en-GB" altLang="en-US" sz="2000" dirty="0">
                    <a:latin typeface="Arial" panose="020B0604020202020204" pitchFamily="34" charset="0"/>
                    <a:cs typeface="Arial" panose="020B0604020202020204" pitchFamily="34" charset="0"/>
                  </a:rPr>
                  <a:t> Using</a:t>
                </a:r>
                <a14:m>
                  <m:oMath xmlns:m="http://schemas.openxmlformats.org/officeDocument/2006/math">
                    <m:r>
                      <a:rPr lang="en-GB" altLang="en-US" sz="2000" i="1" dirty="0" smtClean="0">
                        <a:latin typeface="Cambria Math" panose="02040503050406030204" pitchFamily="18" charset="0"/>
                      </a:rPr>
                      <m:t> </m:t>
                    </m:r>
                    <m:r>
                      <a:rPr lang="en-GB" altLang="en-US" sz="2000" i="1" dirty="0" smtClean="0">
                        <a:latin typeface="Cambria Math" panose="02040503050406030204" pitchFamily="18" charset="0"/>
                      </a:rPr>
                      <m:t>𝑟</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𝑛</m:t>
                    </m:r>
                    <m:r>
                      <a:rPr lang="en-GB" altLang="en-US" sz="2000" i="1" dirty="0" smtClean="0">
                        <a:latin typeface="Cambria Math" panose="02040503050406030204" pitchFamily="18" charset="0"/>
                      </a:rPr>
                      <m:t>] </m:t>
                    </m:r>
                  </m:oMath>
                </a14:m>
                <a:r>
                  <a:rPr lang="en-GB" altLang="en-US" sz="2000" dirty="0">
                    <a:latin typeface="Arial" panose="020B0604020202020204" pitchFamily="34" charset="0"/>
                    <a:cs typeface="Arial" panose="020B0604020202020204" pitchFamily="34" charset="0"/>
                  </a:rPr>
                  <a:t>find the output if </a:t>
                </a:r>
                <a14:m>
                  <m:oMath xmlns:m="http://schemas.openxmlformats.org/officeDocument/2006/math">
                    <m:r>
                      <a:rPr lang="en-GB" altLang="en-US" sz="2000" i="1" dirty="0" smtClean="0">
                        <a:latin typeface="Cambria Math" panose="02040503050406030204" pitchFamily="18" charset="0"/>
                      </a:rPr>
                      <m:t>𝑥</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𝑛</m:t>
                    </m:r>
                    <m:r>
                      <a:rPr lang="en-GB" altLang="en-US" sz="2000" i="1" dirty="0" smtClean="0">
                        <a:latin typeface="Cambria Math" panose="02040503050406030204" pitchFamily="18" charset="0"/>
                      </a:rPr>
                      <m:t>]= </m:t>
                    </m:r>
                    <m:r>
                      <a:rPr lang="en-GB" altLang="en-US" sz="2000" i="1" dirty="0" smtClean="0">
                        <a:latin typeface="Cambria Math" panose="02040503050406030204" pitchFamily="18" charset="0"/>
                      </a:rPr>
                      <m:t>𝑢</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𝑛</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𝑢</m:t>
                    </m:r>
                    <m:r>
                      <a:rPr lang="en-GB" altLang="en-US" sz="2000" i="1" dirty="0" smtClean="0">
                        <a:latin typeface="Cambria Math" panose="02040503050406030204" pitchFamily="18" charset="0"/>
                      </a:rPr>
                      <m:t>[</m:t>
                    </m:r>
                    <m:r>
                      <a:rPr lang="en-GB" altLang="en-US" sz="2000" i="1" dirty="0" smtClean="0">
                        <a:latin typeface="Cambria Math" panose="02040503050406030204" pitchFamily="18" charset="0"/>
                      </a:rPr>
                      <m:t>𝑛</m:t>
                    </m:r>
                    <m:r>
                      <a:rPr lang="en-GB" altLang="en-US" sz="2000" i="1" dirty="0" smtClean="0">
                        <a:latin typeface="Cambria Math" panose="02040503050406030204" pitchFamily="18" charset="0"/>
                      </a:rPr>
                      <m:t>−6]  </m:t>
                    </m:r>
                  </m:oMath>
                </a14:m>
                <a:r>
                  <a:rPr lang="en-GB" altLang="en-US" sz="2000" dirty="0">
                    <a:latin typeface="Arial" panose="020B0604020202020204" pitchFamily="34" charset="0"/>
                    <a:cs typeface="Arial" panose="020B0604020202020204" pitchFamily="34" charset="0"/>
                  </a:rPr>
                  <a:t>find the output </a:t>
                </a:r>
              </a:p>
              <a:p>
                <a:pPr>
                  <a:spcBef>
                    <a:spcPts val="1200"/>
                  </a:spcBef>
                  <a:buFontTx/>
                  <a:buNone/>
                </a:pPr>
                <a:r>
                  <a:rPr lang="en-GB" altLang="en-US" sz="2000" b="1" dirty="0">
                    <a:latin typeface="Arial" panose="020B0604020202020204" pitchFamily="34" charset="0"/>
                    <a:cs typeface="Arial" panose="020B0604020202020204" pitchFamily="34" charset="0"/>
                  </a:rPr>
                  <a:t>Ex 5: </a:t>
                </a:r>
                <a:r>
                  <a:rPr lang="en-GB" altLang="en-US" sz="2000" dirty="0">
                    <a:latin typeface="Arial" panose="020B0604020202020204" pitchFamily="34" charset="0"/>
                    <a:cs typeface="Arial" panose="020B0604020202020204" pitchFamily="34" charset="0"/>
                  </a:rPr>
                  <a:t>Given </a:t>
                </a:r>
                <a14:m>
                  <m:oMath xmlns:m="http://schemas.openxmlformats.org/officeDocument/2006/math">
                    <m:r>
                      <a:rPr lang="en-GB" altLang="en-US" sz="2000" i="1" dirty="0" smtClean="0">
                        <a:latin typeface="Cambria Math" panose="02040503050406030204" pitchFamily="18" charset="0"/>
                        <a:cs typeface="Times New Roman" panose="02020603050405020304" pitchFamily="18" charset="0"/>
                      </a:rPr>
                      <m:t>𝑥</m:t>
                    </m:r>
                    <m:r>
                      <a:rPr lang="en-GB" altLang="en-US" sz="2000" i="1" dirty="0" smtClean="0">
                        <a:latin typeface="Cambria Math" panose="02040503050406030204" pitchFamily="18" charset="0"/>
                        <a:cs typeface="Times New Roman" panose="02020603050405020304" pitchFamily="18" charset="0"/>
                      </a:rPr>
                      <m:t>[</m:t>
                    </m:r>
                    <m:r>
                      <a:rPr lang="en-GB" altLang="en-US" sz="2000" i="1" dirty="0" smtClean="0">
                        <a:latin typeface="Cambria Math" panose="02040503050406030204" pitchFamily="18" charset="0"/>
                        <a:cs typeface="Times New Roman" panose="02020603050405020304" pitchFamily="18" charset="0"/>
                      </a:rPr>
                      <m:t>𝑛</m:t>
                    </m:r>
                    <m:r>
                      <a:rPr lang="en-GB" altLang="en-US" sz="2000" i="1" dirty="0" smtClean="0">
                        <a:latin typeface="Cambria Math" panose="02040503050406030204" pitchFamily="18" charset="0"/>
                        <a:cs typeface="Times New Roman" panose="02020603050405020304" pitchFamily="18" charset="0"/>
                      </a:rPr>
                      <m:t>] = [ 1  4  1  10  14  16   2   1   16  15  18  1  0  1  ]</m:t>
                    </m:r>
                  </m:oMath>
                </a14:m>
                <a:r>
                  <a:rPr lang="en-GB" altLang="en-US" sz="2000" dirty="0">
                    <a:latin typeface="Arial" panose="020B0604020202020204" pitchFamily="34" charset="0"/>
                    <a:cs typeface="Arial" panose="020B0604020202020204" pitchFamily="34" charset="0"/>
                  </a:rPr>
                  <a:t>,  </a:t>
                </a:r>
                <a14:m>
                  <m:oMath xmlns:m="http://schemas.openxmlformats.org/officeDocument/2006/math">
                    <m:r>
                      <a:rPr lang="en-GB" altLang="en-US" sz="2000" i="1" dirty="0" smtClean="0">
                        <a:latin typeface="Cambria Math" panose="02040503050406030204" pitchFamily="18" charset="0"/>
                        <a:cs typeface="Times New Roman" panose="02020603050405020304" pitchFamily="18" charset="0"/>
                      </a:rPr>
                      <m:t>h</m:t>
                    </m:r>
                    <m:r>
                      <a:rPr lang="en-GB" altLang="en-US" sz="2000" i="1" baseline="-25000" dirty="0">
                        <a:latin typeface="Cambria Math" panose="02040503050406030204" pitchFamily="18" charset="0"/>
                        <a:cs typeface="Times New Roman" panose="02020603050405020304" pitchFamily="18" charset="0"/>
                      </a:rPr>
                      <m:t>1</m:t>
                    </m:r>
                    <m:r>
                      <a:rPr lang="en-GB" altLang="en-US" sz="2000" i="1" dirty="0">
                        <a:latin typeface="Cambria Math" panose="02040503050406030204" pitchFamily="18" charset="0"/>
                        <a:cs typeface="Times New Roman" panose="02020603050405020304" pitchFamily="18" charset="0"/>
                      </a:rPr>
                      <m:t>[</m:t>
                    </m:r>
                    <m:r>
                      <a:rPr lang="en-GB" altLang="en-US" sz="2000" i="1" dirty="0">
                        <a:latin typeface="Cambria Math" panose="02040503050406030204" pitchFamily="18" charset="0"/>
                        <a:cs typeface="Times New Roman" panose="02020603050405020304" pitchFamily="18" charset="0"/>
                      </a:rPr>
                      <m:t>𝑛</m:t>
                    </m:r>
                    <m:r>
                      <a:rPr lang="en-GB" altLang="en-US" sz="2000" i="1" dirty="0">
                        <a:latin typeface="Cambria Math" panose="02040503050406030204" pitchFamily="18" charset="0"/>
                        <a:cs typeface="Times New Roman" panose="02020603050405020304" pitchFamily="18" charset="0"/>
                      </a:rPr>
                      <m:t>]=[ 1  2  1 ] </m:t>
                    </m:r>
                  </m:oMath>
                </a14:m>
                <a:r>
                  <a:rPr lang="en-GB" altLang="en-US" sz="2000" dirty="0">
                    <a:latin typeface="Arial" panose="020B0604020202020204" pitchFamily="34" charset="0"/>
                    <a:cs typeface="Arial" panose="020B0604020202020204" pitchFamily="34" charset="0"/>
                  </a:rPr>
                  <a:t>A smoothing filter)  and </a:t>
                </a:r>
                <a14:m>
                  <m:oMath xmlns:m="http://schemas.openxmlformats.org/officeDocument/2006/math">
                    <m:r>
                      <a:rPr lang="en-GB" altLang="en-US" sz="2000" i="1" dirty="0" smtClean="0">
                        <a:latin typeface="Cambria Math" panose="02040503050406030204" pitchFamily="18" charset="0"/>
                        <a:cs typeface="Times New Roman" panose="02020603050405020304" pitchFamily="18" charset="0"/>
                      </a:rPr>
                      <m:t>h</m:t>
                    </m:r>
                    <m:r>
                      <a:rPr lang="en-GB" altLang="en-US" sz="2000" i="1" baseline="-25000" dirty="0">
                        <a:latin typeface="Cambria Math" panose="02040503050406030204" pitchFamily="18" charset="0"/>
                        <a:cs typeface="Times New Roman" panose="02020603050405020304" pitchFamily="18" charset="0"/>
                      </a:rPr>
                      <m:t>2</m:t>
                    </m:r>
                    <m:r>
                      <a:rPr lang="en-GB" altLang="en-US" sz="2000" i="1" dirty="0">
                        <a:latin typeface="Cambria Math" panose="02040503050406030204" pitchFamily="18" charset="0"/>
                        <a:cs typeface="Times New Roman" panose="02020603050405020304" pitchFamily="18" charset="0"/>
                      </a:rPr>
                      <m:t>[</m:t>
                    </m:r>
                    <m:r>
                      <a:rPr lang="en-GB" altLang="en-US" sz="2000" i="1" dirty="0">
                        <a:latin typeface="Cambria Math" panose="02040503050406030204" pitchFamily="18" charset="0"/>
                        <a:cs typeface="Times New Roman" panose="02020603050405020304" pitchFamily="18" charset="0"/>
                      </a:rPr>
                      <m:t>𝑛</m:t>
                    </m:r>
                    <m:r>
                      <a:rPr lang="en-GB" altLang="en-US" sz="2000" i="1" dirty="0">
                        <a:latin typeface="Cambria Math" panose="02040503050406030204" pitchFamily="18" charset="0"/>
                        <a:cs typeface="Times New Roman" panose="02020603050405020304" pitchFamily="18" charset="0"/>
                      </a:rPr>
                      <m:t>] = [1  −1]  </m:t>
                    </m:r>
                  </m:oMath>
                </a14:m>
                <a:r>
                  <a:rPr lang="en-GB" altLang="en-US" sz="2000" dirty="0">
                    <a:latin typeface="Arial" panose="020B0604020202020204" pitchFamily="34" charset="0"/>
                    <a:cs typeface="Arial" panose="020B0604020202020204" pitchFamily="34" charset="0"/>
                  </a:rPr>
                  <a:t>(a difference filter) use the matrix method to compute (</a:t>
                </a:r>
                <a:r>
                  <a:rPr lang="en-GB" altLang="en-US" sz="2000" dirty="0" err="1">
                    <a:latin typeface="Arial" panose="020B0604020202020204" pitchFamily="34" charset="0"/>
                    <a:cs typeface="Arial" panose="020B0604020202020204" pitchFamily="34" charset="0"/>
                  </a:rPr>
                  <a:t>i</a:t>
                </a:r>
                <a:r>
                  <a:rPr lang="en-GB" altLang="en-US" sz="2000" dirty="0">
                    <a:latin typeface="Arial" panose="020B0604020202020204" pitchFamily="34" charset="0"/>
                    <a:cs typeface="Arial" panose="020B0604020202020204" pitchFamily="34" charset="0"/>
                  </a:rPr>
                  <a:t>) </a:t>
                </a:r>
                <a14:m>
                  <m:oMath xmlns:m="http://schemas.openxmlformats.org/officeDocument/2006/math">
                    <m:r>
                      <a:rPr lang="en-GB" altLang="en-US" sz="2000" i="1" dirty="0" smtClean="0">
                        <a:latin typeface="Cambria Math" panose="02040503050406030204" pitchFamily="18" charset="0"/>
                        <a:cs typeface="Times New Roman" panose="02020603050405020304" pitchFamily="18" charset="0"/>
                      </a:rPr>
                      <m:t>𝑦</m:t>
                    </m:r>
                    <m:r>
                      <a:rPr lang="en-GB" altLang="en-US" sz="2000" i="1" baseline="-25000" dirty="0">
                        <a:latin typeface="Cambria Math" panose="02040503050406030204" pitchFamily="18" charset="0"/>
                        <a:cs typeface="Times New Roman" panose="02020603050405020304" pitchFamily="18" charset="0"/>
                      </a:rPr>
                      <m:t>1</m:t>
                    </m:r>
                    <m:r>
                      <a:rPr lang="en-GB" altLang="en-US" sz="2000" i="1" dirty="0">
                        <a:latin typeface="Cambria Math" panose="02040503050406030204" pitchFamily="18" charset="0"/>
                        <a:cs typeface="Times New Roman" panose="02020603050405020304" pitchFamily="18" charset="0"/>
                      </a:rPr>
                      <m:t>[</m:t>
                    </m:r>
                    <m:r>
                      <a:rPr lang="en-GB" altLang="en-US" sz="2000" i="1" dirty="0">
                        <a:latin typeface="Cambria Math" panose="02040503050406030204" pitchFamily="18" charset="0"/>
                        <a:cs typeface="Times New Roman" panose="02020603050405020304" pitchFamily="18" charset="0"/>
                      </a:rPr>
                      <m:t>𝑛</m:t>
                    </m:r>
                    <m:r>
                      <a:rPr lang="en-GB" altLang="en-US" sz="2000" i="1" dirty="0">
                        <a:latin typeface="Cambria Math" panose="02040503050406030204" pitchFamily="18" charset="0"/>
                        <a:cs typeface="Times New Roman" panose="02020603050405020304" pitchFamily="18" charset="0"/>
                      </a:rPr>
                      <m:t>]=</m:t>
                    </m:r>
                    <m:r>
                      <a:rPr lang="en-GB" altLang="en-US" sz="2000" i="1" dirty="0">
                        <a:latin typeface="Cambria Math" panose="02040503050406030204" pitchFamily="18" charset="0"/>
                        <a:cs typeface="Times New Roman" panose="02020603050405020304" pitchFamily="18" charset="0"/>
                      </a:rPr>
                      <m:t>𝑥</m:t>
                    </m:r>
                    <m:r>
                      <a:rPr lang="en-GB" altLang="en-US" sz="2000" i="1" dirty="0">
                        <a:latin typeface="Cambria Math" panose="02040503050406030204" pitchFamily="18" charset="0"/>
                        <a:cs typeface="Times New Roman" panose="02020603050405020304" pitchFamily="18" charset="0"/>
                      </a:rPr>
                      <m:t>[</m:t>
                    </m:r>
                    <m:r>
                      <a:rPr lang="en-GB" altLang="en-US" sz="2000" i="1" dirty="0">
                        <a:latin typeface="Cambria Math" panose="02040503050406030204" pitchFamily="18" charset="0"/>
                        <a:cs typeface="Times New Roman" panose="02020603050405020304" pitchFamily="18" charset="0"/>
                      </a:rPr>
                      <m:t>𝑛</m:t>
                    </m:r>
                    <m:r>
                      <a:rPr lang="en-GB" altLang="en-US" sz="2000" i="1" dirty="0">
                        <a:latin typeface="Cambria Math" panose="02040503050406030204" pitchFamily="18" charset="0"/>
                        <a:cs typeface="Times New Roman" panose="02020603050405020304" pitchFamily="18" charset="0"/>
                      </a:rPr>
                      <m:t>]∗</m:t>
                    </m:r>
                    <m:r>
                      <a:rPr lang="en-GB" altLang="en-US" sz="2000" i="1" dirty="0">
                        <a:latin typeface="Cambria Math" panose="02040503050406030204" pitchFamily="18" charset="0"/>
                        <a:cs typeface="Times New Roman" panose="02020603050405020304" pitchFamily="18" charset="0"/>
                      </a:rPr>
                      <m:t>h</m:t>
                    </m:r>
                    <m:r>
                      <a:rPr lang="en-GB" altLang="en-US" sz="2000" i="1" baseline="-25000" dirty="0">
                        <a:latin typeface="Cambria Math" panose="02040503050406030204" pitchFamily="18" charset="0"/>
                        <a:cs typeface="Times New Roman" panose="02020603050405020304" pitchFamily="18" charset="0"/>
                      </a:rPr>
                      <m:t>1</m:t>
                    </m:r>
                    <m:r>
                      <a:rPr lang="en-GB" altLang="en-US" sz="2000" i="1" dirty="0">
                        <a:latin typeface="Cambria Math" panose="02040503050406030204" pitchFamily="18" charset="0"/>
                        <a:cs typeface="Times New Roman" panose="02020603050405020304" pitchFamily="18" charset="0"/>
                      </a:rPr>
                      <m:t>[</m:t>
                    </m:r>
                    <m:r>
                      <a:rPr lang="en-GB" altLang="en-US" sz="2000" i="1" dirty="0">
                        <a:latin typeface="Cambria Math" panose="02040503050406030204" pitchFamily="18" charset="0"/>
                        <a:cs typeface="Times New Roman" panose="02020603050405020304" pitchFamily="18" charset="0"/>
                      </a:rPr>
                      <m:t>𝑛</m:t>
                    </m:r>
                    <m:r>
                      <a:rPr lang="en-GB" altLang="en-US" sz="2000" i="1" dirty="0">
                        <a:latin typeface="Cambria Math" panose="02040503050406030204" pitchFamily="18" charset="0"/>
                        <a:cs typeface="Times New Roman" panose="02020603050405020304" pitchFamily="18" charset="0"/>
                      </a:rPr>
                      <m:t>]   </m:t>
                    </m:r>
                  </m:oMath>
                </a14:m>
                <a:r>
                  <a:rPr lang="en-GB" altLang="en-US" sz="2000" dirty="0">
                    <a:latin typeface="Arial" panose="020B0604020202020204" pitchFamily="34" charset="0"/>
                    <a:cs typeface="Arial" panose="020B0604020202020204" pitchFamily="34" charset="0"/>
                  </a:rPr>
                  <a:t>(ii) </a:t>
                </a:r>
                <a14:m>
                  <m:oMath xmlns:m="http://schemas.openxmlformats.org/officeDocument/2006/math">
                    <m:r>
                      <a:rPr lang="en-GB" altLang="en-US" sz="2000" i="1" dirty="0" smtClean="0">
                        <a:latin typeface="Cambria Math" panose="02040503050406030204" pitchFamily="18" charset="0"/>
                        <a:cs typeface="Times New Roman" panose="02020603050405020304" pitchFamily="18" charset="0"/>
                      </a:rPr>
                      <m:t>𝑦</m:t>
                    </m:r>
                    <m:r>
                      <a:rPr lang="en-GB" altLang="en-US" sz="2000" i="1" baseline="-25000" dirty="0">
                        <a:latin typeface="Cambria Math" panose="02040503050406030204" pitchFamily="18" charset="0"/>
                        <a:cs typeface="Times New Roman" panose="02020603050405020304" pitchFamily="18" charset="0"/>
                      </a:rPr>
                      <m:t>2</m:t>
                    </m:r>
                    <m:r>
                      <a:rPr lang="en-GB" altLang="en-US" sz="2000" i="1" dirty="0">
                        <a:latin typeface="Cambria Math" panose="02040503050406030204" pitchFamily="18" charset="0"/>
                        <a:cs typeface="Times New Roman" panose="02020603050405020304" pitchFamily="18" charset="0"/>
                      </a:rPr>
                      <m:t>[</m:t>
                    </m:r>
                    <m:r>
                      <a:rPr lang="en-GB" altLang="en-US" sz="2000" i="1" dirty="0">
                        <a:latin typeface="Cambria Math" panose="02040503050406030204" pitchFamily="18" charset="0"/>
                        <a:cs typeface="Times New Roman" panose="02020603050405020304" pitchFamily="18" charset="0"/>
                      </a:rPr>
                      <m:t>𝑛</m:t>
                    </m:r>
                    <m:r>
                      <a:rPr lang="en-GB" altLang="en-US" sz="2000" i="1" dirty="0">
                        <a:latin typeface="Cambria Math" panose="02040503050406030204" pitchFamily="18" charset="0"/>
                        <a:cs typeface="Times New Roman" panose="02020603050405020304" pitchFamily="18" charset="0"/>
                      </a:rPr>
                      <m:t>]=</m:t>
                    </m:r>
                    <m:r>
                      <a:rPr lang="en-GB" altLang="en-US" sz="2000" i="1" dirty="0">
                        <a:latin typeface="Cambria Math" panose="02040503050406030204" pitchFamily="18" charset="0"/>
                        <a:cs typeface="Times New Roman" panose="02020603050405020304" pitchFamily="18" charset="0"/>
                      </a:rPr>
                      <m:t>𝑥</m:t>
                    </m:r>
                    <m:r>
                      <a:rPr lang="en-GB" altLang="en-US" sz="2000" i="1" dirty="0">
                        <a:latin typeface="Cambria Math" panose="02040503050406030204" pitchFamily="18" charset="0"/>
                        <a:cs typeface="Times New Roman" panose="02020603050405020304" pitchFamily="18" charset="0"/>
                      </a:rPr>
                      <m:t>[</m:t>
                    </m:r>
                    <m:r>
                      <a:rPr lang="en-GB" altLang="en-US" sz="2000" i="1" dirty="0">
                        <a:latin typeface="Cambria Math" panose="02040503050406030204" pitchFamily="18" charset="0"/>
                        <a:cs typeface="Times New Roman" panose="02020603050405020304" pitchFamily="18" charset="0"/>
                      </a:rPr>
                      <m:t>𝑛</m:t>
                    </m:r>
                    <m:r>
                      <a:rPr lang="en-GB" altLang="en-US" sz="2000" i="1" dirty="0">
                        <a:latin typeface="Cambria Math" panose="02040503050406030204" pitchFamily="18" charset="0"/>
                        <a:cs typeface="Times New Roman" panose="02020603050405020304" pitchFamily="18" charset="0"/>
                      </a:rPr>
                      <m:t>]∗</m:t>
                    </m:r>
                    <m:r>
                      <a:rPr lang="en-GB" altLang="en-US" sz="2000" i="1" dirty="0">
                        <a:latin typeface="Cambria Math" panose="02040503050406030204" pitchFamily="18" charset="0"/>
                        <a:cs typeface="Times New Roman" panose="02020603050405020304" pitchFamily="18" charset="0"/>
                      </a:rPr>
                      <m:t>h</m:t>
                    </m:r>
                    <m:r>
                      <a:rPr lang="en-GB" altLang="en-US" sz="2000" i="1" baseline="-25000" dirty="0">
                        <a:latin typeface="Cambria Math" panose="02040503050406030204" pitchFamily="18" charset="0"/>
                        <a:cs typeface="Times New Roman" panose="02020603050405020304" pitchFamily="18" charset="0"/>
                      </a:rPr>
                      <m:t>2</m:t>
                    </m:r>
                    <m:r>
                      <a:rPr lang="en-GB" altLang="en-US" sz="2000" i="1" dirty="0">
                        <a:latin typeface="Cambria Math" panose="02040503050406030204" pitchFamily="18" charset="0"/>
                        <a:cs typeface="Times New Roman" panose="02020603050405020304" pitchFamily="18" charset="0"/>
                      </a:rPr>
                      <m:t>[</m:t>
                    </m:r>
                    <m:r>
                      <a:rPr lang="en-GB" altLang="en-US" sz="2000" i="1" dirty="0">
                        <a:latin typeface="Cambria Math" panose="02040503050406030204" pitchFamily="18" charset="0"/>
                        <a:cs typeface="Times New Roman" panose="02020603050405020304" pitchFamily="18" charset="0"/>
                      </a:rPr>
                      <m:t>𝑛</m:t>
                    </m:r>
                    <m:r>
                      <a:rPr lang="en-GB" altLang="en-US" sz="2000" i="1" dirty="0" smtClean="0">
                        <a:latin typeface="Cambria Math" panose="02040503050406030204" pitchFamily="18" charset="0"/>
                        <a:cs typeface="Times New Roman" panose="02020603050405020304" pitchFamily="18" charset="0"/>
                      </a:rPr>
                      <m:t>]</m:t>
                    </m:r>
                  </m:oMath>
                </a14:m>
                <a:r>
                  <a:rPr lang="en-GB" altLang="en-US" sz="2000" dirty="0">
                    <a:latin typeface="Arial" panose="020B0604020202020204" pitchFamily="34" charset="0"/>
                    <a:cs typeface="Arial" panose="020B0604020202020204" pitchFamily="34" charset="0"/>
                  </a:rPr>
                  <a:t>. You can check your answers using </a:t>
                </a:r>
                <a:r>
                  <a:rPr lang="en-GB" altLang="en-US" sz="2000" dirty="0" err="1">
                    <a:latin typeface="Arial" panose="020B0604020202020204" pitchFamily="34" charset="0"/>
                    <a:cs typeface="Arial" panose="020B0604020202020204" pitchFamily="34" charset="0"/>
                  </a:rPr>
                  <a:t>Matlab</a:t>
                </a:r>
                <a:r>
                  <a:rPr lang="en-GB" altLang="en-US" sz="2000" dirty="0">
                    <a:latin typeface="Arial" panose="020B0604020202020204" pitchFamily="34" charset="0"/>
                    <a:cs typeface="Arial" panose="020B0604020202020204" pitchFamily="34" charset="0"/>
                  </a:rPr>
                  <a:t>.  </a:t>
                </a:r>
              </a:p>
              <a:p>
                <a:pPr>
                  <a:lnSpc>
                    <a:spcPct val="80000"/>
                  </a:lnSpc>
                </a:pPr>
                <a:endParaRPr lang="en-GB" altLang="en-US" dirty="0"/>
              </a:p>
            </p:txBody>
          </p:sp>
        </mc:Choice>
        <mc:Fallback xmlns="">
          <p:sp>
            <p:nvSpPr>
              <p:cNvPr id="5" name="Rectangle 4">
                <a:extLst>
                  <a:ext uri="{FF2B5EF4-FFF2-40B4-BE49-F238E27FC236}">
                    <a16:creationId xmlns:a16="http://schemas.microsoft.com/office/drawing/2014/main" id="{4F7CA9B9-EA55-974B-930D-A40C7E2A571E}"/>
                  </a:ext>
                </a:extLst>
              </p:cNvPr>
              <p:cNvSpPr>
                <a:spLocks noRot="1" noChangeAspect="1" noMove="1" noResize="1" noEditPoints="1" noAdjustHandles="1" noChangeArrowheads="1" noChangeShapeType="1" noTextEdit="1"/>
              </p:cNvSpPr>
              <p:nvPr/>
            </p:nvSpPr>
            <p:spPr>
              <a:xfrm>
                <a:off x="1340643" y="1250311"/>
                <a:ext cx="10851357" cy="5084469"/>
              </a:xfrm>
              <a:prstGeom prst="rect">
                <a:avLst/>
              </a:prstGeom>
              <a:blipFill>
                <a:blip r:embed="rId3"/>
                <a:stretch>
                  <a:fillRect l="-584" t="-1746" r="-467"/>
                </a:stretch>
              </a:blipFill>
            </p:spPr>
            <p:txBody>
              <a:bodyPr/>
              <a:lstStyle/>
              <a:p>
                <a:r>
                  <a:rPr lang="en-US">
                    <a:noFill/>
                  </a:rPr>
                  <a:t> </a:t>
                </a:r>
              </a:p>
            </p:txBody>
          </p:sp>
        </mc:Fallback>
      </mc:AlternateContent>
    </p:spTree>
    <p:extLst>
      <p:ext uri="{BB962C8B-B14F-4D97-AF65-F5344CB8AC3E}">
        <p14:creationId xmlns:p14="http://schemas.microsoft.com/office/powerpoint/2010/main" val="3714080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2D Convolution</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43</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87B86EE-59B3-9440-8EAA-7EEDD345F686}"/>
                  </a:ext>
                </a:extLst>
              </p:cNvPr>
              <p:cNvSpPr txBox="1"/>
              <p:nvPr/>
            </p:nvSpPr>
            <p:spPr>
              <a:xfrm>
                <a:off x="1103183" y="1797402"/>
                <a:ext cx="11088817" cy="4585871"/>
              </a:xfrm>
              <a:prstGeom prst="rect">
                <a:avLst/>
              </a:prstGeom>
              <a:noFill/>
            </p:spPr>
            <p:txBody>
              <a:bodyPr wrap="square" rtlCol="0">
                <a:spAutoFit/>
              </a:bodyPr>
              <a:lstStyle/>
              <a:p>
                <a:pPr marL="285750" indent="-285750">
                  <a:buFont typeface="Arial" panose="020B0604020202020204" pitchFamily="34" charset="0"/>
                  <a:buChar char="•"/>
                </a:pPr>
                <a:r>
                  <a:rPr lang="en-GB" sz="2200" dirty="0">
                    <a:solidFill>
                      <a:schemeClr val="bg1">
                        <a:lumMod val="10000"/>
                      </a:schemeClr>
                    </a:solidFill>
                  </a:rPr>
                  <a:t>2D convolution is just extension of 1D convolution by convolving both horizontal and vertical directions in the 2 dimensional spatial domain. </a:t>
                </a:r>
              </a:p>
              <a:p>
                <a:pPr marL="285750" indent="-285750">
                  <a:buFont typeface="Arial" panose="020B0604020202020204" pitchFamily="34" charset="0"/>
                  <a:buChar char="•"/>
                </a:pPr>
                <a:endParaRPr lang="en-GB" sz="2200" dirty="0">
                  <a:solidFill>
                    <a:schemeClr val="bg1">
                      <a:lumMod val="10000"/>
                    </a:schemeClr>
                  </a:solidFill>
                </a:endParaRPr>
              </a:p>
              <a:p>
                <a:pPr marL="285750" indent="-285750">
                  <a:buFont typeface="Arial" panose="020B0604020202020204" pitchFamily="34" charset="0"/>
                  <a:buChar char="•"/>
                </a:pPr>
                <a:r>
                  <a:rPr lang="en-GB" sz="2200" dirty="0">
                    <a:solidFill>
                      <a:schemeClr val="bg1">
                        <a:lumMod val="10000"/>
                      </a:schemeClr>
                    </a:solidFill>
                  </a:rPr>
                  <a:t>Convolution is frequently used for image processing, such as smoothing, sharpening, and edge detection of images and is of fundamental importance in Deep Learning Convolution Neural Networks (CNNs). </a:t>
                </a:r>
              </a:p>
              <a:p>
                <a:endParaRPr lang="en-US" sz="2200" dirty="0"/>
              </a:p>
              <a:p>
                <a:pPr marL="342900" indent="-342900">
                  <a:buFont typeface="Arial" panose="020B0604020202020204" pitchFamily="34" charset="0"/>
                  <a:buChar char="•"/>
                </a:pPr>
                <a:r>
                  <a:rPr lang="en-GB" sz="2200" dirty="0"/>
                  <a:t>The discrete impulse (delta) function is also in 2D space, so </a:t>
                </a:r>
                <a14:m>
                  <m:oMath xmlns:m="http://schemas.openxmlformats.org/officeDocument/2006/math">
                    <m:r>
                      <m:rPr>
                        <m:sty m:val="p"/>
                      </m:rPr>
                      <a:rPr lang="en-GB" sz="2200" i="1" dirty="0" smtClean="0">
                        <a:latin typeface="Cambria Math" panose="02040503050406030204" pitchFamily="18" charset="0"/>
                      </a:rPr>
                      <m:t>δ</m:t>
                    </m:r>
                    <m:r>
                      <a:rPr lang="en-GB" sz="2200" i="1" dirty="0" smtClean="0">
                        <a:latin typeface="Cambria Math" panose="02040503050406030204" pitchFamily="18" charset="0"/>
                      </a:rPr>
                      <m:t>[</m:t>
                    </m:r>
                    <m:r>
                      <a:rPr lang="en-GB" sz="2200" i="1" dirty="0" err="1" smtClean="0">
                        <a:latin typeface="Cambria Math" panose="02040503050406030204" pitchFamily="18" charset="0"/>
                      </a:rPr>
                      <m:t>𝑚</m:t>
                    </m:r>
                    <m:r>
                      <a:rPr lang="en-GB" sz="2200" i="1" dirty="0" err="1" smtClean="0">
                        <a:latin typeface="Cambria Math" panose="02040503050406030204" pitchFamily="18" charset="0"/>
                      </a:rPr>
                      <m:t>,</m:t>
                    </m:r>
                    <m:r>
                      <a:rPr lang="en-GB" sz="2200" i="1" dirty="0" err="1" smtClean="0">
                        <a:latin typeface="Cambria Math" panose="02040503050406030204" pitchFamily="18" charset="0"/>
                      </a:rPr>
                      <m:t>𝑛</m:t>
                    </m:r>
                    <m:r>
                      <a:rPr lang="en-GB" sz="2200" i="1" dirty="0" smtClean="0">
                        <a:latin typeface="Cambria Math" panose="02040503050406030204" pitchFamily="18" charset="0"/>
                      </a:rPr>
                      <m:t>] </m:t>
                    </m:r>
                  </m:oMath>
                </a14:m>
                <a:r>
                  <a:rPr lang="en-GB" sz="2200" dirty="0"/>
                  <a:t>has 1 when m and n are zero and zeros when </a:t>
                </a:r>
                <a14:m>
                  <m:oMath xmlns:m="http://schemas.openxmlformats.org/officeDocument/2006/math">
                    <m:r>
                      <a:rPr lang="en-GB" sz="2200" i="1" dirty="0" smtClean="0">
                        <a:latin typeface="Cambria Math" panose="02040503050406030204" pitchFamily="18" charset="0"/>
                      </a:rPr>
                      <m:t>𝑚</m:t>
                    </m:r>
                    <m:r>
                      <a:rPr lang="en-GB" sz="2200" i="1" dirty="0" smtClean="0">
                        <a:latin typeface="Cambria Math" panose="02040503050406030204" pitchFamily="18" charset="0"/>
                      </a:rPr>
                      <m:t>,</m:t>
                    </m:r>
                    <m:r>
                      <a:rPr lang="en-GB" sz="2200" i="1" dirty="0" smtClean="0">
                        <a:latin typeface="Cambria Math" panose="02040503050406030204" pitchFamily="18" charset="0"/>
                      </a:rPr>
                      <m:t>𝑛</m:t>
                    </m:r>
                    <m:r>
                      <a:rPr lang="en-GB" sz="2200" i="1" dirty="0">
                        <a:latin typeface="Cambria Math" panose="02040503050406030204" pitchFamily="18" charset="0"/>
                      </a:rPr>
                      <m:t> ≠ 0</m:t>
                    </m:r>
                  </m:oMath>
                </a14:m>
                <a:r>
                  <a:rPr lang="en-GB" sz="2200" dirty="0"/>
                  <a:t>. The impulse response in 2D is usually called "kernel" or "filter" in image processing</a:t>
                </a:r>
                <a:r>
                  <a:rPr lang="en-GB" dirty="0"/>
                  <a:t>. </a:t>
                </a:r>
              </a:p>
              <a:p>
                <a:endParaRPr lang="en-US" sz="2200" dirty="0"/>
              </a:p>
              <a:p>
                <a:endParaRPr lang="en-US" sz="2200" dirty="0"/>
              </a:p>
              <a:p>
                <a:endParaRPr lang="en-US" sz="2200" dirty="0"/>
              </a:p>
            </p:txBody>
          </p:sp>
        </mc:Choice>
        <mc:Fallback xmlns="">
          <p:sp>
            <p:nvSpPr>
              <p:cNvPr id="6" name="TextBox 5">
                <a:extLst>
                  <a:ext uri="{FF2B5EF4-FFF2-40B4-BE49-F238E27FC236}">
                    <a16:creationId xmlns:a16="http://schemas.microsoft.com/office/drawing/2014/main" id="{887B86EE-59B3-9440-8EAA-7EEDD345F686}"/>
                  </a:ext>
                </a:extLst>
              </p:cNvPr>
              <p:cNvSpPr txBox="1">
                <a:spLocks noRot="1" noChangeAspect="1" noMove="1" noResize="1" noEditPoints="1" noAdjustHandles="1" noChangeArrowheads="1" noChangeShapeType="1" noTextEdit="1"/>
              </p:cNvSpPr>
              <p:nvPr/>
            </p:nvSpPr>
            <p:spPr>
              <a:xfrm>
                <a:off x="1103183" y="1797402"/>
                <a:ext cx="11088817" cy="4585871"/>
              </a:xfrm>
              <a:prstGeom prst="rect">
                <a:avLst/>
              </a:prstGeom>
              <a:blipFill>
                <a:blip r:embed="rId2"/>
                <a:stretch>
                  <a:fillRect l="-571" t="-829" r="-457"/>
                </a:stretch>
              </a:blipFill>
            </p:spPr>
            <p:txBody>
              <a:bodyPr/>
              <a:lstStyle/>
              <a:p>
                <a:r>
                  <a:rPr lang="en-US">
                    <a:noFill/>
                  </a:rPr>
                  <a:t> </a:t>
                </a:r>
              </a:p>
            </p:txBody>
          </p:sp>
        </mc:Fallback>
      </mc:AlternateContent>
    </p:spTree>
    <p:extLst>
      <p:ext uri="{BB962C8B-B14F-4D97-AF65-F5344CB8AC3E}">
        <p14:creationId xmlns:p14="http://schemas.microsoft.com/office/powerpoint/2010/main" val="325513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2D Convolution – 2D impulse</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44</a:t>
            </a:fld>
            <a:endParaRPr lang="en-US" dirty="0"/>
          </a:p>
        </p:txBody>
      </p:sp>
      <p:pic>
        <p:nvPicPr>
          <p:cNvPr id="4" name="Picture 3">
            <a:extLst>
              <a:ext uri="{FF2B5EF4-FFF2-40B4-BE49-F238E27FC236}">
                <a16:creationId xmlns:a16="http://schemas.microsoft.com/office/drawing/2014/main" id="{4D7BB8AA-2160-664B-BE6D-90DD8CAF0D08}"/>
              </a:ext>
            </a:extLst>
          </p:cNvPr>
          <p:cNvPicPr>
            <a:picLocks noChangeAspect="1"/>
          </p:cNvPicPr>
          <p:nvPr/>
        </p:nvPicPr>
        <p:blipFill>
          <a:blip r:embed="rId2"/>
          <a:stretch>
            <a:fillRect/>
          </a:stretch>
        </p:blipFill>
        <p:spPr>
          <a:xfrm>
            <a:off x="6907213" y="2298700"/>
            <a:ext cx="4051300" cy="4051300"/>
          </a:xfrm>
          <a:prstGeom prst="rect">
            <a:avLst/>
          </a:prstGeom>
        </p:spPr>
      </p:pic>
      <p:pic>
        <p:nvPicPr>
          <p:cNvPr id="5" name="Picture 4">
            <a:extLst>
              <a:ext uri="{FF2B5EF4-FFF2-40B4-BE49-F238E27FC236}">
                <a16:creationId xmlns:a16="http://schemas.microsoft.com/office/drawing/2014/main" id="{A6CB1905-300C-9840-9202-D64AFE6A4703}"/>
              </a:ext>
            </a:extLst>
          </p:cNvPr>
          <p:cNvPicPr>
            <a:picLocks noChangeAspect="1"/>
          </p:cNvPicPr>
          <p:nvPr/>
        </p:nvPicPr>
        <p:blipFill>
          <a:blip r:embed="rId3"/>
          <a:stretch>
            <a:fillRect/>
          </a:stretch>
        </p:blipFill>
        <p:spPr>
          <a:xfrm>
            <a:off x="1651000" y="1530350"/>
            <a:ext cx="4660900" cy="2997200"/>
          </a:xfrm>
          <a:prstGeom prst="rect">
            <a:avLst/>
          </a:prstGeom>
        </p:spPr>
      </p:pic>
    </p:spTree>
    <p:extLst>
      <p:ext uri="{BB962C8B-B14F-4D97-AF65-F5344CB8AC3E}">
        <p14:creationId xmlns:p14="http://schemas.microsoft.com/office/powerpoint/2010/main" val="3883094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2D Convolution</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45</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A7905F-1C3A-1049-9DF5-D187F5E204D8}"/>
                  </a:ext>
                </a:extLst>
              </p:cNvPr>
              <p:cNvSpPr txBox="1"/>
              <p:nvPr/>
            </p:nvSpPr>
            <p:spPr>
              <a:xfrm>
                <a:off x="1103183" y="1440214"/>
                <a:ext cx="11088817" cy="5940088"/>
              </a:xfrm>
              <a:prstGeom prst="rect">
                <a:avLst/>
              </a:prstGeom>
              <a:noFill/>
            </p:spPr>
            <p:txBody>
              <a:bodyPr wrap="square" rtlCol="0">
                <a:spAutoFit/>
              </a:bodyPr>
              <a:lstStyle/>
              <a:p>
                <a:pPr marL="285750" indent="-285750">
                  <a:buFont typeface="Arial" panose="020B0604020202020204" pitchFamily="34" charset="0"/>
                  <a:buChar char="•"/>
                </a:pPr>
                <a:r>
                  <a:rPr lang="en-GB" sz="2200" dirty="0"/>
                  <a:t>Once again, using the 2D discrete impulse function a 2D discrete signal can be decomposed into a sum of scaled (weighted) and shifted discrete impulse (delta) functions; </a:t>
                </a:r>
              </a:p>
              <a:p>
                <a:pPr marL="285750" indent="-285750">
                  <a:buFont typeface="Arial" panose="020B0604020202020204" pitchFamily="34" charset="0"/>
                  <a:buChar char="•"/>
                </a:pPr>
                <a:endParaRPr lang="en-GB" sz="2200" dirty="0"/>
              </a:p>
              <a:p>
                <a:endParaRPr lang="en-GB" sz="2200" dirty="0"/>
              </a:p>
              <a:p>
                <a:endParaRPr lang="en-GB" sz="2200" dirty="0"/>
              </a:p>
              <a:p>
                <a:endParaRPr lang="en-GB" sz="2200" dirty="0"/>
              </a:p>
              <a:p>
                <a:endParaRPr lang="en-GB" sz="2200" dirty="0"/>
              </a:p>
              <a:p>
                <a:endParaRPr lang="en-GB" sz="2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For example, </a:t>
                </a:r>
                <a14:m>
                  <m:oMath xmlns:m="http://schemas.openxmlformats.org/officeDocument/2006/math">
                    <m:r>
                      <a:rPr lang="en-GB" sz="2400" i="1" dirty="0" smtClean="0">
                        <a:latin typeface="Cambria Math" panose="02040503050406030204" pitchFamily="18" charset="0"/>
                        <a:cs typeface="Arial" panose="020B0604020202020204" pitchFamily="34" charset="0"/>
                      </a:rPr>
                      <m:t>𝑥</m:t>
                    </m:r>
                    <m:r>
                      <a:rPr lang="en-GB" sz="2400" i="1" dirty="0" smtClean="0">
                        <a:latin typeface="Cambria Math" panose="02040503050406030204" pitchFamily="18" charset="0"/>
                        <a:cs typeface="Arial" panose="020B0604020202020204" pitchFamily="34" charset="0"/>
                      </a:rPr>
                      <m:t>[0, 0] </m:t>
                    </m:r>
                  </m:oMath>
                </a14:m>
                <a:r>
                  <a:rPr lang="en-GB" sz="2400" dirty="0">
                    <a:latin typeface="Arial" panose="020B0604020202020204" pitchFamily="34" charset="0"/>
                    <a:cs typeface="Arial" panose="020B0604020202020204" pitchFamily="34" charset="0"/>
                  </a:rPr>
                  <a:t>is </a:t>
                </a:r>
                <a14:m>
                  <m:oMath xmlns:m="http://schemas.openxmlformats.org/officeDocument/2006/math">
                    <m:r>
                      <a:rPr lang="en-GB" sz="2400" i="1" dirty="0" smtClean="0">
                        <a:latin typeface="Cambria Math" panose="02040503050406030204" pitchFamily="18" charset="0"/>
                        <a:cs typeface="Arial" panose="020B0604020202020204" pitchFamily="34" charset="0"/>
                      </a:rPr>
                      <m:t>𝑥</m:t>
                    </m:r>
                    <m:r>
                      <a:rPr lang="en-GB" sz="2400" i="1" dirty="0" smtClean="0">
                        <a:latin typeface="Cambria Math" panose="02040503050406030204" pitchFamily="18" charset="0"/>
                        <a:cs typeface="Arial" panose="020B0604020202020204" pitchFamily="34" charset="0"/>
                      </a:rPr>
                      <m:t>[0, 0]</m:t>
                    </m:r>
                    <m:r>
                      <a:rPr lang="el-GR" sz="2400" i="1" dirty="0">
                        <a:latin typeface="Cambria Math" panose="02040503050406030204" pitchFamily="18" charset="0"/>
                        <a:cs typeface="Arial" panose="020B0604020202020204" pitchFamily="34" charset="0"/>
                      </a:rPr>
                      <m:t>𝛿</m:t>
                    </m:r>
                    <m:r>
                      <a:rPr lang="el-GR" sz="2400" i="1" dirty="0">
                        <a:latin typeface="Cambria Math" panose="02040503050406030204" pitchFamily="18" charset="0"/>
                        <a:cs typeface="Arial" panose="020B0604020202020204" pitchFamily="34" charset="0"/>
                      </a:rPr>
                      <m:t>[</m:t>
                    </m:r>
                    <m:r>
                      <a:rPr lang="en-GB" sz="2400" i="1" dirty="0">
                        <a:latin typeface="Cambria Math" panose="02040503050406030204" pitchFamily="18" charset="0"/>
                        <a:cs typeface="Arial" panose="020B0604020202020204" pitchFamily="34" charset="0"/>
                      </a:rPr>
                      <m:t>𝑚</m:t>
                    </m:r>
                    <m:r>
                      <a:rPr lang="en-GB" sz="2400" i="1" dirty="0">
                        <a:latin typeface="Cambria Math" panose="02040503050406030204" pitchFamily="18" charset="0"/>
                        <a:cs typeface="Arial" panose="020B0604020202020204" pitchFamily="34" charset="0"/>
                      </a:rPr>
                      <m:t>, </m:t>
                    </m:r>
                    <m:r>
                      <a:rPr lang="en-GB" sz="2400" i="1" dirty="0">
                        <a:latin typeface="Cambria Math" panose="02040503050406030204" pitchFamily="18" charset="0"/>
                        <a:cs typeface="Arial" panose="020B0604020202020204" pitchFamily="34" charset="0"/>
                      </a:rPr>
                      <m:t>𝑛</m:t>
                    </m:r>
                    <m:r>
                      <a:rPr lang="en-GB" sz="2400" i="1" dirty="0">
                        <a:latin typeface="Cambria Math" panose="02040503050406030204" pitchFamily="18" charset="0"/>
                        <a:cs typeface="Arial" panose="020B0604020202020204" pitchFamily="34" charset="0"/>
                      </a:rPr>
                      <m:t>], </m:t>
                    </m:r>
                    <m:r>
                      <a:rPr lang="en-GB" sz="2400" i="1" dirty="0" smtClean="0">
                        <a:latin typeface="Cambria Math" panose="02040503050406030204" pitchFamily="18" charset="0"/>
                        <a:cs typeface="Arial" panose="020B0604020202020204" pitchFamily="34" charset="0"/>
                      </a:rPr>
                      <m:t>𝑥</m:t>
                    </m:r>
                    <m:r>
                      <a:rPr lang="en-GB" sz="2400" i="1" dirty="0" smtClean="0">
                        <a:latin typeface="Cambria Math" panose="02040503050406030204" pitchFamily="18" charset="0"/>
                        <a:cs typeface="Arial" panose="020B0604020202020204" pitchFamily="34" charset="0"/>
                      </a:rPr>
                      <m:t>[1, 2]</m:t>
                    </m:r>
                  </m:oMath>
                </a14:m>
                <a:r>
                  <a:rPr lang="en-GB" sz="2400" dirty="0">
                    <a:latin typeface="Arial" panose="020B0604020202020204" pitchFamily="34" charset="0"/>
                    <a:cs typeface="Arial" panose="020B0604020202020204" pitchFamily="34" charset="0"/>
                  </a:rPr>
                  <a:t> is </a:t>
                </a:r>
                <a14:m>
                  <m:oMath xmlns:m="http://schemas.openxmlformats.org/officeDocument/2006/math">
                    <m:r>
                      <a:rPr lang="en-GB" sz="2400" i="1" dirty="0" smtClean="0">
                        <a:latin typeface="Cambria Math" panose="02040503050406030204" pitchFamily="18" charset="0"/>
                        <a:cs typeface="Arial" panose="020B0604020202020204" pitchFamily="34" charset="0"/>
                      </a:rPr>
                      <m:t>𝑥</m:t>
                    </m:r>
                    <m:r>
                      <a:rPr lang="en-GB" sz="2400" i="1" dirty="0" smtClean="0">
                        <a:latin typeface="Cambria Math" panose="02040503050406030204" pitchFamily="18" charset="0"/>
                        <a:cs typeface="Arial" panose="020B0604020202020204" pitchFamily="34" charset="0"/>
                      </a:rPr>
                      <m:t>[1, 2]</m:t>
                    </m:r>
                    <m:r>
                      <a:rPr lang="el-GR" sz="2400" i="1" dirty="0">
                        <a:latin typeface="Cambria Math" panose="02040503050406030204" pitchFamily="18" charset="0"/>
                        <a:cs typeface="Arial" panose="020B0604020202020204" pitchFamily="34" charset="0"/>
                      </a:rPr>
                      <m:t>𝛿</m:t>
                    </m:r>
                    <m:r>
                      <a:rPr lang="el-GR" sz="2400" i="1" dirty="0">
                        <a:latin typeface="Cambria Math" panose="02040503050406030204" pitchFamily="18" charset="0"/>
                        <a:cs typeface="Arial" panose="020B0604020202020204" pitchFamily="34" charset="0"/>
                      </a:rPr>
                      <m:t>[</m:t>
                    </m:r>
                    <m:r>
                      <a:rPr lang="en-GB" sz="2400" i="1" dirty="0">
                        <a:latin typeface="Cambria Math" panose="02040503050406030204" pitchFamily="18" charset="0"/>
                        <a:cs typeface="Arial" panose="020B0604020202020204" pitchFamily="34" charset="0"/>
                      </a:rPr>
                      <m:t>𝑚</m:t>
                    </m:r>
                    <m:r>
                      <a:rPr lang="en-GB" sz="2400" i="1" dirty="0">
                        <a:latin typeface="Cambria Math" panose="02040503050406030204" pitchFamily="18" charset="0"/>
                        <a:cs typeface="Arial" panose="020B0604020202020204" pitchFamily="34" charset="0"/>
                      </a:rPr>
                      <m:t>−1, </m:t>
                    </m:r>
                    <m:r>
                      <a:rPr lang="en-GB" sz="2400" i="1" dirty="0">
                        <a:latin typeface="Cambria Math" panose="02040503050406030204" pitchFamily="18" charset="0"/>
                        <a:cs typeface="Arial" panose="020B0604020202020204" pitchFamily="34" charset="0"/>
                      </a:rPr>
                      <m:t>𝑛</m:t>
                    </m:r>
                    <m:r>
                      <a:rPr lang="en-GB" sz="2400" i="1" dirty="0">
                        <a:latin typeface="Cambria Math" panose="02040503050406030204" pitchFamily="18" charset="0"/>
                        <a:cs typeface="Arial" panose="020B0604020202020204" pitchFamily="34" charset="0"/>
                      </a:rPr>
                      <m:t>−2], </m:t>
                    </m:r>
                  </m:oMath>
                </a14:m>
                <a:r>
                  <a:rPr lang="en-GB" sz="2400" dirty="0">
                    <a:latin typeface="Arial" panose="020B0604020202020204" pitchFamily="34" charset="0"/>
                    <a:cs typeface="Arial" panose="020B0604020202020204" pitchFamily="34" charset="0"/>
                  </a:rPr>
                  <a:t>and so on. Note that the matrices are referenced here as [column, row], not [row, column]. m is horizontal (column) direction and n is vertical (row) direction.</a:t>
                </a:r>
              </a:p>
              <a:p>
                <a:endParaRPr lang="en-GB" sz="2200" dirty="0"/>
              </a:p>
              <a:p>
                <a:endParaRPr lang="en-GB" sz="2200" dirty="0"/>
              </a:p>
              <a:p>
                <a:endParaRPr lang="en-US" sz="2200" dirty="0"/>
              </a:p>
              <a:p>
                <a:endParaRPr lang="en-US" sz="2200" dirty="0"/>
              </a:p>
              <a:p>
                <a:endParaRPr lang="en-US" sz="2200" dirty="0"/>
              </a:p>
            </p:txBody>
          </p:sp>
        </mc:Choice>
        <mc:Fallback xmlns="">
          <p:sp>
            <p:nvSpPr>
              <p:cNvPr id="6" name="TextBox 5">
                <a:extLst>
                  <a:ext uri="{FF2B5EF4-FFF2-40B4-BE49-F238E27FC236}">
                    <a16:creationId xmlns:a16="http://schemas.microsoft.com/office/drawing/2014/main" id="{9AA7905F-1C3A-1049-9DF5-D187F5E204D8}"/>
                  </a:ext>
                </a:extLst>
              </p:cNvPr>
              <p:cNvSpPr txBox="1">
                <a:spLocks noRot="1" noChangeAspect="1" noMove="1" noResize="1" noEditPoints="1" noAdjustHandles="1" noChangeArrowheads="1" noChangeShapeType="1" noTextEdit="1"/>
              </p:cNvSpPr>
              <p:nvPr/>
            </p:nvSpPr>
            <p:spPr>
              <a:xfrm>
                <a:off x="1103183" y="1440214"/>
                <a:ext cx="11088817" cy="5940088"/>
              </a:xfrm>
              <a:prstGeom prst="rect">
                <a:avLst/>
              </a:prstGeom>
              <a:blipFill>
                <a:blip r:embed="rId2"/>
                <a:stretch>
                  <a:fillRect l="-686" t="-64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511E822-2220-0540-BDEF-6485F2BA2784}"/>
              </a:ext>
            </a:extLst>
          </p:cNvPr>
          <p:cNvPicPr>
            <a:picLocks noChangeAspect="1"/>
          </p:cNvPicPr>
          <p:nvPr/>
        </p:nvPicPr>
        <p:blipFill>
          <a:blip r:embed="rId3"/>
          <a:stretch>
            <a:fillRect/>
          </a:stretch>
        </p:blipFill>
        <p:spPr>
          <a:xfrm>
            <a:off x="2721578" y="3013502"/>
            <a:ext cx="6748843" cy="1091570"/>
          </a:xfrm>
          <a:prstGeom prst="rect">
            <a:avLst/>
          </a:prstGeom>
        </p:spPr>
      </p:pic>
    </p:spTree>
    <p:extLst>
      <p:ext uri="{BB962C8B-B14F-4D97-AF65-F5344CB8AC3E}">
        <p14:creationId xmlns:p14="http://schemas.microsoft.com/office/powerpoint/2010/main" val="140896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2D Convolution</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46</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A7905F-1C3A-1049-9DF5-D187F5E204D8}"/>
                  </a:ext>
                </a:extLst>
              </p:cNvPr>
              <p:cNvSpPr txBox="1"/>
              <p:nvPr/>
            </p:nvSpPr>
            <p:spPr>
              <a:xfrm>
                <a:off x="1103183" y="1669383"/>
                <a:ext cx="11088817" cy="3519233"/>
              </a:xfrm>
              <a:prstGeom prst="rect">
                <a:avLst/>
              </a:prstGeom>
              <a:noFill/>
            </p:spPr>
            <p:txBody>
              <a:bodyPr wrap="square" rtlCol="0">
                <a:spAutoFit/>
              </a:bodyPr>
              <a:lstStyle/>
              <a:p>
                <a:pPr marL="342900" indent="-342900">
                  <a:buFont typeface="Arial" panose="020B0604020202020204" pitchFamily="34" charset="0"/>
                  <a:buChar char="•"/>
                </a:pPr>
                <a:r>
                  <a:rPr lang="en-GB" sz="2200" dirty="0"/>
                  <a:t>And, the output of the linear and time invariant (LTI) 2D system can be written by 2D Linear convolution sum (the core computational element in deep convolutional neural networks) of the input signal </a:t>
                </a:r>
                <a14:m>
                  <m:oMath xmlns:m="http://schemas.openxmlformats.org/officeDocument/2006/math">
                    <m:r>
                      <a:rPr lang="en-GB" sz="2200" i="1" dirty="0" smtClean="0">
                        <a:latin typeface="Cambria Math" panose="02040503050406030204" pitchFamily="18" charset="0"/>
                      </a:rPr>
                      <m:t>𝑥</m:t>
                    </m:r>
                    <m:r>
                      <a:rPr lang="en-GB" sz="2200" i="1" dirty="0" smtClean="0">
                        <a:latin typeface="Cambria Math" panose="02040503050406030204" pitchFamily="18" charset="0"/>
                      </a:rPr>
                      <m:t>[</m:t>
                    </m:r>
                    <m:r>
                      <a:rPr lang="en-GB" sz="2200" i="1" dirty="0" smtClean="0">
                        <a:latin typeface="Cambria Math" panose="02040503050406030204" pitchFamily="18" charset="0"/>
                      </a:rPr>
                      <m:t>𝑚</m:t>
                    </m:r>
                    <m:r>
                      <a:rPr lang="en-GB" sz="2200" i="1" dirty="0" smtClean="0">
                        <a:latin typeface="Cambria Math" panose="02040503050406030204" pitchFamily="18" charset="0"/>
                      </a:rPr>
                      <m:t>, </m:t>
                    </m:r>
                    <m:r>
                      <a:rPr lang="en-GB" sz="2200" i="1" dirty="0" smtClean="0">
                        <a:latin typeface="Cambria Math" panose="02040503050406030204" pitchFamily="18" charset="0"/>
                      </a:rPr>
                      <m:t>𝑛</m:t>
                    </m:r>
                    <m:r>
                      <a:rPr lang="en-GB" sz="2200" i="1" dirty="0" smtClean="0">
                        <a:latin typeface="Cambria Math" panose="02040503050406030204" pitchFamily="18" charset="0"/>
                      </a:rPr>
                      <m:t>], </m:t>
                    </m:r>
                  </m:oMath>
                </a14:m>
                <a:r>
                  <a:rPr lang="en-GB" sz="2200" dirty="0"/>
                  <a:t>and impulse response, </a:t>
                </a:r>
                <a14:m>
                  <m:oMath xmlns:m="http://schemas.openxmlformats.org/officeDocument/2006/math">
                    <m:r>
                      <a:rPr lang="en-GB" sz="2200" i="1" dirty="0" smtClean="0">
                        <a:latin typeface="Cambria Math" panose="02040503050406030204" pitchFamily="18" charset="0"/>
                      </a:rPr>
                      <m:t>h</m:t>
                    </m:r>
                    <m:r>
                      <a:rPr lang="en-GB" sz="2200" i="1" dirty="0" smtClean="0">
                        <a:latin typeface="Cambria Math" panose="02040503050406030204" pitchFamily="18" charset="0"/>
                      </a:rPr>
                      <m:t>[</m:t>
                    </m:r>
                    <m:r>
                      <a:rPr lang="en-GB" sz="2200" i="1" dirty="0" smtClean="0">
                        <a:latin typeface="Cambria Math" panose="02040503050406030204" pitchFamily="18" charset="0"/>
                      </a:rPr>
                      <m:t>𝑚</m:t>
                    </m:r>
                    <m:r>
                      <a:rPr lang="en-GB" sz="2200" i="1" dirty="0" smtClean="0">
                        <a:latin typeface="Cambria Math" panose="02040503050406030204" pitchFamily="18" charset="0"/>
                      </a:rPr>
                      <m:t>, </m:t>
                    </m:r>
                    <m:r>
                      <a:rPr lang="en-GB" sz="2200" i="1" dirty="0" smtClean="0">
                        <a:latin typeface="Cambria Math" panose="02040503050406030204" pitchFamily="18" charset="0"/>
                      </a:rPr>
                      <m:t>𝑛</m:t>
                    </m:r>
                    <m:r>
                      <a:rPr lang="en-GB" sz="2200" i="1" dirty="0" smtClean="0">
                        <a:latin typeface="Cambria Math" panose="02040503050406030204" pitchFamily="18" charset="0"/>
                      </a:rPr>
                      <m:t>]: </m:t>
                    </m:r>
                  </m:oMath>
                </a14:m>
                <a:endParaRPr lang="en-GB" sz="2200" dirty="0"/>
              </a:p>
              <a:p>
                <a:endParaRPr lang="en-GB" sz="2200" dirty="0"/>
              </a:p>
              <a:p>
                <a:endParaRPr lang="en-GB" sz="2200" dirty="0"/>
              </a:p>
              <a:p>
                <a:endParaRPr lang="en-GB" sz="2200" dirty="0"/>
              </a:p>
              <a:p>
                <a:endParaRPr lang="en-GB" sz="2200" dirty="0"/>
              </a:p>
              <a:p>
                <a:endParaRPr lang="en-US" sz="2200" dirty="0"/>
              </a:p>
              <a:p>
                <a:endParaRPr lang="en-US" sz="2200" dirty="0"/>
              </a:p>
              <a:p>
                <a:endParaRPr lang="en-US" sz="2200" dirty="0"/>
              </a:p>
            </p:txBody>
          </p:sp>
        </mc:Choice>
        <mc:Fallback xmlns="">
          <p:sp>
            <p:nvSpPr>
              <p:cNvPr id="6" name="TextBox 5">
                <a:extLst>
                  <a:ext uri="{FF2B5EF4-FFF2-40B4-BE49-F238E27FC236}">
                    <a16:creationId xmlns:a16="http://schemas.microsoft.com/office/drawing/2014/main" id="{9AA7905F-1C3A-1049-9DF5-D187F5E204D8}"/>
                  </a:ext>
                </a:extLst>
              </p:cNvPr>
              <p:cNvSpPr txBox="1">
                <a:spLocks noRot="1" noChangeAspect="1" noMove="1" noResize="1" noEditPoints="1" noAdjustHandles="1" noChangeArrowheads="1" noChangeShapeType="1" noTextEdit="1"/>
              </p:cNvSpPr>
              <p:nvPr/>
            </p:nvSpPr>
            <p:spPr>
              <a:xfrm>
                <a:off x="1103183" y="1669383"/>
                <a:ext cx="11088817" cy="3519233"/>
              </a:xfrm>
              <a:prstGeom prst="rect">
                <a:avLst/>
              </a:prstGeom>
              <a:blipFill>
                <a:blip r:embed="rId2"/>
                <a:stretch>
                  <a:fillRect l="-571" t="-1079" r="-9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BBD4A60-32B5-104C-ADB4-16DD29547231}"/>
              </a:ext>
            </a:extLst>
          </p:cNvPr>
          <p:cNvPicPr>
            <a:picLocks noChangeAspect="1"/>
          </p:cNvPicPr>
          <p:nvPr/>
        </p:nvPicPr>
        <p:blipFill>
          <a:blip r:embed="rId3"/>
          <a:stretch>
            <a:fillRect/>
          </a:stretch>
        </p:blipFill>
        <p:spPr>
          <a:xfrm>
            <a:off x="1587547" y="3650284"/>
            <a:ext cx="9016905" cy="992336"/>
          </a:xfrm>
          <a:prstGeom prst="rect">
            <a:avLst/>
          </a:prstGeom>
        </p:spPr>
      </p:pic>
      <p:grpSp>
        <p:nvGrpSpPr>
          <p:cNvPr id="9" name="Group 8">
            <a:extLst>
              <a:ext uri="{FF2B5EF4-FFF2-40B4-BE49-F238E27FC236}">
                <a16:creationId xmlns:a16="http://schemas.microsoft.com/office/drawing/2014/main" id="{2908BB0C-515A-4048-B70F-AB2C616C486E}"/>
              </a:ext>
            </a:extLst>
          </p:cNvPr>
          <p:cNvGrpSpPr/>
          <p:nvPr/>
        </p:nvGrpSpPr>
        <p:grpSpPr>
          <a:xfrm>
            <a:off x="8170837" y="4490720"/>
            <a:ext cx="2135521" cy="1721505"/>
            <a:chOff x="8170837" y="4490720"/>
            <a:chExt cx="2135521" cy="1721505"/>
          </a:xfrm>
        </p:grpSpPr>
        <p:sp>
          <p:nvSpPr>
            <p:cNvPr id="5" name="TextBox 4">
              <a:extLst>
                <a:ext uri="{FF2B5EF4-FFF2-40B4-BE49-F238E27FC236}">
                  <a16:creationId xmlns:a16="http://schemas.microsoft.com/office/drawing/2014/main" id="{80EFAF88-EB9D-9D4E-8152-0DF8BDEEEADD}"/>
                </a:ext>
              </a:extLst>
            </p:cNvPr>
            <p:cNvSpPr txBox="1"/>
            <p:nvPr/>
          </p:nvSpPr>
          <p:spPr>
            <a:xfrm>
              <a:off x="8170837" y="5750560"/>
              <a:ext cx="2135521" cy="461665"/>
            </a:xfrm>
            <a:prstGeom prst="rect">
              <a:avLst/>
            </a:prstGeom>
            <a:noFill/>
          </p:spPr>
          <p:txBody>
            <a:bodyPr wrap="none" rtlCol="0">
              <a:spAutoFit/>
            </a:bodyPr>
            <a:lstStyle/>
            <a:p>
              <a:r>
                <a:rPr lang="en-US" sz="2400" b="1" dirty="0">
                  <a:solidFill>
                    <a:srgbClr val="FF0000"/>
                  </a:solidFill>
                </a:rPr>
                <a:t>Kernel Matrix</a:t>
              </a:r>
            </a:p>
          </p:txBody>
        </p:sp>
        <p:cxnSp>
          <p:nvCxnSpPr>
            <p:cNvPr id="8" name="Straight Arrow Connector 7">
              <a:extLst>
                <a:ext uri="{FF2B5EF4-FFF2-40B4-BE49-F238E27FC236}">
                  <a16:creationId xmlns:a16="http://schemas.microsoft.com/office/drawing/2014/main" id="{66CCB8C6-65E6-0C4A-9F2E-7C61BEDB1157}"/>
                </a:ext>
              </a:extLst>
            </p:cNvPr>
            <p:cNvCxnSpPr/>
            <p:nvPr/>
          </p:nvCxnSpPr>
          <p:spPr>
            <a:xfrm flipV="1">
              <a:off x="9387840" y="4490720"/>
              <a:ext cx="0" cy="125984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640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2D Convolution Sum</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47</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A7905F-1C3A-1049-9DF5-D187F5E204D8}"/>
                  </a:ext>
                </a:extLst>
              </p:cNvPr>
              <p:cNvSpPr txBox="1"/>
              <p:nvPr/>
            </p:nvSpPr>
            <p:spPr>
              <a:xfrm>
                <a:off x="985482" y="1621734"/>
                <a:ext cx="11088817" cy="3477875"/>
              </a:xfrm>
              <a:prstGeom prst="rect">
                <a:avLst/>
              </a:prstGeom>
              <a:noFill/>
            </p:spPr>
            <p:txBody>
              <a:bodyPr wrap="square" rtlCol="0">
                <a:spAutoFit/>
              </a:bodyPr>
              <a:lstStyle/>
              <a:p>
                <a:pPr marL="285750" indent="-285750">
                  <a:buFont typeface="Arial" panose="020B0604020202020204" pitchFamily="34" charset="0"/>
                  <a:buChar char="•"/>
                </a:pPr>
                <a:r>
                  <a:rPr lang="en-GB" sz="2200" dirty="0"/>
                  <a:t>Notice that the kernel matrix is flipped both horizontal and vertical direction before multiplying the overlapped input data, because </a:t>
                </a:r>
                <a14:m>
                  <m:oMath xmlns:m="http://schemas.openxmlformats.org/officeDocument/2006/math">
                    <m:r>
                      <a:rPr lang="en-GB" sz="2200" i="1" dirty="0" smtClean="0">
                        <a:latin typeface="Cambria Math" panose="02040503050406030204" pitchFamily="18" charset="0"/>
                      </a:rPr>
                      <m:t>𝑥</m:t>
                    </m:r>
                    <m:r>
                      <a:rPr lang="en-GB" sz="2200" i="1" dirty="0" smtClean="0">
                        <a:latin typeface="Cambria Math" panose="02040503050406030204" pitchFamily="18" charset="0"/>
                      </a:rPr>
                      <m:t>[0,0] </m:t>
                    </m:r>
                  </m:oMath>
                </a14:m>
                <a:r>
                  <a:rPr lang="en-GB" sz="2200" dirty="0"/>
                  <a:t>is multiplied by the last sample of impulse response, </a:t>
                </a:r>
                <a14:m>
                  <m:oMath xmlns:m="http://schemas.openxmlformats.org/officeDocument/2006/math">
                    <m:r>
                      <a:rPr lang="en-GB" sz="2200" i="1" dirty="0" smtClean="0">
                        <a:latin typeface="Cambria Math" panose="02040503050406030204" pitchFamily="18" charset="0"/>
                      </a:rPr>
                      <m:t>h</m:t>
                    </m:r>
                    <m:r>
                      <a:rPr lang="en-GB" sz="2200" i="1" dirty="0" smtClean="0">
                        <a:latin typeface="Cambria Math" panose="02040503050406030204" pitchFamily="18" charset="0"/>
                      </a:rPr>
                      <m:t>[1,1]. </m:t>
                    </m:r>
                  </m:oMath>
                </a14:m>
                <a:r>
                  <a:rPr lang="en-GB" sz="2200" dirty="0"/>
                  <a:t>And </a:t>
                </a:r>
                <a14:m>
                  <m:oMath xmlns:m="http://schemas.openxmlformats.org/officeDocument/2006/math">
                    <m:r>
                      <a:rPr lang="en-GB" sz="2200" i="1" dirty="0" smtClean="0">
                        <a:latin typeface="Cambria Math" panose="02040503050406030204" pitchFamily="18" charset="0"/>
                      </a:rPr>
                      <m:t>𝑥</m:t>
                    </m:r>
                    <m:r>
                      <a:rPr lang="en-GB" sz="2200" i="1" dirty="0" smtClean="0">
                        <a:latin typeface="Cambria Math" panose="02040503050406030204" pitchFamily="18" charset="0"/>
                      </a:rPr>
                      <m:t>[1,1] </m:t>
                    </m:r>
                  </m:oMath>
                </a14:m>
                <a:r>
                  <a:rPr lang="en-GB" sz="2200" dirty="0"/>
                  <a:t>is multiplied by the first sample, </a:t>
                </a:r>
                <a14:m>
                  <m:oMath xmlns:m="http://schemas.openxmlformats.org/officeDocument/2006/math">
                    <m:r>
                      <a:rPr lang="en-GB" sz="2200" i="1" dirty="0" smtClean="0">
                        <a:latin typeface="Cambria Math" panose="02040503050406030204" pitchFamily="18" charset="0"/>
                      </a:rPr>
                      <m:t>h</m:t>
                    </m:r>
                    <m:r>
                      <a:rPr lang="en-GB" sz="2200" i="1" dirty="0" smtClean="0">
                        <a:latin typeface="Cambria Math" panose="02040503050406030204" pitchFamily="18" charset="0"/>
                      </a:rPr>
                      <m:t>[0,0</m:t>
                    </m:r>
                  </m:oMath>
                </a14:m>
                <a:r>
                  <a:rPr lang="en-GB" sz="2200" dirty="0"/>
                  <a:t>]. </a:t>
                </a:r>
              </a:p>
              <a:p>
                <a:pPr marL="285750" indent="-285750">
                  <a:buFont typeface="Arial" panose="020B0604020202020204" pitchFamily="34" charset="0"/>
                  <a:buChar char="•"/>
                </a:pPr>
                <a:endParaRPr lang="en-GB" sz="2200" dirty="0"/>
              </a:p>
              <a:p>
                <a:endParaRPr lang="en-GB" sz="2200" dirty="0"/>
              </a:p>
              <a:p>
                <a:endParaRPr lang="en-GB" sz="2200" dirty="0"/>
              </a:p>
              <a:p>
                <a:endParaRPr lang="en-GB" sz="2200" dirty="0"/>
              </a:p>
              <a:p>
                <a:endParaRPr lang="en-US" sz="2200" dirty="0"/>
              </a:p>
              <a:p>
                <a:endParaRPr lang="en-US" sz="2200" dirty="0"/>
              </a:p>
              <a:p>
                <a:endParaRPr lang="en-US" sz="2200" dirty="0"/>
              </a:p>
            </p:txBody>
          </p:sp>
        </mc:Choice>
        <mc:Fallback xmlns="">
          <p:sp>
            <p:nvSpPr>
              <p:cNvPr id="6" name="TextBox 5">
                <a:extLst>
                  <a:ext uri="{FF2B5EF4-FFF2-40B4-BE49-F238E27FC236}">
                    <a16:creationId xmlns:a16="http://schemas.microsoft.com/office/drawing/2014/main" id="{9AA7905F-1C3A-1049-9DF5-D187F5E204D8}"/>
                  </a:ext>
                </a:extLst>
              </p:cNvPr>
              <p:cNvSpPr txBox="1">
                <a:spLocks noRot="1" noChangeAspect="1" noMove="1" noResize="1" noEditPoints="1" noAdjustHandles="1" noChangeArrowheads="1" noChangeShapeType="1" noTextEdit="1"/>
              </p:cNvSpPr>
              <p:nvPr/>
            </p:nvSpPr>
            <p:spPr>
              <a:xfrm>
                <a:off x="985482" y="1621734"/>
                <a:ext cx="11088817" cy="3477875"/>
              </a:xfrm>
              <a:prstGeom prst="rect">
                <a:avLst/>
              </a:prstGeom>
              <a:blipFill>
                <a:blip r:embed="rId2"/>
                <a:stretch>
                  <a:fillRect l="-572" t="-1091"/>
                </a:stretch>
              </a:blipFill>
            </p:spPr>
            <p:txBody>
              <a:bodyPr/>
              <a:lstStyle/>
              <a:p>
                <a:r>
                  <a:rPr lang="en-US">
                    <a:noFill/>
                  </a:rPr>
                  <a:t> </a:t>
                </a:r>
              </a:p>
            </p:txBody>
          </p:sp>
        </mc:Fallback>
      </mc:AlternateContent>
      <p:pic>
        <p:nvPicPr>
          <p:cNvPr id="7" name="Picture 40" descr="y[1,1]">
            <a:extLst>
              <a:ext uri="{FF2B5EF4-FFF2-40B4-BE49-F238E27FC236}">
                <a16:creationId xmlns:a16="http://schemas.microsoft.com/office/drawing/2014/main" id="{66395ED6-8D4E-5842-8FE9-B9E5F3345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248" y="4202719"/>
            <a:ext cx="7038352" cy="1894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9" descr="kernel, h[m,n]">
            <a:extLst>
              <a:ext uri="{FF2B5EF4-FFF2-40B4-BE49-F238E27FC236}">
                <a16:creationId xmlns:a16="http://schemas.microsoft.com/office/drawing/2014/main" id="{D0F8D279-12F7-1445-8BB6-507B7FDC15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7421" y="3634823"/>
            <a:ext cx="2916903" cy="2916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882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2D Convolution Sum: Graphical Illustration </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48</a:t>
            </a:fld>
            <a:endParaRPr lang="en-US" dirty="0"/>
          </a:p>
        </p:txBody>
      </p:sp>
      <p:pic>
        <p:nvPicPr>
          <p:cNvPr id="10" name="Picture 41" descr="2D Convolution">
            <a:extLst>
              <a:ext uri="{FF2B5EF4-FFF2-40B4-BE49-F238E27FC236}">
                <a16:creationId xmlns:a16="http://schemas.microsoft.com/office/drawing/2014/main" id="{969675BE-7097-DB47-A83D-CB611ABE87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8360" y="939000"/>
            <a:ext cx="5791113" cy="4979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9" descr="kernel, h[m,n]">
            <a:extLst>
              <a:ext uri="{FF2B5EF4-FFF2-40B4-BE49-F238E27FC236}">
                <a16:creationId xmlns:a16="http://schemas.microsoft.com/office/drawing/2014/main" id="{5C5C8CBF-F074-2746-9317-1364D3010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288" y="1452388"/>
            <a:ext cx="2916903" cy="2916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0" descr="y[1,1]">
            <a:extLst>
              <a:ext uri="{FF2B5EF4-FFF2-40B4-BE49-F238E27FC236}">
                <a16:creationId xmlns:a16="http://schemas.microsoft.com/office/drawing/2014/main" id="{95439F3A-003E-4A48-8CF3-4423B7498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183" y="4715206"/>
            <a:ext cx="7038352" cy="1894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17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2D Convolution Sum Using Separable Filters</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49</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DD6355F-C414-8E4B-BABB-580FDE8BC21A}"/>
                  </a:ext>
                </a:extLst>
              </p:cNvPr>
              <p:cNvSpPr txBox="1"/>
              <p:nvPr/>
            </p:nvSpPr>
            <p:spPr>
              <a:xfrm>
                <a:off x="1103184" y="1985963"/>
                <a:ext cx="9955342" cy="4093428"/>
              </a:xfrm>
              <a:prstGeom prst="rect">
                <a:avLst/>
              </a:prstGeom>
              <a:noFill/>
            </p:spPr>
            <p:txBody>
              <a:bodyPr wrap="square" rtlCol="0">
                <a:spAutoFit/>
              </a:bodyPr>
              <a:lstStyle/>
              <a:p>
                <a:pPr marL="342900" indent="-342900">
                  <a:buFont typeface="Arial" panose="020B0604020202020204" pitchFamily="34" charset="0"/>
                  <a:buChar char="•"/>
                </a:pPr>
                <a:r>
                  <a:rPr lang="en-GB" sz="2200" dirty="0"/>
                  <a:t>In 2D convolution with an </a:t>
                </a:r>
                <a14:m>
                  <m:oMath xmlns:m="http://schemas.openxmlformats.org/officeDocument/2006/math">
                    <m:r>
                      <a:rPr lang="en-GB" sz="2200" i="1" dirty="0" smtClean="0">
                        <a:latin typeface="Cambria Math" panose="02040503050406030204" pitchFamily="18" charset="0"/>
                      </a:rPr>
                      <m:t>𝑀</m:t>
                    </m:r>
                    <m:r>
                      <a:rPr lang="en-GB" sz="2200" i="1" dirty="0" smtClean="0">
                        <a:latin typeface="Cambria Math" panose="02040503050406030204" pitchFamily="18" charset="0"/>
                      </a:rPr>
                      <m:t>×</m:t>
                    </m:r>
                    <m:r>
                      <a:rPr lang="en-GB" sz="2200" i="1" dirty="0" smtClean="0">
                        <a:latin typeface="Cambria Math" panose="02040503050406030204" pitchFamily="18" charset="0"/>
                      </a:rPr>
                      <m:t>𝑁</m:t>
                    </m:r>
                  </m:oMath>
                </a14:m>
                <a:r>
                  <a:rPr lang="en-GB" sz="2200" dirty="0"/>
                  <a:t> kernel, requires </a:t>
                </a:r>
                <a14:m>
                  <m:oMath xmlns:m="http://schemas.openxmlformats.org/officeDocument/2006/math">
                    <m:r>
                      <a:rPr lang="en-GB" sz="2200" i="1" dirty="0" smtClean="0">
                        <a:latin typeface="Cambria Math" panose="02040503050406030204" pitchFamily="18" charset="0"/>
                      </a:rPr>
                      <m:t>𝑀</m:t>
                    </m:r>
                    <m:r>
                      <a:rPr lang="en-GB" sz="2200" i="1" dirty="0" smtClean="0">
                        <a:latin typeface="Cambria Math" panose="02040503050406030204" pitchFamily="18" charset="0"/>
                      </a:rPr>
                      <m:t>×</m:t>
                    </m:r>
                    <m:r>
                      <a:rPr lang="en-GB" sz="2200" i="1" dirty="0" smtClean="0">
                        <a:latin typeface="Cambria Math" panose="02040503050406030204" pitchFamily="18" charset="0"/>
                      </a:rPr>
                      <m:t>𝑁</m:t>
                    </m:r>
                  </m:oMath>
                </a14:m>
                <a:r>
                  <a:rPr lang="en-GB" sz="2200" dirty="0"/>
                  <a:t> multiplications for each sample;</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For example, if the kernel size is </a:t>
                </a:r>
                <a14:m>
                  <m:oMath xmlns:m="http://schemas.openxmlformats.org/officeDocument/2006/math">
                    <m:r>
                      <a:rPr lang="en-GB" sz="2200" i="1" dirty="0" smtClean="0">
                        <a:latin typeface="Cambria Math" panose="02040503050406030204" pitchFamily="18" charset="0"/>
                      </a:rPr>
                      <m:t>3</m:t>
                    </m:r>
                    <m:r>
                      <a:rPr lang="en-GB" sz="2200" i="1" dirty="0" smtClean="0">
                        <a:latin typeface="Cambria Math" panose="02040503050406030204" pitchFamily="18" charset="0"/>
                      </a:rPr>
                      <m:t>𝑥</m:t>
                    </m:r>
                    <m:r>
                      <a:rPr lang="en-GB" sz="2200" i="1" dirty="0" smtClean="0">
                        <a:latin typeface="Cambria Math" panose="02040503050406030204" pitchFamily="18" charset="0"/>
                      </a:rPr>
                      <m:t>3</m:t>
                    </m:r>
                  </m:oMath>
                </a14:m>
                <a:r>
                  <a:rPr lang="en-GB" sz="2200" dirty="0"/>
                  <a:t>, then, 9 multiplications and accumulations are necessary for each sample;</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Thus, 2D convolution </a:t>
                </a:r>
                <a:r>
                  <a:rPr lang="en-GB" sz="2200" dirty="0">
                    <a:solidFill>
                      <a:schemeClr val="accent3">
                        <a:lumMod val="75000"/>
                        <a:lumOff val="25000"/>
                      </a:schemeClr>
                    </a:solidFill>
                  </a:rPr>
                  <a:t>is very computationally expensive </a:t>
                </a:r>
                <a:r>
                  <a:rPr lang="en-GB" sz="2200" dirty="0"/>
                  <a:t>to perform the necessary multiply and accumulate operations;</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However, if the kernel is separable, then the computation can be reduced to </a:t>
                </a:r>
                <a14:m>
                  <m:oMath xmlns:m="http://schemas.openxmlformats.org/officeDocument/2006/math">
                    <m:r>
                      <a:rPr lang="en-GB" sz="2200" i="1" dirty="0" smtClean="0">
                        <a:latin typeface="Cambria Math" panose="02040503050406030204" pitchFamily="18" charset="0"/>
                      </a:rPr>
                      <m:t>𝑀</m:t>
                    </m:r>
                    <m:r>
                      <a:rPr lang="en-GB" sz="2200" i="1" dirty="0" smtClean="0">
                        <a:latin typeface="Cambria Math" panose="02040503050406030204" pitchFamily="18" charset="0"/>
                      </a:rPr>
                      <m:t> + </m:t>
                    </m:r>
                    <m:r>
                      <a:rPr lang="en-GB" sz="2200" i="1" dirty="0" smtClean="0">
                        <a:latin typeface="Cambria Math" panose="02040503050406030204" pitchFamily="18" charset="0"/>
                      </a:rPr>
                      <m:t>𝑁</m:t>
                    </m:r>
                    <m:r>
                      <a:rPr lang="en-GB" sz="2200" i="1" dirty="0" smtClean="0">
                        <a:latin typeface="Cambria Math" panose="02040503050406030204" pitchFamily="18" charset="0"/>
                      </a:rPr>
                      <m:t> </m:t>
                    </m:r>
                  </m:oMath>
                </a14:m>
                <a:r>
                  <a:rPr lang="en-GB" sz="2200" dirty="0"/>
                  <a:t>multiplications per sample. </a:t>
                </a:r>
              </a:p>
              <a:p>
                <a:endParaRPr lang="en-US" dirty="0"/>
              </a:p>
            </p:txBody>
          </p:sp>
        </mc:Choice>
        <mc:Fallback xmlns="">
          <p:sp>
            <p:nvSpPr>
              <p:cNvPr id="4" name="TextBox 3">
                <a:extLst>
                  <a:ext uri="{FF2B5EF4-FFF2-40B4-BE49-F238E27FC236}">
                    <a16:creationId xmlns:a16="http://schemas.microsoft.com/office/drawing/2014/main" id="{3DD6355F-C414-8E4B-BABB-580FDE8BC21A}"/>
                  </a:ext>
                </a:extLst>
              </p:cNvPr>
              <p:cNvSpPr txBox="1">
                <a:spLocks noRot="1" noChangeAspect="1" noMove="1" noResize="1" noEditPoints="1" noAdjustHandles="1" noChangeArrowheads="1" noChangeShapeType="1" noTextEdit="1"/>
              </p:cNvSpPr>
              <p:nvPr/>
            </p:nvSpPr>
            <p:spPr>
              <a:xfrm>
                <a:off x="1103184" y="1985963"/>
                <a:ext cx="9955342" cy="4093428"/>
              </a:xfrm>
              <a:prstGeom prst="rect">
                <a:avLst/>
              </a:prstGeom>
              <a:blipFill>
                <a:blip r:embed="rId2"/>
                <a:stretch>
                  <a:fillRect l="-637" t="-929" r="-892"/>
                </a:stretch>
              </a:blipFill>
            </p:spPr>
            <p:txBody>
              <a:bodyPr/>
              <a:lstStyle/>
              <a:p>
                <a:r>
                  <a:rPr lang="en-US">
                    <a:noFill/>
                  </a:rPr>
                  <a:t> </a:t>
                </a:r>
              </a:p>
            </p:txBody>
          </p:sp>
        </mc:Fallback>
      </mc:AlternateContent>
    </p:spTree>
    <p:extLst>
      <p:ext uri="{BB962C8B-B14F-4D97-AF65-F5344CB8AC3E}">
        <p14:creationId xmlns:p14="http://schemas.microsoft.com/office/powerpoint/2010/main" val="363742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5</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Causality</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2B1273D-D8A3-524A-9349-ABA1F4C5A265}"/>
                  </a:ext>
                </a:extLst>
              </p:cNvPr>
              <p:cNvSpPr/>
              <p:nvPr/>
            </p:nvSpPr>
            <p:spPr>
              <a:xfrm>
                <a:off x="1187656" y="956240"/>
                <a:ext cx="10706920" cy="5927777"/>
              </a:xfrm>
              <a:prstGeom prst="rect">
                <a:avLst/>
              </a:prstGeom>
            </p:spPr>
            <p:txBody>
              <a:bodyPr wrap="square">
                <a:spAutoFit/>
              </a:bodyPr>
              <a:lstStyle/>
              <a:p>
                <a:pPr marL="609600" indent="-609600"/>
                <a:endParaRPr lang="en-GB" altLang="en-US" sz="2400" dirty="0"/>
              </a:p>
              <a:p>
                <a:pPr marL="609600" indent="-609600">
                  <a:buFont typeface="Arial" panose="020B0604020202020204" pitchFamily="34" charset="0"/>
                  <a:buChar char="•"/>
                </a:pPr>
                <a:r>
                  <a:rPr lang="en-GB" altLang="en-US" sz="2400" dirty="0">
                    <a:solidFill>
                      <a:srgbClr val="000000"/>
                    </a:solidFill>
                  </a:rPr>
                  <a:t>We defined a causal signal as a signal that had zero value before time zero; </a:t>
                </a:r>
              </a:p>
              <a:p>
                <a:pPr marL="609600" indent="-609600">
                  <a:buFont typeface="Arial" panose="020B0604020202020204" pitchFamily="34" charset="0"/>
                  <a:buChar char="•"/>
                </a:pPr>
                <a:r>
                  <a:rPr lang="en-GB" altLang="en-US" sz="2400" dirty="0">
                    <a:solidFill>
                      <a:srgbClr val="000000"/>
                    </a:solidFill>
                  </a:rPr>
                  <a:t>Similarly we can define a causal system. </a:t>
                </a:r>
                <a:r>
                  <a:rPr lang="en-GB" altLang="en-US" sz="2400" b="1" u="sng" dirty="0">
                    <a:solidFill>
                      <a:schemeClr val="accent2">
                        <a:lumMod val="75000"/>
                        <a:lumOff val="25000"/>
                      </a:schemeClr>
                    </a:solidFill>
                  </a:rPr>
                  <a:t>A causal system is a system with NO output without an input;</a:t>
                </a:r>
                <a:r>
                  <a:rPr lang="en-GB" altLang="en-US" sz="2400" dirty="0">
                    <a:solidFill>
                      <a:srgbClr val="000000"/>
                    </a:solidFill>
                  </a:rPr>
                  <a:t> </a:t>
                </a:r>
              </a:p>
              <a:p>
                <a:pPr marL="609600" indent="-609600">
                  <a:buFont typeface="Arial" panose="020B0604020202020204" pitchFamily="34" charset="0"/>
                  <a:buChar char="•"/>
                </a:pPr>
                <a:r>
                  <a:rPr lang="en-GB" altLang="en-US" sz="2400" dirty="0">
                    <a:solidFill>
                      <a:srgbClr val="000000"/>
                    </a:solidFill>
                  </a:rPr>
                  <a:t>Let us consider a system whose input is </a:t>
                </a:r>
                <a:r>
                  <a:rPr lang="en-GB" altLang="en-US" sz="2400" b="1" dirty="0">
                    <a:solidFill>
                      <a:schemeClr val="accent2">
                        <a:lumMod val="75000"/>
                        <a:lumOff val="25000"/>
                      </a:schemeClr>
                    </a:solidFill>
                  </a:rPr>
                  <a:t>a causal signal </a:t>
                </a:r>
                <a14:m>
                  <m:oMath xmlns:m="http://schemas.openxmlformats.org/officeDocument/2006/math">
                    <m:sSub>
                      <m:sSubPr>
                        <m:ctrlPr>
                          <a:rPr lang="en-GB" altLang="en-US" sz="2400" b="1" i="1" dirty="0">
                            <a:solidFill>
                              <a:schemeClr val="accent2">
                                <a:lumMod val="75000"/>
                                <a:lumOff val="25000"/>
                              </a:schemeClr>
                            </a:solidFill>
                            <a:latin typeface="Cambria Math" panose="02040503050406030204" pitchFamily="18" charset="0"/>
                          </a:rPr>
                        </m:ctrlPr>
                      </m:sSubPr>
                      <m:e>
                        <m:r>
                          <a:rPr lang="en-GB" altLang="en-US" sz="2400" b="1" i="1" dirty="0">
                            <a:solidFill>
                              <a:schemeClr val="accent2">
                                <a:lumMod val="75000"/>
                                <a:lumOff val="25000"/>
                              </a:schemeClr>
                            </a:solidFill>
                            <a:latin typeface="Cambria Math" panose="02040503050406030204" pitchFamily="18" charset="0"/>
                          </a:rPr>
                          <m:t>𝒙</m:t>
                        </m:r>
                      </m:e>
                      <m:sub>
                        <m:r>
                          <a:rPr lang="en-GB" altLang="en-US" sz="2400" b="1" i="1" dirty="0">
                            <a:solidFill>
                              <a:schemeClr val="accent2">
                                <a:lumMod val="75000"/>
                                <a:lumOff val="25000"/>
                              </a:schemeClr>
                            </a:solidFill>
                            <a:latin typeface="Cambria Math" panose="02040503050406030204" pitchFamily="18" charset="0"/>
                          </a:rPr>
                          <m:t>𝟏</m:t>
                        </m:r>
                      </m:sub>
                    </m:sSub>
                    <m:d>
                      <m:dPr>
                        <m:begChr m:val="["/>
                        <m:endChr m:val="]"/>
                        <m:ctrlPr>
                          <a:rPr lang="en-GB" altLang="en-US" sz="2400" b="1" i="1" dirty="0">
                            <a:solidFill>
                              <a:schemeClr val="accent2">
                                <a:lumMod val="75000"/>
                                <a:lumOff val="25000"/>
                              </a:schemeClr>
                            </a:solidFill>
                            <a:latin typeface="Cambria Math" panose="02040503050406030204" pitchFamily="18" charset="0"/>
                          </a:rPr>
                        </m:ctrlPr>
                      </m:dPr>
                      <m:e>
                        <m:r>
                          <a:rPr lang="en-GB" altLang="en-US" sz="2400" b="1" i="1" dirty="0">
                            <a:solidFill>
                              <a:schemeClr val="accent2">
                                <a:lumMod val="75000"/>
                                <a:lumOff val="25000"/>
                              </a:schemeClr>
                            </a:solidFill>
                            <a:latin typeface="Cambria Math" panose="02040503050406030204" pitchFamily="18" charset="0"/>
                          </a:rPr>
                          <m:t>𝒏</m:t>
                        </m:r>
                      </m:e>
                    </m:d>
                    <m:r>
                      <a:rPr lang="en-GB" altLang="en-US" sz="2400" b="1" i="0" dirty="0" smtClean="0">
                        <a:solidFill>
                          <a:schemeClr val="accent2">
                            <a:lumMod val="75000"/>
                            <a:lumOff val="25000"/>
                          </a:schemeClr>
                        </a:solidFill>
                        <a:latin typeface="Cambria Math" panose="02040503050406030204" pitchFamily="18" charset="0"/>
                      </a:rPr>
                      <m:t>:</m:t>
                    </m:r>
                  </m:oMath>
                </a14:m>
                <a:endParaRPr lang="en-GB" altLang="en-US" sz="2400" b="1" dirty="0">
                  <a:solidFill>
                    <a:schemeClr val="accent2">
                      <a:lumMod val="75000"/>
                      <a:lumOff val="25000"/>
                    </a:schemeClr>
                  </a:solidFill>
                </a:endParaRPr>
              </a:p>
              <a:p>
                <a:pPr marL="609600" indent="-609600">
                  <a:buFont typeface="Arial" panose="020B0604020202020204" pitchFamily="34" charset="0"/>
                  <a:buChar char="•"/>
                </a:pPr>
                <a:endParaRPr lang="en-GB" altLang="en-US" sz="2400" dirty="0">
                  <a:solidFill>
                    <a:srgbClr val="000000"/>
                  </a:solidFill>
                </a:endParaRPr>
              </a:p>
              <a:p>
                <a:endParaRPr lang="en-GB" altLang="en-US" sz="2400" dirty="0">
                  <a:solidFill>
                    <a:srgbClr val="000000"/>
                  </a:solidFill>
                </a:endParaRPr>
              </a:p>
              <a:p>
                <a:pPr marL="609600" indent="-609600">
                  <a:buFont typeface="Arial" panose="020B0604020202020204" pitchFamily="34" charset="0"/>
                  <a:buChar char="•"/>
                </a:pPr>
                <a:endParaRPr lang="en-GB" altLang="en-US" sz="2400" dirty="0">
                  <a:solidFill>
                    <a:srgbClr val="000000"/>
                  </a:solidFill>
                </a:endParaRPr>
              </a:p>
              <a:p>
                <a:pPr marL="609600" indent="-609600">
                  <a:buFont typeface="Arial" panose="020B0604020202020204" pitchFamily="34" charset="0"/>
                  <a:buChar char="•"/>
                </a:pPr>
                <a:endParaRPr lang="en-GB" altLang="en-US" sz="2400" dirty="0">
                  <a:solidFill>
                    <a:srgbClr val="000000"/>
                  </a:solidFill>
                </a:endParaRPr>
              </a:p>
              <a:p>
                <a:endParaRPr lang="en-GB" altLang="en-US" sz="2400" dirty="0">
                  <a:solidFill>
                    <a:srgbClr val="000000"/>
                  </a:solidFill>
                </a:endParaRPr>
              </a:p>
              <a:p>
                <a:r>
                  <a:rPr lang="en-GB" altLang="en-US" sz="2400" dirty="0">
                    <a:solidFill>
                      <a:srgbClr val="000000"/>
                    </a:solidFill>
                  </a:rPr>
                  <a:t>	if </a:t>
                </a:r>
                <a14:m>
                  <m:oMath xmlns:m="http://schemas.openxmlformats.org/officeDocument/2006/math">
                    <m:sSub>
                      <m:sSubPr>
                        <m:ctrlPr>
                          <a:rPr lang="en-GB" altLang="en-US" sz="2400" i="1" dirty="0" smtClean="0">
                            <a:solidFill>
                              <a:srgbClr val="000000"/>
                            </a:solidFill>
                            <a:latin typeface="Cambria Math" panose="02040503050406030204" pitchFamily="18" charset="0"/>
                          </a:rPr>
                        </m:ctrlPr>
                      </m:sSubPr>
                      <m:e>
                        <m:r>
                          <a:rPr lang="en-GB" altLang="en-US" sz="2400" i="1" dirty="0" smtClean="0">
                            <a:solidFill>
                              <a:srgbClr val="000000"/>
                            </a:solidFill>
                            <a:latin typeface="Cambria Math" panose="02040503050406030204" pitchFamily="18" charset="0"/>
                          </a:rPr>
                          <m:t>𝑦</m:t>
                        </m:r>
                      </m:e>
                      <m:sub>
                        <m:r>
                          <a:rPr lang="en-GB" altLang="en-US" sz="2400" i="1" dirty="0" smtClean="0">
                            <a:solidFill>
                              <a:srgbClr val="000000"/>
                            </a:solidFill>
                            <a:latin typeface="Cambria Math" panose="02040503050406030204" pitchFamily="18" charset="0"/>
                          </a:rPr>
                          <m:t>1</m:t>
                        </m:r>
                      </m:sub>
                    </m:sSub>
                    <m:r>
                      <a:rPr lang="en-GB" altLang="en-US" sz="2400" i="1" dirty="0" smtClean="0">
                        <a:solidFill>
                          <a:srgbClr val="000000"/>
                        </a:solidFill>
                        <a:latin typeface="Cambria Math" panose="02040503050406030204" pitchFamily="18" charset="0"/>
                      </a:rPr>
                      <m:t>[</m:t>
                    </m:r>
                    <m:r>
                      <a:rPr lang="en-GB" altLang="en-US" sz="2400" i="1" dirty="0" smtClean="0">
                        <a:solidFill>
                          <a:srgbClr val="000000"/>
                        </a:solidFill>
                        <a:latin typeface="Cambria Math" panose="02040503050406030204" pitchFamily="18" charset="0"/>
                      </a:rPr>
                      <m:t>𝑛</m:t>
                    </m:r>
                    <m:r>
                      <a:rPr lang="en-GB" altLang="en-US" sz="2400" i="1" dirty="0" smtClean="0">
                        <a:solidFill>
                          <a:srgbClr val="000000"/>
                        </a:solidFill>
                        <a:latin typeface="Cambria Math" panose="02040503050406030204" pitchFamily="18" charset="0"/>
                      </a:rPr>
                      <m:t>] = 0 </m:t>
                    </m:r>
                  </m:oMath>
                </a14:m>
                <a:r>
                  <a:rPr lang="en-GB" altLang="en-US" sz="2400" dirty="0">
                    <a:solidFill>
                      <a:srgbClr val="000000"/>
                    </a:solidFill>
                  </a:rPr>
                  <a:t>for </a:t>
                </a:r>
                <a14:m>
                  <m:oMath xmlns:m="http://schemas.openxmlformats.org/officeDocument/2006/math">
                    <m:r>
                      <a:rPr lang="en-GB" altLang="en-US" sz="2400" i="1" dirty="0" smtClean="0">
                        <a:solidFill>
                          <a:srgbClr val="000000"/>
                        </a:solidFill>
                        <a:latin typeface="Cambria Math" panose="02040503050406030204" pitchFamily="18" charset="0"/>
                      </a:rPr>
                      <m:t>𝑛</m:t>
                    </m:r>
                    <m:r>
                      <a:rPr lang="en-GB" altLang="en-US" sz="2400" i="1" dirty="0" smtClean="0">
                        <a:solidFill>
                          <a:srgbClr val="000000"/>
                        </a:solidFill>
                        <a:latin typeface="Cambria Math" panose="02040503050406030204" pitchFamily="18" charset="0"/>
                      </a:rPr>
                      <m:t>&lt;0 </m:t>
                    </m:r>
                  </m:oMath>
                </a14:m>
                <a:r>
                  <a:rPr lang="en-GB" altLang="en-US" sz="2400" dirty="0">
                    <a:solidFill>
                      <a:srgbClr val="000000"/>
                    </a:solidFill>
                  </a:rPr>
                  <a:t>then the system is causal.  </a:t>
                </a:r>
              </a:p>
              <a:p>
                <a:pPr marL="342900" indent="-342900">
                  <a:buFont typeface="Arial" panose="020B0604020202020204" pitchFamily="34" charset="0"/>
                  <a:buChar char="•"/>
                </a:pPr>
                <a:endParaRPr lang="en-GB" altLang="en-US" sz="2400" dirty="0">
                  <a:solidFill>
                    <a:srgbClr val="000000"/>
                  </a:solidFill>
                </a:endParaRPr>
              </a:p>
              <a:p>
                <a:pPr marL="342900" indent="-342900">
                  <a:buFont typeface="Arial" panose="020B0604020202020204" pitchFamily="34" charset="0"/>
                  <a:buChar char="•"/>
                </a:pPr>
                <a:r>
                  <a:rPr lang="en-GB" altLang="en-US" sz="2400" b="1" u="sng" dirty="0">
                    <a:solidFill>
                      <a:schemeClr val="accent2">
                        <a:lumMod val="75000"/>
                        <a:lumOff val="25000"/>
                      </a:schemeClr>
                    </a:solidFill>
                  </a:rPr>
                  <a:t>ALL</a:t>
                </a:r>
                <a:r>
                  <a:rPr lang="en-GB" altLang="en-US" sz="2400" dirty="0">
                    <a:solidFill>
                      <a:srgbClr val="000000"/>
                    </a:solidFill>
                  </a:rPr>
                  <a:t> physically realizable systems are causal, non causal systems exists but require non-real time processing (i.e. play music backwards) </a:t>
                </a:r>
              </a:p>
              <a:p>
                <a:pPr marL="609600" indent="-609600">
                  <a:lnSpc>
                    <a:spcPct val="80000"/>
                  </a:lnSpc>
                  <a:buFont typeface="Arial" panose="020B0604020202020204" pitchFamily="34" charset="0"/>
                  <a:buChar char="•"/>
                </a:pPr>
                <a:endParaRPr lang="en-GB" altLang="en-US" sz="2400" dirty="0">
                  <a:solidFill>
                    <a:srgbClr val="000000"/>
                  </a:solidFill>
                </a:endParaRPr>
              </a:p>
            </p:txBody>
          </p:sp>
        </mc:Choice>
        <mc:Fallback xmlns="">
          <p:sp>
            <p:nvSpPr>
              <p:cNvPr id="5" name="Rectangle 4">
                <a:extLst>
                  <a:ext uri="{FF2B5EF4-FFF2-40B4-BE49-F238E27FC236}">
                    <a16:creationId xmlns:a16="http://schemas.microsoft.com/office/drawing/2014/main" id="{02B1273D-D8A3-524A-9349-ABA1F4C5A265}"/>
                  </a:ext>
                </a:extLst>
              </p:cNvPr>
              <p:cNvSpPr>
                <a:spLocks noRot="1" noChangeAspect="1" noMove="1" noResize="1" noEditPoints="1" noAdjustHandles="1" noChangeArrowheads="1" noChangeShapeType="1" noTextEdit="1"/>
              </p:cNvSpPr>
              <p:nvPr/>
            </p:nvSpPr>
            <p:spPr>
              <a:xfrm>
                <a:off x="1187656" y="956240"/>
                <a:ext cx="10706920" cy="5927777"/>
              </a:xfrm>
              <a:prstGeom prst="rect">
                <a:avLst/>
              </a:prstGeom>
              <a:blipFill>
                <a:blip r:embed="rId2"/>
                <a:stretch>
                  <a:fillRect l="-82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4B7B0B4D-BCE1-AD44-9ACF-8939C1F98936}"/>
              </a:ext>
            </a:extLst>
          </p:cNvPr>
          <p:cNvGrpSpPr/>
          <p:nvPr/>
        </p:nvGrpSpPr>
        <p:grpSpPr>
          <a:xfrm>
            <a:off x="3203691" y="3752100"/>
            <a:ext cx="5864185" cy="566650"/>
            <a:chOff x="3203691" y="3752100"/>
            <a:chExt cx="5864185" cy="566650"/>
          </a:xfrm>
        </p:grpSpPr>
        <p:cxnSp>
          <p:nvCxnSpPr>
            <p:cNvPr id="14" name="Straight Arrow Connector 13">
              <a:extLst>
                <a:ext uri="{FF2B5EF4-FFF2-40B4-BE49-F238E27FC236}">
                  <a16:creationId xmlns:a16="http://schemas.microsoft.com/office/drawing/2014/main" id="{6C579EB6-031D-2340-BC7C-DE1FF3D2D651}"/>
                </a:ext>
              </a:extLst>
            </p:cNvPr>
            <p:cNvCxnSpPr>
              <a:cxnSpLocks/>
            </p:cNvCxnSpPr>
            <p:nvPr/>
          </p:nvCxnSpPr>
          <p:spPr>
            <a:xfrm>
              <a:off x="4165686" y="4318750"/>
              <a:ext cx="3860628"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949D16-7E21-A04C-9667-95C50F9F8A8E}"/>
                    </a:ext>
                  </a:extLst>
                </p:cNvPr>
                <p:cNvSpPr txBox="1"/>
                <p:nvPr/>
              </p:nvSpPr>
              <p:spPr>
                <a:xfrm>
                  <a:off x="3203691" y="3857085"/>
                  <a:ext cx="9619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US" sz="2400" i="1" dirty="0" smtClean="0">
                                <a:latin typeface="Cambria Math" panose="02040503050406030204" pitchFamily="18" charset="0"/>
                              </a:rPr>
                              <m:t>𝑥</m:t>
                            </m:r>
                          </m:e>
                          <m:sub>
                            <m:r>
                              <a:rPr lang="en-GB" sz="2400" b="0" i="1" dirty="0" smtClean="0">
                                <a:latin typeface="Cambria Math" panose="02040503050406030204" pitchFamily="18" charset="0"/>
                              </a:rPr>
                              <m:t>1</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15" name="TextBox 14">
                  <a:extLst>
                    <a:ext uri="{FF2B5EF4-FFF2-40B4-BE49-F238E27FC236}">
                      <a16:creationId xmlns:a16="http://schemas.microsoft.com/office/drawing/2014/main" id="{91949D16-7E21-A04C-9667-95C50F9F8A8E}"/>
                    </a:ext>
                  </a:extLst>
                </p:cNvPr>
                <p:cNvSpPr txBox="1">
                  <a:spLocks noRot="1" noChangeAspect="1" noMove="1" noResize="1" noEditPoints="1" noAdjustHandles="1" noChangeArrowheads="1" noChangeShapeType="1" noTextEdit="1"/>
                </p:cNvSpPr>
                <p:nvPr/>
              </p:nvSpPr>
              <p:spPr>
                <a:xfrm>
                  <a:off x="3203691" y="3857085"/>
                  <a:ext cx="961995" cy="461665"/>
                </a:xfrm>
                <a:prstGeom prst="rect">
                  <a:avLst/>
                </a:prstGeom>
                <a:blipFill>
                  <a:blip r:embed="rId3"/>
                  <a:stretch>
                    <a:fillRect r="-1316"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D359265-69ED-3842-B8C9-B9674509EE78}"/>
                    </a:ext>
                  </a:extLst>
                </p:cNvPr>
                <p:cNvSpPr txBox="1"/>
                <p:nvPr/>
              </p:nvSpPr>
              <p:spPr>
                <a:xfrm>
                  <a:off x="8104151" y="3767821"/>
                  <a:ext cx="9637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1</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5D359265-69ED-3842-B8C9-B9674509EE78}"/>
                    </a:ext>
                  </a:extLst>
                </p:cNvPr>
                <p:cNvSpPr txBox="1">
                  <a:spLocks noRot="1" noChangeAspect="1" noMove="1" noResize="1" noEditPoints="1" noAdjustHandles="1" noChangeArrowheads="1" noChangeShapeType="1" noTextEdit="1"/>
                </p:cNvSpPr>
                <p:nvPr/>
              </p:nvSpPr>
              <p:spPr>
                <a:xfrm>
                  <a:off x="8104151" y="3767821"/>
                  <a:ext cx="963725" cy="461665"/>
                </a:xfrm>
                <a:prstGeom prst="rect">
                  <a:avLst/>
                </a:prstGeom>
                <a:blipFill>
                  <a:blip r:embed="rId4"/>
                  <a:stretch>
                    <a:fillRect b="-15789"/>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294E50A4-803F-0641-BF3E-6AC92423EBF4}"/>
                </a:ext>
              </a:extLst>
            </p:cNvPr>
            <p:cNvSpPr txBox="1"/>
            <p:nvPr/>
          </p:nvSpPr>
          <p:spPr>
            <a:xfrm>
              <a:off x="5295286" y="3752100"/>
              <a:ext cx="1346844" cy="430887"/>
            </a:xfrm>
            <a:prstGeom prst="rect">
              <a:avLst/>
            </a:prstGeom>
            <a:noFill/>
          </p:spPr>
          <p:txBody>
            <a:bodyPr wrap="none" rtlCol="0">
              <a:spAutoFit/>
            </a:bodyPr>
            <a:lstStyle/>
            <a:p>
              <a:r>
                <a:rPr lang="en-US" sz="2200" dirty="0">
                  <a:solidFill>
                    <a:schemeClr val="accent4">
                      <a:lumMod val="90000"/>
                      <a:lumOff val="10000"/>
                    </a:schemeClr>
                  </a:solidFill>
                </a:rPr>
                <a:t>produces</a:t>
              </a:r>
            </a:p>
          </p:txBody>
        </p:sp>
      </p:grpSp>
    </p:spTree>
    <p:extLst>
      <p:ext uri="{BB962C8B-B14F-4D97-AF65-F5344CB8AC3E}">
        <p14:creationId xmlns:p14="http://schemas.microsoft.com/office/powerpoint/2010/main" val="124950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2D Convolution Sum Using Separable Filters</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50</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DD6355F-C414-8E4B-BABB-580FDE8BC21A}"/>
                  </a:ext>
                </a:extLst>
              </p:cNvPr>
              <p:cNvSpPr txBox="1"/>
              <p:nvPr/>
            </p:nvSpPr>
            <p:spPr>
              <a:xfrm>
                <a:off x="1103183" y="1857376"/>
                <a:ext cx="10853416" cy="3754874"/>
              </a:xfrm>
              <a:prstGeom prst="rect">
                <a:avLst/>
              </a:prstGeom>
              <a:noFill/>
            </p:spPr>
            <p:txBody>
              <a:bodyPr wrap="square" rtlCol="0">
                <a:spAutoFit/>
              </a:bodyPr>
              <a:lstStyle/>
              <a:p>
                <a:pPr marL="285750" indent="-285750">
                  <a:buFont typeface="Arial" panose="020B0604020202020204" pitchFamily="34" charset="0"/>
                  <a:buChar char="•"/>
                </a:pPr>
                <a:r>
                  <a:rPr lang="en-GB" sz="2200" dirty="0"/>
                  <a:t>A matrix is separable if it can be decomposed into </a:t>
                </a:r>
                <a14:m>
                  <m:oMath xmlns:m="http://schemas.openxmlformats.org/officeDocument/2006/math">
                    <m:r>
                      <a:rPr lang="en-GB" sz="2200" i="1" dirty="0" smtClean="0">
                        <a:latin typeface="Cambria Math" panose="02040503050406030204" pitchFamily="18" charset="0"/>
                      </a:rPr>
                      <m:t>(</m:t>
                    </m:r>
                    <m:r>
                      <a:rPr lang="en-GB" sz="2200" b="0" i="1" dirty="0" smtClean="0">
                        <a:latin typeface="Cambria Math" panose="02040503050406030204" pitchFamily="18" charset="0"/>
                      </a:rPr>
                      <m:t>𝑀</m:t>
                    </m:r>
                    <m:r>
                      <a:rPr lang="en-GB" sz="2200" b="0" i="1" dirty="0" smtClean="0">
                        <a:latin typeface="Cambria Math" panose="02040503050406030204" pitchFamily="18" charset="0"/>
                      </a:rPr>
                      <m:t>×1) </m:t>
                    </m:r>
                  </m:oMath>
                </a14:m>
                <a:r>
                  <a:rPr lang="en-GB" sz="2200" dirty="0"/>
                  <a:t>and </a:t>
                </a:r>
                <a14:m>
                  <m:oMath xmlns:m="http://schemas.openxmlformats.org/officeDocument/2006/math">
                    <m:r>
                      <a:rPr lang="en-GB" sz="2200" i="1" dirty="0" smtClean="0">
                        <a:latin typeface="Cambria Math" panose="02040503050406030204" pitchFamily="18" charset="0"/>
                      </a:rPr>
                      <m:t>(1</m:t>
                    </m:r>
                    <m:r>
                      <a:rPr lang="en-GB" sz="2200" b="0" i="1" dirty="0" smtClean="0">
                        <a:latin typeface="Cambria Math" panose="02040503050406030204" pitchFamily="18" charset="0"/>
                      </a:rPr>
                      <m:t>×</m:t>
                    </m:r>
                    <m:r>
                      <a:rPr lang="en-GB" sz="2200" i="1" dirty="0" smtClean="0">
                        <a:latin typeface="Cambria Math" panose="02040503050406030204" pitchFamily="18" charset="0"/>
                      </a:rPr>
                      <m:t>𝑁</m:t>
                    </m:r>
                    <m:r>
                      <a:rPr lang="en-GB" sz="2200" i="1" dirty="0">
                        <a:latin typeface="Cambria Math" panose="02040503050406030204" pitchFamily="18" charset="0"/>
                      </a:rPr>
                      <m:t>) </m:t>
                    </m:r>
                  </m:oMath>
                </a14:m>
                <a:r>
                  <a:rPr lang="en-GB" sz="2200" dirty="0"/>
                  <a:t>matrices. </a:t>
                </a:r>
              </a:p>
              <a:p>
                <a:pPr marL="285750" indent="-285750">
                  <a:buFont typeface="Arial" panose="020B0604020202020204" pitchFamily="34" charset="0"/>
                  <a:buChar char="•"/>
                </a:pPr>
                <a:endParaRPr lang="en-GB" sz="2200" dirty="0"/>
              </a:p>
              <a:p>
                <a:pPr marL="285750" indent="-285750">
                  <a:buFont typeface="Arial" panose="020B0604020202020204" pitchFamily="34" charset="0"/>
                  <a:buChar char="•"/>
                </a:pPr>
                <a:r>
                  <a:rPr lang="en-GB" sz="2200" dirty="0"/>
                  <a:t>For Example: </a:t>
                </a:r>
              </a:p>
              <a:p>
                <a:pPr marL="285750" indent="-285750">
                  <a:buFont typeface="Arial" panose="020B0604020202020204" pitchFamily="34" charset="0"/>
                  <a:buChar char="•"/>
                </a:pPr>
                <a:endParaRPr lang="en-GB" sz="2200" dirty="0"/>
              </a:p>
              <a:p>
                <a:pPr marL="285750" indent="-285750">
                  <a:buFont typeface="Arial" panose="020B0604020202020204" pitchFamily="34" charset="0"/>
                  <a:buChar char="•"/>
                </a:pPr>
                <a:endParaRPr lang="en-GB" sz="2200" dirty="0"/>
              </a:p>
              <a:p>
                <a:pPr marL="285750" indent="-285750">
                  <a:buFont typeface="Arial" panose="020B0604020202020204" pitchFamily="34" charset="0"/>
                  <a:buChar char="•"/>
                </a:pPr>
                <a:endParaRPr lang="en-GB" sz="2200" dirty="0"/>
              </a:p>
              <a:p>
                <a:pPr marL="285750" indent="-285750">
                  <a:buFont typeface="Arial" panose="020B0604020202020204" pitchFamily="34" charset="0"/>
                  <a:buChar char="•"/>
                </a:pPr>
                <a:endParaRPr lang="en-GB" sz="2200" dirty="0"/>
              </a:p>
              <a:p>
                <a:pPr marL="285750" indent="-28575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And hence 2D convolution with this separable kernel is equivalent to: </a:t>
                </a:r>
              </a:p>
              <a:p>
                <a:endParaRPr lang="en-GB" sz="2200" dirty="0"/>
              </a:p>
              <a:p>
                <a:endParaRPr lang="en-US" dirty="0"/>
              </a:p>
            </p:txBody>
          </p:sp>
        </mc:Choice>
        <mc:Fallback xmlns="">
          <p:sp>
            <p:nvSpPr>
              <p:cNvPr id="4" name="TextBox 3">
                <a:extLst>
                  <a:ext uri="{FF2B5EF4-FFF2-40B4-BE49-F238E27FC236}">
                    <a16:creationId xmlns:a16="http://schemas.microsoft.com/office/drawing/2014/main" id="{3DD6355F-C414-8E4B-BABB-580FDE8BC21A}"/>
                  </a:ext>
                </a:extLst>
              </p:cNvPr>
              <p:cNvSpPr txBox="1">
                <a:spLocks noRot="1" noChangeAspect="1" noMove="1" noResize="1" noEditPoints="1" noAdjustHandles="1" noChangeArrowheads="1" noChangeShapeType="1" noTextEdit="1"/>
              </p:cNvSpPr>
              <p:nvPr/>
            </p:nvSpPr>
            <p:spPr>
              <a:xfrm>
                <a:off x="1103183" y="1857376"/>
                <a:ext cx="10853416" cy="3754874"/>
              </a:xfrm>
              <a:prstGeom prst="rect">
                <a:avLst/>
              </a:prstGeom>
              <a:blipFill>
                <a:blip r:embed="rId2"/>
                <a:stretch>
                  <a:fillRect l="-584" t="-1010"/>
                </a:stretch>
              </a:blipFill>
            </p:spPr>
            <p:txBody>
              <a:bodyPr/>
              <a:lstStyle/>
              <a:p>
                <a:r>
                  <a:rPr lang="en-US">
                    <a:noFill/>
                  </a:rPr>
                  <a:t> </a:t>
                </a:r>
              </a:p>
            </p:txBody>
          </p:sp>
        </mc:Fallback>
      </mc:AlternateContent>
      <p:pic>
        <p:nvPicPr>
          <p:cNvPr id="5" name="Picture 46" descr="Separable Matrix">
            <a:extLst>
              <a:ext uri="{FF2B5EF4-FFF2-40B4-BE49-F238E27FC236}">
                <a16:creationId xmlns:a16="http://schemas.microsoft.com/office/drawing/2014/main" id="{227D75AE-484F-BD41-A7FF-EC5CAEC26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520" y="3073213"/>
            <a:ext cx="5346956"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7" descr="http://www.songho.ca/dsp/convolution/files/conv_eq16.png">
            <a:extLst>
              <a:ext uri="{FF2B5EF4-FFF2-40B4-BE49-F238E27FC236}">
                <a16:creationId xmlns:a16="http://schemas.microsoft.com/office/drawing/2014/main" id="{45A5E701-AEB3-1E42-B09D-761DB24E9F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182" y="5430705"/>
            <a:ext cx="10627631" cy="9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6EBB7FD7-3B12-694B-ABA8-29D4C7E27CA3}"/>
              </a:ext>
            </a:extLst>
          </p:cNvPr>
          <p:cNvSpPr txBox="1"/>
          <p:nvPr/>
        </p:nvSpPr>
        <p:spPr>
          <a:xfrm>
            <a:off x="8422640" y="6418877"/>
            <a:ext cx="2198038" cy="369332"/>
          </a:xfrm>
          <a:prstGeom prst="rect">
            <a:avLst/>
          </a:prstGeom>
          <a:noFill/>
        </p:spPr>
        <p:txBody>
          <a:bodyPr wrap="none" rtlCol="0">
            <a:spAutoFit/>
          </a:bodyPr>
          <a:lstStyle/>
          <a:p>
            <a:r>
              <a:rPr lang="en-US" dirty="0">
                <a:solidFill>
                  <a:srgbClr val="FF0000"/>
                </a:solidFill>
              </a:rPr>
              <a:t>Columns convolved</a:t>
            </a:r>
          </a:p>
        </p:txBody>
      </p:sp>
      <p:sp>
        <p:nvSpPr>
          <p:cNvPr id="8" name="TextBox 7">
            <a:extLst>
              <a:ext uri="{FF2B5EF4-FFF2-40B4-BE49-F238E27FC236}">
                <a16:creationId xmlns:a16="http://schemas.microsoft.com/office/drawing/2014/main" id="{F6CE8FEC-6D5E-F748-A645-82207C623EBF}"/>
              </a:ext>
            </a:extLst>
          </p:cNvPr>
          <p:cNvSpPr txBox="1"/>
          <p:nvPr/>
        </p:nvSpPr>
        <p:spPr>
          <a:xfrm>
            <a:off x="10327387" y="5061373"/>
            <a:ext cx="1864613" cy="369332"/>
          </a:xfrm>
          <a:prstGeom prst="rect">
            <a:avLst/>
          </a:prstGeom>
          <a:noFill/>
        </p:spPr>
        <p:txBody>
          <a:bodyPr wrap="none" rtlCol="0">
            <a:spAutoFit/>
          </a:bodyPr>
          <a:lstStyle/>
          <a:p>
            <a:r>
              <a:rPr lang="en-US" dirty="0">
                <a:solidFill>
                  <a:srgbClr val="FF0000"/>
                </a:solidFill>
              </a:rPr>
              <a:t>Rows convolved</a:t>
            </a:r>
          </a:p>
        </p:txBody>
      </p:sp>
    </p:spTree>
    <p:extLst>
      <p:ext uri="{BB962C8B-B14F-4D97-AF65-F5344CB8AC3E}">
        <p14:creationId xmlns:p14="http://schemas.microsoft.com/office/powerpoint/2010/main" val="104234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932448"/>
          </a:xfrm>
        </p:spPr>
        <p:txBody>
          <a:bodyPr/>
          <a:lstStyle/>
          <a:p>
            <a:r>
              <a:rPr lang="en-US" sz="4800" spc="0" dirty="0">
                <a:solidFill>
                  <a:srgbClr val="0070C0"/>
                </a:solidFill>
              </a:rPr>
              <a:t>2D Convolution Sum Using Separable Filters</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51</a:t>
            </a:fld>
            <a:endParaRPr lang="en-US" dirty="0"/>
          </a:p>
        </p:txBody>
      </p:sp>
      <p:sp>
        <p:nvSpPr>
          <p:cNvPr id="4" name="TextBox 3">
            <a:extLst>
              <a:ext uri="{FF2B5EF4-FFF2-40B4-BE49-F238E27FC236}">
                <a16:creationId xmlns:a16="http://schemas.microsoft.com/office/drawing/2014/main" id="{3DD6355F-C414-8E4B-BABB-580FDE8BC21A}"/>
              </a:ext>
            </a:extLst>
          </p:cNvPr>
          <p:cNvSpPr txBox="1"/>
          <p:nvPr/>
        </p:nvSpPr>
        <p:spPr>
          <a:xfrm>
            <a:off x="1103183" y="1857376"/>
            <a:ext cx="10853416" cy="4832092"/>
          </a:xfrm>
          <a:prstGeom prst="rect">
            <a:avLst/>
          </a:prstGeom>
          <a:noFill/>
        </p:spPr>
        <p:txBody>
          <a:bodyPr wrap="square" rtlCol="0">
            <a:spAutoFit/>
          </a:bodyPr>
          <a:lstStyle/>
          <a:p>
            <a:pPr marL="285750" indent="-285750">
              <a:buFont typeface="Arial" panose="020B0604020202020204" pitchFamily="34" charset="0"/>
              <a:buChar char="•"/>
            </a:pPr>
            <a:r>
              <a:rPr lang="en-GB" sz="2200" dirty="0"/>
              <a:t>Therefore in order to reduce the computation, we perform 1D convolution twice instead of 2D convolution.</a:t>
            </a:r>
          </a:p>
          <a:p>
            <a:pPr marL="285750" indent="-285750">
              <a:buFont typeface="Arial" panose="020B0604020202020204" pitchFamily="34" charset="0"/>
              <a:buChar char="•"/>
            </a:pPr>
            <a:endParaRPr lang="en-GB" sz="2200" dirty="0"/>
          </a:p>
          <a:p>
            <a:pPr marL="285750" indent="-285750">
              <a:buFont typeface="Arial" panose="020B0604020202020204" pitchFamily="34" charset="0"/>
              <a:buChar char="•"/>
            </a:pPr>
            <a:r>
              <a:rPr lang="en-GB" sz="2200" dirty="0"/>
              <a:t>This involves a convolution with the input and M×1 kernel in vertical direction, then a convolution in the horizontal direction with the result from the previous convolution and the 1×N kernel. </a:t>
            </a:r>
          </a:p>
          <a:p>
            <a:pPr marL="285750" indent="-285750">
              <a:buFont typeface="Arial" panose="020B0604020202020204" pitchFamily="34" charset="0"/>
              <a:buChar char="•"/>
            </a:pPr>
            <a:endParaRPr lang="en-GB" sz="2200" dirty="0"/>
          </a:p>
          <a:p>
            <a:pPr marL="285750" indent="-285750">
              <a:buFont typeface="Arial" panose="020B0604020202020204" pitchFamily="34" charset="0"/>
              <a:buChar char="•"/>
            </a:pPr>
            <a:r>
              <a:rPr lang="en-GB" sz="2200" dirty="0"/>
              <a:t>The first vertical 1D convolution requires M times of multiplications and the horizontal convolution needs N times of multiplications, altogether, M+N products.</a:t>
            </a:r>
          </a:p>
          <a:p>
            <a:pPr marL="285750" indent="-285750">
              <a:buFont typeface="Arial" panose="020B0604020202020204" pitchFamily="34" charset="0"/>
              <a:buChar char="•"/>
            </a:pPr>
            <a:endParaRPr lang="en-GB" sz="2200" dirty="0"/>
          </a:p>
          <a:p>
            <a:pPr marL="285750" indent="-285750">
              <a:buFont typeface="Arial" panose="020B0604020202020204" pitchFamily="34" charset="0"/>
              <a:buChar char="•"/>
            </a:pPr>
            <a:r>
              <a:rPr lang="en-GB" sz="2200" dirty="0"/>
              <a:t>However, the separable 2D convolution requires additional storage (buffer) to keep intermediate computations. That is, performing a vertical 1D convolution first, the first stage results must be preserved in a temporary buffer in order to use them for horizontal convolution subsequently. </a:t>
            </a:r>
            <a:endParaRPr lang="en-US" sz="2200" dirty="0"/>
          </a:p>
        </p:txBody>
      </p:sp>
    </p:spTree>
    <p:extLst>
      <p:ext uri="{BB962C8B-B14F-4D97-AF65-F5344CB8AC3E}">
        <p14:creationId xmlns:p14="http://schemas.microsoft.com/office/powerpoint/2010/main" val="131612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1088817" cy="932448"/>
          </a:xfrm>
        </p:spPr>
        <p:txBody>
          <a:bodyPr/>
          <a:lstStyle/>
          <a:p>
            <a:r>
              <a:rPr lang="en-US" spc="0" dirty="0">
                <a:solidFill>
                  <a:srgbClr val="0070C0"/>
                </a:solidFill>
              </a:rPr>
              <a:t>2D Convolution Sum Using Separable Filters – Gaussian Filter</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52</a:t>
            </a:fld>
            <a:endParaRPr lang="en-US" dirty="0"/>
          </a:p>
        </p:txBody>
      </p:sp>
      <p:sp>
        <p:nvSpPr>
          <p:cNvPr id="4" name="TextBox 3">
            <a:extLst>
              <a:ext uri="{FF2B5EF4-FFF2-40B4-BE49-F238E27FC236}">
                <a16:creationId xmlns:a16="http://schemas.microsoft.com/office/drawing/2014/main" id="{3DD6355F-C414-8E4B-BABB-580FDE8BC21A}"/>
              </a:ext>
            </a:extLst>
          </p:cNvPr>
          <p:cNvSpPr txBox="1"/>
          <p:nvPr/>
        </p:nvSpPr>
        <p:spPr>
          <a:xfrm>
            <a:off x="1103183" y="1720840"/>
            <a:ext cx="10853416" cy="3416320"/>
          </a:xfrm>
          <a:prstGeom prst="rect">
            <a:avLst/>
          </a:prstGeom>
          <a:noFill/>
        </p:spPr>
        <p:txBody>
          <a:bodyPr wrap="square" rtlCol="0">
            <a:spAutoFit/>
          </a:bodyPr>
          <a:lstStyle/>
          <a:p>
            <a:pPr marL="342900" indent="-342900">
              <a:buFont typeface="Arial" panose="020B0604020202020204" pitchFamily="34" charset="0"/>
              <a:buChar char="•"/>
            </a:pPr>
            <a:r>
              <a:rPr lang="en-GB" sz="2200" dirty="0"/>
              <a:t>Notice that convolution is associative; the result is same, even if the order of convolution is changed. </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Therefore convolution in the horizontal direction first then vertical direction later is equivalent to convolution in the vertical direction first then horizontal direction later. </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As an example consider the </a:t>
            </a:r>
            <a:r>
              <a:rPr lang="en-GB" sz="2200" b="1" dirty="0"/>
              <a:t>Gaussian filter </a:t>
            </a:r>
            <a:r>
              <a:rPr lang="en-GB" sz="2200" dirty="0"/>
              <a:t>that is commonly used for smoothing. This is a well-known separable matrix. For example, 3x3 Gaussian filter is: </a:t>
            </a:r>
          </a:p>
          <a:p>
            <a:endParaRPr lang="en-GB" sz="2200" dirty="0"/>
          </a:p>
          <a:p>
            <a:endParaRPr lang="en-US" dirty="0"/>
          </a:p>
        </p:txBody>
      </p:sp>
      <p:pic>
        <p:nvPicPr>
          <p:cNvPr id="5" name="Picture 48" descr="3x3 Gaussian Kernel">
            <a:extLst>
              <a:ext uri="{FF2B5EF4-FFF2-40B4-BE49-F238E27FC236}">
                <a16:creationId xmlns:a16="http://schemas.microsoft.com/office/drawing/2014/main" id="{6FC76744-39A1-6245-A68D-DB55AE141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0534" y="4786314"/>
            <a:ext cx="5752680" cy="189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534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1088817" cy="932448"/>
          </a:xfrm>
        </p:spPr>
        <p:txBody>
          <a:bodyPr/>
          <a:lstStyle/>
          <a:p>
            <a:r>
              <a:rPr lang="en-US" spc="0" dirty="0">
                <a:solidFill>
                  <a:srgbClr val="0070C0"/>
                </a:solidFill>
              </a:rPr>
              <a:t>Sobel Edge Detector</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53</a:t>
            </a:fld>
            <a:endParaRPr lang="en-US" dirty="0"/>
          </a:p>
        </p:txBody>
      </p:sp>
      <p:sp>
        <p:nvSpPr>
          <p:cNvPr id="4" name="TextBox 3">
            <a:extLst>
              <a:ext uri="{FF2B5EF4-FFF2-40B4-BE49-F238E27FC236}">
                <a16:creationId xmlns:a16="http://schemas.microsoft.com/office/drawing/2014/main" id="{3DD6355F-C414-8E4B-BABB-580FDE8BC21A}"/>
              </a:ext>
            </a:extLst>
          </p:cNvPr>
          <p:cNvSpPr txBox="1"/>
          <p:nvPr/>
        </p:nvSpPr>
        <p:spPr>
          <a:xfrm>
            <a:off x="1103183" y="1366897"/>
            <a:ext cx="10853416" cy="2062103"/>
          </a:xfrm>
          <a:prstGeom prst="rect">
            <a:avLst/>
          </a:prstGeom>
          <a:noFill/>
        </p:spPr>
        <p:txBody>
          <a:bodyPr wrap="square" rtlCol="0">
            <a:spAutoFit/>
          </a:bodyPr>
          <a:lstStyle/>
          <a:p>
            <a:pPr marL="342900" indent="-342900">
              <a:buFont typeface="Arial" panose="020B0604020202020204" pitchFamily="34" charset="0"/>
              <a:buChar char="•"/>
            </a:pPr>
            <a:r>
              <a:rPr lang="en-GB" sz="2200" dirty="0"/>
              <a:t>A second example is the </a:t>
            </a:r>
            <a:r>
              <a:rPr lang="en-GB" sz="2200" b="1" dirty="0">
                <a:solidFill>
                  <a:schemeClr val="accent3">
                    <a:lumMod val="75000"/>
                    <a:lumOff val="25000"/>
                  </a:schemeClr>
                </a:solidFill>
              </a:rPr>
              <a:t>3x3 Sobel filter </a:t>
            </a:r>
            <a:r>
              <a:rPr lang="en-GB" sz="2200" dirty="0"/>
              <a:t>used for edge detection that uses a combination of smoothing and differentiation kernel (2D impulse response) as seen in the following </a:t>
            </a:r>
          </a:p>
          <a:p>
            <a:endParaRPr lang="en-GB" sz="2200" dirty="0"/>
          </a:p>
          <a:p>
            <a:endParaRPr lang="en-GB" sz="2200" dirty="0"/>
          </a:p>
          <a:p>
            <a:endParaRPr lang="en-US" dirty="0"/>
          </a:p>
        </p:txBody>
      </p:sp>
      <p:pic>
        <p:nvPicPr>
          <p:cNvPr id="6" name="Picture 5">
            <a:extLst>
              <a:ext uri="{FF2B5EF4-FFF2-40B4-BE49-F238E27FC236}">
                <a16:creationId xmlns:a16="http://schemas.microsoft.com/office/drawing/2014/main" id="{007E4C7A-4758-3F40-BAD9-E5B8E224BE35}"/>
              </a:ext>
            </a:extLst>
          </p:cNvPr>
          <p:cNvPicPr>
            <a:picLocks noChangeAspect="1"/>
          </p:cNvPicPr>
          <p:nvPr/>
        </p:nvPicPr>
        <p:blipFill>
          <a:blip r:embed="rId3"/>
          <a:stretch>
            <a:fillRect/>
          </a:stretch>
        </p:blipFill>
        <p:spPr>
          <a:xfrm>
            <a:off x="1527615" y="2809042"/>
            <a:ext cx="3686565" cy="355645"/>
          </a:xfrm>
          <a:prstGeom prst="rect">
            <a:avLst/>
          </a:prstGeom>
        </p:spPr>
      </p:pic>
      <p:pic>
        <p:nvPicPr>
          <p:cNvPr id="7" name="Picture 6">
            <a:extLst>
              <a:ext uri="{FF2B5EF4-FFF2-40B4-BE49-F238E27FC236}">
                <a16:creationId xmlns:a16="http://schemas.microsoft.com/office/drawing/2014/main" id="{7D2444EA-2EE1-3642-BB86-DAB80511D3A3}"/>
              </a:ext>
            </a:extLst>
          </p:cNvPr>
          <p:cNvPicPr>
            <a:picLocks noChangeAspect="1"/>
          </p:cNvPicPr>
          <p:nvPr/>
        </p:nvPicPr>
        <p:blipFill>
          <a:blip r:embed="rId4"/>
          <a:stretch>
            <a:fillRect/>
          </a:stretch>
        </p:blipFill>
        <p:spPr>
          <a:xfrm>
            <a:off x="1527615" y="3511601"/>
            <a:ext cx="4042211" cy="355645"/>
          </a:xfrm>
          <a:prstGeom prst="rect">
            <a:avLst/>
          </a:prstGeom>
        </p:spPr>
      </p:pic>
      <p:sp>
        <p:nvSpPr>
          <p:cNvPr id="8" name="Rectangle 7">
            <a:extLst>
              <a:ext uri="{FF2B5EF4-FFF2-40B4-BE49-F238E27FC236}">
                <a16:creationId xmlns:a16="http://schemas.microsoft.com/office/drawing/2014/main" id="{39E84E47-F2BA-9644-97A5-ED58BDF5FC0A}"/>
              </a:ext>
            </a:extLst>
          </p:cNvPr>
          <p:cNvSpPr/>
          <p:nvPr/>
        </p:nvSpPr>
        <p:spPr>
          <a:xfrm>
            <a:off x="6096000" y="2602143"/>
            <a:ext cx="5559453" cy="769441"/>
          </a:xfrm>
          <a:prstGeom prst="rect">
            <a:avLst/>
          </a:prstGeom>
        </p:spPr>
        <p:txBody>
          <a:bodyPr wrap="square">
            <a:spAutoFit/>
          </a:bodyPr>
          <a:lstStyle/>
          <a:p>
            <a:pPr>
              <a:spcBef>
                <a:spcPts val="1200"/>
              </a:spcBef>
              <a:buFontTx/>
              <a:buNone/>
            </a:pPr>
            <a:r>
              <a:rPr lang="en-GB" altLang="en-US" sz="2200" b="1" dirty="0">
                <a:solidFill>
                  <a:srgbClr val="FF0000"/>
                </a:solidFill>
                <a:cs typeface="Times New Roman" panose="02020603050405020304" pitchFamily="18" charset="0"/>
              </a:rPr>
              <a:t>This is a 3x3 impulse response (kernel) to detect horizontal edges</a:t>
            </a:r>
          </a:p>
        </p:txBody>
      </p:sp>
      <p:sp>
        <p:nvSpPr>
          <p:cNvPr id="9" name="Rectangle 8">
            <a:extLst>
              <a:ext uri="{FF2B5EF4-FFF2-40B4-BE49-F238E27FC236}">
                <a16:creationId xmlns:a16="http://schemas.microsoft.com/office/drawing/2014/main" id="{8E37F737-21B6-E148-A0B2-E6DF33B3207B}"/>
              </a:ext>
            </a:extLst>
          </p:cNvPr>
          <p:cNvSpPr/>
          <p:nvPr/>
        </p:nvSpPr>
        <p:spPr>
          <a:xfrm>
            <a:off x="6056220" y="3429000"/>
            <a:ext cx="5639012" cy="769441"/>
          </a:xfrm>
          <a:prstGeom prst="rect">
            <a:avLst/>
          </a:prstGeom>
        </p:spPr>
        <p:txBody>
          <a:bodyPr wrap="square">
            <a:spAutoFit/>
          </a:bodyPr>
          <a:lstStyle/>
          <a:p>
            <a:pPr>
              <a:spcBef>
                <a:spcPts val="1200"/>
              </a:spcBef>
              <a:buFontTx/>
              <a:buNone/>
            </a:pPr>
            <a:r>
              <a:rPr lang="en-GB" altLang="en-US" sz="2200" b="1" dirty="0">
                <a:solidFill>
                  <a:srgbClr val="FF0000"/>
                </a:solidFill>
                <a:cs typeface="Times New Roman" panose="02020603050405020304" pitchFamily="18" charset="0"/>
              </a:rPr>
              <a:t>This is a 3x3 impulse response (kernel) to detect vertical edges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3DFE5B61-73CF-8949-9907-A7F0BD11542B}"/>
                  </a:ext>
                </a:extLst>
              </p:cNvPr>
              <p:cNvSpPr/>
              <p:nvPr/>
            </p:nvSpPr>
            <p:spPr>
              <a:xfrm>
                <a:off x="985483" y="4325996"/>
                <a:ext cx="11088816" cy="2092881"/>
              </a:xfrm>
              <a:prstGeom prst="rect">
                <a:avLst/>
              </a:prstGeom>
            </p:spPr>
            <p:txBody>
              <a:bodyPr wrap="square">
                <a:spAutoFit/>
              </a:bodyPr>
              <a:lstStyle/>
              <a:p>
                <a:pPr>
                  <a:spcBef>
                    <a:spcPts val="1200"/>
                  </a:spcBef>
                  <a:buFontTx/>
                  <a:buNone/>
                </a:pPr>
                <a:r>
                  <a:rPr lang="en-GB" altLang="en-US" sz="2200" b="1" dirty="0">
                    <a:solidFill>
                      <a:schemeClr val="accent3">
                        <a:lumMod val="75000"/>
                        <a:lumOff val="25000"/>
                      </a:schemeClr>
                    </a:solidFill>
                    <a:cs typeface="Times New Roman" panose="02020603050405020304" pitchFamily="18" charset="0"/>
                  </a:rPr>
                  <a:t>3x3 Sobel Kernels (Impulse response)</a:t>
                </a:r>
                <a:endParaRPr lang="en-GB" altLang="en-US" sz="2200" dirty="0">
                  <a:solidFill>
                    <a:schemeClr val="accent3">
                      <a:lumMod val="75000"/>
                      <a:lumOff val="25000"/>
                    </a:schemeClr>
                  </a:solidFill>
                  <a:cs typeface="Times New Roman" panose="02020603050405020304" pitchFamily="18" charset="0"/>
                </a:endParaRPr>
              </a:p>
              <a:p>
                <a:pPr>
                  <a:spcBef>
                    <a:spcPts val="1200"/>
                  </a:spcBef>
                  <a:buFontTx/>
                  <a:buNone/>
                </a:pPr>
                <a:r>
                  <a:rPr lang="en-GB" altLang="en-US" sz="2200" dirty="0">
                    <a:solidFill>
                      <a:schemeClr val="bg1">
                        <a:lumMod val="10000"/>
                      </a:schemeClr>
                    </a:solidFill>
                    <a:latin typeface="Arial" panose="020B0604020202020204" pitchFamily="34" charset="0"/>
                    <a:cs typeface="Arial" panose="020B0604020202020204" pitchFamily="34" charset="0"/>
                  </a:rPr>
                  <a:t>Thus for an image </a:t>
                </a:r>
                <a14:m>
                  <m:oMath xmlns:m="http://schemas.openxmlformats.org/officeDocument/2006/math">
                    <m:r>
                      <a:rPr lang="en-GB" altLang="en-US" sz="2200" i="1" dirty="0" smtClean="0">
                        <a:solidFill>
                          <a:schemeClr val="bg1">
                            <a:lumMod val="10000"/>
                          </a:schemeClr>
                        </a:solidFill>
                        <a:latin typeface="Cambria Math" panose="02040503050406030204" pitchFamily="18" charset="0"/>
                        <a:cs typeface="Times New Roman" panose="02020603050405020304" pitchFamily="18" charset="0"/>
                      </a:rPr>
                      <m:t>𝐼</m:t>
                    </m:r>
                    <m:r>
                      <a:rPr lang="en-GB" altLang="en-US" sz="2200" i="1" dirty="0" smtClean="0">
                        <a:solidFill>
                          <a:schemeClr val="bg1">
                            <a:lumMod val="10000"/>
                          </a:schemeClr>
                        </a:solidFill>
                        <a:latin typeface="Cambria Math" panose="02040503050406030204" pitchFamily="18" charset="0"/>
                        <a:cs typeface="Times New Roman" panose="02020603050405020304" pitchFamily="18" charset="0"/>
                      </a:rPr>
                      <m:t>,    </m:t>
                    </m:r>
                    <m:r>
                      <a:rPr lang="en-GB" altLang="en-US" sz="2200" i="1" dirty="0" err="1">
                        <a:solidFill>
                          <a:schemeClr val="bg1">
                            <a:lumMod val="10000"/>
                          </a:schemeClr>
                        </a:solidFill>
                        <a:latin typeface="Cambria Math" panose="02040503050406030204" pitchFamily="18" charset="0"/>
                        <a:cs typeface="Times New Roman" panose="02020603050405020304" pitchFamily="18" charset="0"/>
                      </a:rPr>
                      <m:t>𝐼</m:t>
                    </m:r>
                    <m:r>
                      <a:rPr lang="en-GB" altLang="en-US" sz="2200" i="1" baseline="-25000" dirty="0" err="1">
                        <a:solidFill>
                          <a:schemeClr val="bg1">
                            <a:lumMod val="10000"/>
                          </a:schemeClr>
                        </a:solidFill>
                        <a:latin typeface="Cambria Math" panose="02040503050406030204" pitchFamily="18" charset="0"/>
                        <a:cs typeface="Times New Roman" panose="02020603050405020304" pitchFamily="18" charset="0"/>
                      </a:rPr>
                      <m:t>𝑥</m:t>
                    </m:r>
                    <m:r>
                      <a:rPr lang="en-GB" altLang="en-US" sz="2200" i="1" baseline="-25000" dirty="0">
                        <a:solidFill>
                          <a:schemeClr val="bg1">
                            <a:lumMod val="10000"/>
                          </a:schemeClr>
                        </a:solidFill>
                        <a:latin typeface="Cambria Math" panose="02040503050406030204" pitchFamily="18" charset="0"/>
                        <a:cs typeface="Times New Roman" panose="02020603050405020304" pitchFamily="18" charset="0"/>
                      </a:rPr>
                      <m:t> </m:t>
                    </m:r>
                    <m:r>
                      <a:rPr lang="en-GB" altLang="en-US" sz="2200" i="1" dirty="0">
                        <a:solidFill>
                          <a:schemeClr val="bg1">
                            <a:lumMod val="10000"/>
                          </a:schemeClr>
                        </a:solidFill>
                        <a:latin typeface="Cambria Math" panose="02040503050406030204" pitchFamily="18" charset="0"/>
                        <a:cs typeface="Times New Roman" panose="02020603050405020304" pitchFamily="18" charset="0"/>
                      </a:rPr>
                      <m:t>= </m:t>
                    </m:r>
                    <m:r>
                      <a:rPr lang="en-GB" altLang="en-US" sz="2200" i="1" dirty="0">
                        <a:solidFill>
                          <a:schemeClr val="bg1">
                            <a:lumMod val="10000"/>
                          </a:schemeClr>
                        </a:solidFill>
                        <a:latin typeface="Cambria Math" panose="02040503050406030204" pitchFamily="18" charset="0"/>
                        <a:cs typeface="Times New Roman" panose="02020603050405020304" pitchFamily="18" charset="0"/>
                      </a:rPr>
                      <m:t>𝐼</m:t>
                    </m:r>
                    <m:r>
                      <a:rPr lang="en-GB" altLang="en-US" sz="2200" i="1" dirty="0">
                        <a:solidFill>
                          <a:schemeClr val="bg1">
                            <a:lumMod val="10000"/>
                          </a:schemeClr>
                        </a:solidFill>
                        <a:latin typeface="Cambria Math" panose="02040503050406030204" pitchFamily="18" charset="0"/>
                        <a:cs typeface="Times New Roman" panose="02020603050405020304" pitchFamily="18" charset="0"/>
                      </a:rPr>
                      <m:t> ∗ </m:t>
                    </m:r>
                    <m:r>
                      <a:rPr lang="en-GB" altLang="en-US" sz="2200" i="1" dirty="0">
                        <a:solidFill>
                          <a:schemeClr val="bg1">
                            <a:lumMod val="10000"/>
                          </a:schemeClr>
                        </a:solidFill>
                        <a:latin typeface="Cambria Math" panose="02040503050406030204" pitchFamily="18" charset="0"/>
                        <a:cs typeface="Times New Roman" panose="02020603050405020304" pitchFamily="18" charset="0"/>
                      </a:rPr>
                      <m:t>𝑆</m:t>
                    </m:r>
                  </m:oMath>
                </a14:m>
                <a:r>
                  <a:rPr lang="en-GB" altLang="en-US" sz="2200" baseline="-25000" dirty="0">
                    <a:solidFill>
                      <a:schemeClr val="bg1">
                        <a:lumMod val="10000"/>
                      </a:schemeClr>
                    </a:solidFill>
                    <a:latin typeface="Arial" panose="020B0604020202020204" pitchFamily="34" charset="0"/>
                    <a:cs typeface="Arial" panose="020B0604020202020204" pitchFamily="34" charset="0"/>
                  </a:rPr>
                  <a:t>hor   </a:t>
                </a:r>
                <a:r>
                  <a:rPr lang="en-GB" altLang="en-US" sz="2200" dirty="0">
                    <a:solidFill>
                      <a:schemeClr val="bg1">
                        <a:lumMod val="10000"/>
                      </a:schemeClr>
                    </a:solidFill>
                    <a:latin typeface="Arial" panose="020B0604020202020204" pitchFamily="34" charset="0"/>
                    <a:cs typeface="Arial" panose="020B0604020202020204" pitchFamily="34" charset="0"/>
                  </a:rPr>
                  <a:t>and  </a:t>
                </a:r>
                <a14:m>
                  <m:oMath xmlns:m="http://schemas.openxmlformats.org/officeDocument/2006/math">
                    <m:r>
                      <a:rPr lang="en-GB" altLang="en-US" sz="2200" i="1" dirty="0" smtClean="0">
                        <a:solidFill>
                          <a:schemeClr val="bg1">
                            <a:lumMod val="10000"/>
                          </a:schemeClr>
                        </a:solidFill>
                        <a:latin typeface="Cambria Math" panose="02040503050406030204" pitchFamily="18" charset="0"/>
                        <a:cs typeface="Times New Roman" panose="02020603050405020304" pitchFamily="18" charset="0"/>
                      </a:rPr>
                      <m:t>𝐼</m:t>
                    </m:r>
                    <m:r>
                      <a:rPr lang="en-GB" altLang="en-US" sz="2200" i="1" baseline="-25000" dirty="0" err="1">
                        <a:solidFill>
                          <a:schemeClr val="bg1">
                            <a:lumMod val="10000"/>
                          </a:schemeClr>
                        </a:solidFill>
                        <a:latin typeface="Cambria Math" panose="02040503050406030204" pitchFamily="18" charset="0"/>
                        <a:cs typeface="Times New Roman" panose="02020603050405020304" pitchFamily="18" charset="0"/>
                      </a:rPr>
                      <m:t>𝑦</m:t>
                    </m:r>
                    <m:r>
                      <a:rPr lang="en-GB" altLang="en-US" sz="2200" i="1" dirty="0">
                        <a:solidFill>
                          <a:schemeClr val="bg1">
                            <a:lumMod val="10000"/>
                          </a:schemeClr>
                        </a:solidFill>
                        <a:latin typeface="Cambria Math" panose="02040503050406030204" pitchFamily="18" charset="0"/>
                        <a:cs typeface="Times New Roman" panose="02020603050405020304" pitchFamily="18" charset="0"/>
                      </a:rPr>
                      <m:t>= </m:t>
                    </m:r>
                    <m:r>
                      <a:rPr lang="en-GB" altLang="en-US" sz="2200" i="1" dirty="0">
                        <a:solidFill>
                          <a:schemeClr val="bg1">
                            <a:lumMod val="10000"/>
                          </a:schemeClr>
                        </a:solidFill>
                        <a:latin typeface="Cambria Math" panose="02040503050406030204" pitchFamily="18" charset="0"/>
                        <a:cs typeface="Times New Roman" panose="02020603050405020304" pitchFamily="18" charset="0"/>
                      </a:rPr>
                      <m:t>𝐼</m:t>
                    </m:r>
                    <m:r>
                      <a:rPr lang="en-GB" altLang="en-US" sz="2200" i="1" dirty="0">
                        <a:solidFill>
                          <a:schemeClr val="bg1">
                            <a:lumMod val="10000"/>
                          </a:schemeClr>
                        </a:solidFill>
                        <a:latin typeface="Cambria Math" panose="02040503050406030204" pitchFamily="18" charset="0"/>
                        <a:cs typeface="Times New Roman" panose="02020603050405020304" pitchFamily="18" charset="0"/>
                      </a:rPr>
                      <m:t> ∗ </m:t>
                    </m:r>
                    <m:r>
                      <a:rPr lang="en-GB" altLang="en-US" sz="2200" i="1" dirty="0" err="1">
                        <a:solidFill>
                          <a:schemeClr val="bg1">
                            <a:lumMod val="10000"/>
                          </a:schemeClr>
                        </a:solidFill>
                        <a:latin typeface="Cambria Math" panose="02040503050406030204" pitchFamily="18" charset="0"/>
                        <a:cs typeface="Times New Roman" panose="02020603050405020304" pitchFamily="18" charset="0"/>
                      </a:rPr>
                      <m:t>𝑆</m:t>
                    </m:r>
                    <m:r>
                      <a:rPr lang="en-GB" altLang="en-US" sz="2200" i="1" baseline="-25000" dirty="0" err="1">
                        <a:solidFill>
                          <a:schemeClr val="bg1">
                            <a:lumMod val="10000"/>
                          </a:schemeClr>
                        </a:solidFill>
                        <a:latin typeface="Cambria Math" panose="02040503050406030204" pitchFamily="18" charset="0"/>
                        <a:cs typeface="Times New Roman" panose="02020603050405020304" pitchFamily="18" charset="0"/>
                      </a:rPr>
                      <m:t>𝑣𝑒𝑟</m:t>
                    </m:r>
                    <m:r>
                      <a:rPr lang="en-GB" altLang="en-US" sz="2200" i="1" baseline="-25000" dirty="0">
                        <a:solidFill>
                          <a:schemeClr val="bg1">
                            <a:lumMod val="10000"/>
                          </a:schemeClr>
                        </a:solidFill>
                        <a:latin typeface="Cambria Math" panose="02040503050406030204" pitchFamily="18" charset="0"/>
                        <a:cs typeface="Times New Roman" panose="02020603050405020304" pitchFamily="18" charset="0"/>
                      </a:rPr>
                      <m:t> </m:t>
                    </m:r>
                    <m:r>
                      <a:rPr lang="en-GB" altLang="en-US" sz="2200" i="1" dirty="0">
                        <a:solidFill>
                          <a:schemeClr val="bg1">
                            <a:lumMod val="10000"/>
                          </a:schemeClr>
                        </a:solidFill>
                        <a:latin typeface="Cambria Math" panose="02040503050406030204" pitchFamily="18" charset="0"/>
                        <a:cs typeface="Times New Roman" panose="02020603050405020304" pitchFamily="18" charset="0"/>
                      </a:rPr>
                      <m:t> </m:t>
                    </m:r>
                  </m:oMath>
                </a14:m>
                <a:r>
                  <a:rPr lang="en-GB" altLang="en-US" sz="2200" dirty="0">
                    <a:solidFill>
                      <a:schemeClr val="bg1">
                        <a:lumMod val="10000"/>
                      </a:schemeClr>
                    </a:solidFill>
                    <a:latin typeface="Arial" panose="020B0604020202020204" pitchFamily="34" charset="0"/>
                    <a:cs typeface="Arial" panose="020B0604020202020204" pitchFamily="34" charset="0"/>
                  </a:rPr>
                  <a:t>are the processed images in the horizontal and vertical directions respectively</a:t>
                </a:r>
                <a:r>
                  <a:rPr lang="en-GB" altLang="en-US" sz="2200" baseline="-25000" dirty="0">
                    <a:solidFill>
                      <a:schemeClr val="bg1">
                        <a:lumMod val="10000"/>
                      </a:schemeClr>
                    </a:solidFill>
                    <a:latin typeface="Arial" panose="020B0604020202020204" pitchFamily="34" charset="0"/>
                    <a:cs typeface="Arial" panose="020B0604020202020204" pitchFamily="34" charset="0"/>
                  </a:rPr>
                  <a:t>  </a:t>
                </a:r>
                <a:r>
                  <a:rPr lang="en-GB" altLang="en-US" sz="2200" dirty="0">
                    <a:solidFill>
                      <a:schemeClr val="bg1">
                        <a:lumMod val="10000"/>
                      </a:schemeClr>
                    </a:solidFill>
                    <a:latin typeface="Arial" panose="020B0604020202020204" pitchFamily="34" charset="0"/>
                    <a:cs typeface="Arial" panose="020B0604020202020204" pitchFamily="34" charset="0"/>
                  </a:rPr>
                  <a:t>and the resulting </a:t>
                </a:r>
                <a:r>
                  <a:rPr lang="en-GB" altLang="en-US" sz="2200" b="1" dirty="0">
                    <a:solidFill>
                      <a:schemeClr val="bg1">
                        <a:lumMod val="10000"/>
                      </a:schemeClr>
                    </a:solidFill>
                    <a:latin typeface="Arial" panose="020B0604020202020204" pitchFamily="34" charset="0"/>
                    <a:cs typeface="Arial" panose="020B0604020202020204" pitchFamily="34" charset="0"/>
                  </a:rPr>
                  <a:t>edge detected</a:t>
                </a:r>
                <a:r>
                  <a:rPr lang="en-GB" altLang="en-US" sz="2200" dirty="0">
                    <a:solidFill>
                      <a:schemeClr val="bg1">
                        <a:lumMod val="10000"/>
                      </a:schemeClr>
                    </a:solidFill>
                    <a:latin typeface="Arial" panose="020B0604020202020204" pitchFamily="34" charset="0"/>
                    <a:cs typeface="Arial" panose="020B0604020202020204" pitchFamily="34" charset="0"/>
                  </a:rPr>
                  <a:t> image is computed as:</a:t>
                </a:r>
              </a:p>
              <a:p>
                <a:pPr>
                  <a:spcBef>
                    <a:spcPts val="1200"/>
                  </a:spcBef>
                  <a:buFontTx/>
                  <a:buNone/>
                </a:pPr>
                <a:endParaRPr lang="en-GB" altLang="en-US" sz="2200" dirty="0">
                  <a:solidFill>
                    <a:schemeClr val="bg1">
                      <a:lumMod val="10000"/>
                    </a:schemeClr>
                  </a:solidFill>
                  <a:cs typeface="Times New Roman" panose="02020603050405020304" pitchFamily="18" charset="0"/>
                </a:endParaRPr>
              </a:p>
            </p:txBody>
          </p:sp>
        </mc:Choice>
        <mc:Fallback xmlns="">
          <p:sp>
            <p:nvSpPr>
              <p:cNvPr id="10" name="Rectangle 9">
                <a:extLst>
                  <a:ext uri="{FF2B5EF4-FFF2-40B4-BE49-F238E27FC236}">
                    <a16:creationId xmlns:a16="http://schemas.microsoft.com/office/drawing/2014/main" id="{3DFE5B61-73CF-8949-9907-A7F0BD11542B}"/>
                  </a:ext>
                </a:extLst>
              </p:cNvPr>
              <p:cNvSpPr>
                <a:spLocks noRot="1" noChangeAspect="1" noMove="1" noResize="1" noEditPoints="1" noAdjustHandles="1" noChangeArrowheads="1" noChangeShapeType="1" noTextEdit="1"/>
              </p:cNvSpPr>
              <p:nvPr/>
            </p:nvSpPr>
            <p:spPr>
              <a:xfrm>
                <a:off x="985483" y="4325996"/>
                <a:ext cx="11088816" cy="2092881"/>
              </a:xfrm>
              <a:prstGeom prst="rect">
                <a:avLst/>
              </a:prstGeom>
              <a:blipFill>
                <a:blip r:embed="rId5"/>
                <a:stretch>
                  <a:fillRect l="-686" t="-1807" r="-572"/>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7DE87B5-4EB6-304D-A893-8A62239C8298}"/>
              </a:ext>
            </a:extLst>
          </p:cNvPr>
          <p:cNvPicPr>
            <a:picLocks noChangeAspect="1"/>
          </p:cNvPicPr>
          <p:nvPr/>
        </p:nvPicPr>
        <p:blipFill>
          <a:blip r:embed="rId6"/>
          <a:stretch>
            <a:fillRect/>
          </a:stretch>
        </p:blipFill>
        <p:spPr>
          <a:xfrm>
            <a:off x="4698316" y="5961120"/>
            <a:ext cx="2595342" cy="620211"/>
          </a:xfrm>
          <a:prstGeom prst="rect">
            <a:avLst/>
          </a:prstGeom>
        </p:spPr>
      </p:pic>
    </p:spTree>
    <p:extLst>
      <p:ext uri="{BB962C8B-B14F-4D97-AF65-F5344CB8AC3E}">
        <p14:creationId xmlns:p14="http://schemas.microsoft.com/office/powerpoint/2010/main" val="306343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1088817" cy="932448"/>
          </a:xfrm>
        </p:spPr>
        <p:txBody>
          <a:bodyPr/>
          <a:lstStyle/>
          <a:p>
            <a:r>
              <a:rPr lang="en-US" spc="0" dirty="0">
                <a:solidFill>
                  <a:srgbClr val="0070C0"/>
                </a:solidFill>
              </a:rPr>
              <a:t>Exercise</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54</a:t>
            </a:fld>
            <a:endParaRPr lang="en-US" dirty="0"/>
          </a:p>
        </p:txBody>
      </p:sp>
      <p:sp>
        <p:nvSpPr>
          <p:cNvPr id="4" name="TextBox 3">
            <a:extLst>
              <a:ext uri="{FF2B5EF4-FFF2-40B4-BE49-F238E27FC236}">
                <a16:creationId xmlns:a16="http://schemas.microsoft.com/office/drawing/2014/main" id="{3DD6355F-C414-8E4B-BABB-580FDE8BC21A}"/>
              </a:ext>
            </a:extLst>
          </p:cNvPr>
          <p:cNvSpPr txBox="1"/>
          <p:nvPr/>
        </p:nvSpPr>
        <p:spPr>
          <a:xfrm>
            <a:off x="1103183" y="1366897"/>
            <a:ext cx="10853416" cy="1046440"/>
          </a:xfrm>
          <a:prstGeom prst="rect">
            <a:avLst/>
          </a:prstGeom>
          <a:noFill/>
        </p:spPr>
        <p:txBody>
          <a:bodyPr wrap="square" rtlCol="0">
            <a:spAutoFit/>
          </a:bodyPr>
          <a:lstStyle/>
          <a:p>
            <a:endParaRPr lang="en-GB" sz="2200" dirty="0"/>
          </a:p>
          <a:p>
            <a:endParaRPr lang="en-GB" sz="2200" dirty="0"/>
          </a:p>
          <a:p>
            <a:endParaRPr lang="en-US" dirty="0"/>
          </a:p>
        </p:txBody>
      </p:sp>
      <mc:AlternateContent xmlns:mc="http://schemas.openxmlformats.org/markup-compatibility/2006" xmlns:a14="http://schemas.microsoft.com/office/drawing/2010/main">
        <mc:Choice Requires="a14">
          <p:sp>
            <p:nvSpPr>
              <p:cNvPr id="12" name="Rectangle 5">
                <a:extLst>
                  <a:ext uri="{FF2B5EF4-FFF2-40B4-BE49-F238E27FC236}">
                    <a16:creationId xmlns:a16="http://schemas.microsoft.com/office/drawing/2014/main" id="{2A3FD466-60B4-714F-8B73-1DC63C922E52}"/>
                  </a:ext>
                </a:extLst>
              </p:cNvPr>
              <p:cNvSpPr>
                <a:spLocks noChangeArrowheads="1"/>
              </p:cNvSpPr>
              <p:nvPr/>
            </p:nvSpPr>
            <p:spPr bwMode="auto">
              <a:xfrm>
                <a:off x="1001648" y="1366897"/>
                <a:ext cx="10188704" cy="19389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ts val="1200"/>
                  </a:spcBef>
                  <a:buFontTx/>
                  <a:buNone/>
                </a:pPr>
                <a:r>
                  <a:rPr lang="en-GB" altLang="en-US" sz="2200" dirty="0">
                    <a:solidFill>
                      <a:schemeClr val="bg1">
                        <a:lumMod val="10000"/>
                      </a:schemeClr>
                    </a:solidFill>
                    <a:latin typeface="Arial" panose="020B0604020202020204" pitchFamily="34" charset="0"/>
                    <a:cs typeface="Arial" panose="020B0604020202020204" pitchFamily="34" charset="0"/>
                  </a:rPr>
                  <a:t>Use pen and paper to filter the following 5x5 image </a:t>
                </a:r>
                <a14:m>
                  <m:oMath xmlns:m="http://schemas.openxmlformats.org/officeDocument/2006/math">
                    <m:r>
                      <a:rPr lang="en-GB" altLang="en-US" sz="2200" i="1" dirty="0" smtClean="0">
                        <a:solidFill>
                          <a:schemeClr val="bg1">
                            <a:lumMod val="10000"/>
                          </a:schemeClr>
                        </a:solidFill>
                        <a:latin typeface="Cambria Math" panose="02040503050406030204" pitchFamily="18" charset="0"/>
                        <a:cs typeface="Arial" panose="020B0604020202020204" pitchFamily="34" charset="0"/>
                      </a:rPr>
                      <m:t>𝐼</m:t>
                    </m:r>
                  </m:oMath>
                </a14:m>
                <a:r>
                  <a:rPr lang="en-GB" altLang="en-US" sz="2200" dirty="0">
                    <a:solidFill>
                      <a:schemeClr val="bg1">
                        <a:lumMod val="10000"/>
                      </a:schemeClr>
                    </a:solidFill>
                    <a:latin typeface="Arial" panose="020B0604020202020204" pitchFamily="34" charset="0"/>
                    <a:cs typeface="Arial" panose="020B0604020202020204" pitchFamily="34" charset="0"/>
                  </a:rPr>
                  <a:t> using a 3x3 Sobel Edge detector to produce an output </a:t>
                </a:r>
                <a14:m>
                  <m:oMath xmlns:m="http://schemas.openxmlformats.org/officeDocument/2006/math">
                    <m:r>
                      <a:rPr lang="en-GB" altLang="en-US" sz="2200" i="1" dirty="0" smtClean="0">
                        <a:solidFill>
                          <a:schemeClr val="bg1">
                            <a:lumMod val="10000"/>
                          </a:schemeClr>
                        </a:solidFill>
                        <a:latin typeface="Cambria Math" panose="02040503050406030204" pitchFamily="18" charset="0"/>
                        <a:cs typeface="Arial" panose="020B0604020202020204" pitchFamily="34" charset="0"/>
                      </a:rPr>
                      <m:t>𝐼</m:t>
                    </m:r>
                    <m:r>
                      <a:rPr lang="en-GB" altLang="en-US" sz="2200" i="1" baseline="-25000" dirty="0" err="1">
                        <a:solidFill>
                          <a:schemeClr val="bg1">
                            <a:lumMod val="10000"/>
                          </a:schemeClr>
                        </a:solidFill>
                        <a:latin typeface="Cambria Math" panose="02040503050406030204" pitchFamily="18" charset="0"/>
                        <a:cs typeface="Arial" panose="020B0604020202020204" pitchFamily="34" charset="0"/>
                      </a:rPr>
                      <m:t>𝑜𝑢𝑡</m:t>
                    </m:r>
                  </m:oMath>
                </a14:m>
                <a:r>
                  <a:rPr lang="en-GB" altLang="en-US" sz="2200" dirty="0">
                    <a:solidFill>
                      <a:schemeClr val="bg1">
                        <a:lumMod val="10000"/>
                      </a:schemeClr>
                    </a:solidFill>
                    <a:latin typeface="Arial" panose="020B0604020202020204" pitchFamily="34" charset="0"/>
                    <a:cs typeface="Arial" panose="020B0604020202020204" pitchFamily="34" charset="0"/>
                  </a:rPr>
                  <a:t>.  You may assume that the elements outside the borders of</a:t>
                </a:r>
                <a14:m>
                  <m:oMath xmlns:m="http://schemas.openxmlformats.org/officeDocument/2006/math">
                    <m:r>
                      <a:rPr lang="en-GB" altLang="en-US" sz="2200" i="1" dirty="0" smtClean="0">
                        <a:solidFill>
                          <a:schemeClr val="bg1">
                            <a:lumMod val="10000"/>
                          </a:schemeClr>
                        </a:solidFill>
                        <a:latin typeface="Cambria Math" panose="02040503050406030204" pitchFamily="18" charset="0"/>
                        <a:cs typeface="Arial" panose="020B0604020202020204" pitchFamily="34" charset="0"/>
                      </a:rPr>
                      <m:t> </m:t>
                    </m:r>
                    <m:r>
                      <a:rPr lang="en-GB" altLang="en-US" sz="2200" i="1" dirty="0" smtClean="0">
                        <a:solidFill>
                          <a:schemeClr val="bg1">
                            <a:lumMod val="10000"/>
                          </a:schemeClr>
                        </a:solidFill>
                        <a:latin typeface="Cambria Math" panose="02040503050406030204" pitchFamily="18" charset="0"/>
                        <a:cs typeface="Arial" panose="020B0604020202020204" pitchFamily="34" charset="0"/>
                      </a:rPr>
                      <m:t>𝐼</m:t>
                    </m:r>
                    <m:r>
                      <a:rPr lang="en-GB" altLang="en-US" sz="2200" i="1" dirty="0" smtClean="0">
                        <a:solidFill>
                          <a:schemeClr val="bg1">
                            <a:lumMod val="10000"/>
                          </a:schemeClr>
                        </a:solidFill>
                        <a:latin typeface="Cambria Math" panose="02040503050406030204" pitchFamily="18" charset="0"/>
                        <a:cs typeface="Arial" panose="020B0604020202020204" pitchFamily="34" charset="0"/>
                      </a:rPr>
                      <m:t> </m:t>
                    </m:r>
                  </m:oMath>
                </a14:m>
                <a:r>
                  <a:rPr lang="en-GB" altLang="en-US" sz="2200" dirty="0">
                    <a:solidFill>
                      <a:schemeClr val="bg1">
                        <a:lumMod val="10000"/>
                      </a:schemeClr>
                    </a:solidFill>
                    <a:latin typeface="Arial" panose="020B0604020202020204" pitchFamily="34" charset="0"/>
                    <a:cs typeface="Arial" panose="020B0604020202020204" pitchFamily="34" charset="0"/>
                  </a:rPr>
                  <a:t>equals 0.  In your answer the dimension of the processed image </a:t>
                </a:r>
                <a14:m>
                  <m:oMath xmlns:m="http://schemas.openxmlformats.org/officeDocument/2006/math">
                    <m:r>
                      <a:rPr lang="en-GB" altLang="en-US" sz="2200" i="1" dirty="0" smtClean="0">
                        <a:solidFill>
                          <a:schemeClr val="bg1">
                            <a:lumMod val="10000"/>
                          </a:schemeClr>
                        </a:solidFill>
                        <a:latin typeface="Cambria Math" panose="02040503050406030204" pitchFamily="18" charset="0"/>
                        <a:cs typeface="Arial" panose="020B0604020202020204" pitchFamily="34" charset="0"/>
                      </a:rPr>
                      <m:t>𝐼</m:t>
                    </m:r>
                    <m:r>
                      <a:rPr lang="en-GB" altLang="en-US" sz="2200" i="1" baseline="-25000" dirty="0" err="1">
                        <a:solidFill>
                          <a:schemeClr val="bg1">
                            <a:lumMod val="10000"/>
                          </a:schemeClr>
                        </a:solidFill>
                        <a:latin typeface="Cambria Math" panose="02040503050406030204" pitchFamily="18" charset="0"/>
                        <a:cs typeface="Arial" panose="020B0604020202020204" pitchFamily="34" charset="0"/>
                      </a:rPr>
                      <m:t>𝑜𝑢𝑡</m:t>
                    </m:r>
                  </m:oMath>
                </a14:m>
                <a:r>
                  <a:rPr lang="en-GB" altLang="en-US" sz="2200" dirty="0">
                    <a:solidFill>
                      <a:schemeClr val="bg1">
                        <a:lumMod val="10000"/>
                      </a:schemeClr>
                    </a:solidFill>
                    <a:latin typeface="Arial" panose="020B0604020202020204" pitchFamily="34" charset="0"/>
                    <a:cs typeface="Arial" panose="020B0604020202020204" pitchFamily="34" charset="0"/>
                  </a:rPr>
                  <a:t> should remain of size 5x5 </a:t>
                </a:r>
              </a:p>
              <a:p>
                <a:pPr>
                  <a:spcBef>
                    <a:spcPts val="1200"/>
                  </a:spcBef>
                  <a:buFontTx/>
                  <a:buNone/>
                </a:pPr>
                <a:r>
                  <a:rPr lang="en-GB" altLang="en-US" sz="2200" dirty="0">
                    <a:latin typeface="Arial" panose="020B0604020202020204" pitchFamily="34" charset="0"/>
                    <a:cs typeface="Arial" panose="020B0604020202020204" pitchFamily="34" charset="0"/>
                  </a:rPr>
                  <a:t> </a:t>
                </a:r>
              </a:p>
            </p:txBody>
          </p:sp>
        </mc:Choice>
        <mc:Fallback xmlns="">
          <p:sp>
            <p:nvSpPr>
              <p:cNvPr id="12" name="Rectangle 5">
                <a:extLst>
                  <a:ext uri="{FF2B5EF4-FFF2-40B4-BE49-F238E27FC236}">
                    <a16:creationId xmlns:a16="http://schemas.microsoft.com/office/drawing/2014/main" id="{2A3FD466-60B4-714F-8B73-1DC63C922E52}"/>
                  </a:ext>
                </a:extLst>
              </p:cNvPr>
              <p:cNvSpPr>
                <a:spLocks noRot="1" noChangeAspect="1" noMove="1" noResize="1" noEditPoints="1" noAdjustHandles="1" noChangeArrowheads="1" noChangeShapeType="1" noTextEdit="1"/>
              </p:cNvSpPr>
              <p:nvPr/>
            </p:nvSpPr>
            <p:spPr bwMode="auto">
              <a:xfrm>
                <a:off x="1001648" y="1366897"/>
                <a:ext cx="10188704" cy="1938992"/>
              </a:xfrm>
              <a:prstGeom prst="rect">
                <a:avLst/>
              </a:prstGeom>
              <a:blipFill>
                <a:blip r:embed="rId3"/>
                <a:stretch>
                  <a:fillRect l="-746" t="-1948" r="-37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5" name="Picture 4">
            <a:extLst>
              <a:ext uri="{FF2B5EF4-FFF2-40B4-BE49-F238E27FC236}">
                <a16:creationId xmlns:a16="http://schemas.microsoft.com/office/drawing/2014/main" id="{C2F0821C-996F-5C46-ADD3-C1CD014A888E}"/>
              </a:ext>
            </a:extLst>
          </p:cNvPr>
          <p:cNvPicPr>
            <a:picLocks noChangeAspect="1"/>
          </p:cNvPicPr>
          <p:nvPr/>
        </p:nvPicPr>
        <p:blipFill>
          <a:blip r:embed="rId4"/>
          <a:stretch>
            <a:fillRect/>
          </a:stretch>
        </p:blipFill>
        <p:spPr>
          <a:xfrm>
            <a:off x="3342554" y="3453679"/>
            <a:ext cx="4906818" cy="2493818"/>
          </a:xfrm>
          <a:prstGeom prst="rect">
            <a:avLst/>
          </a:prstGeom>
        </p:spPr>
      </p:pic>
    </p:spTree>
    <p:extLst>
      <p:ext uri="{BB962C8B-B14F-4D97-AF65-F5344CB8AC3E}">
        <p14:creationId xmlns:p14="http://schemas.microsoft.com/office/powerpoint/2010/main" val="34888781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1088817" cy="932448"/>
          </a:xfrm>
        </p:spPr>
        <p:txBody>
          <a:bodyPr/>
          <a:lstStyle/>
          <a:p>
            <a:r>
              <a:rPr lang="en-US" spc="0" dirty="0">
                <a:solidFill>
                  <a:srgbClr val="0070C0"/>
                </a:solidFill>
              </a:rPr>
              <a:t>Correlation</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55</a:t>
            </a:fld>
            <a:endParaRPr lang="en-US" dirty="0"/>
          </a:p>
        </p:txBody>
      </p:sp>
      <p:sp>
        <p:nvSpPr>
          <p:cNvPr id="4" name="TextBox 3">
            <a:extLst>
              <a:ext uri="{FF2B5EF4-FFF2-40B4-BE49-F238E27FC236}">
                <a16:creationId xmlns:a16="http://schemas.microsoft.com/office/drawing/2014/main" id="{3DD6355F-C414-8E4B-BABB-580FDE8BC21A}"/>
              </a:ext>
            </a:extLst>
          </p:cNvPr>
          <p:cNvSpPr txBox="1"/>
          <p:nvPr/>
        </p:nvSpPr>
        <p:spPr>
          <a:xfrm>
            <a:off x="1103183" y="1481197"/>
            <a:ext cx="10853416" cy="4838248"/>
          </a:xfrm>
          <a:prstGeom prst="rect">
            <a:avLst/>
          </a:prstGeom>
          <a:noFill/>
        </p:spPr>
        <p:txBody>
          <a:bodyPr wrap="square" rtlCol="0">
            <a:spAutoFit/>
          </a:bodyPr>
          <a:lstStyle/>
          <a:p>
            <a:pPr marL="342900" indent="-342900">
              <a:lnSpc>
                <a:spcPct val="80000"/>
              </a:lnSpc>
              <a:buFont typeface="Arial" panose="020B0604020202020204" pitchFamily="34" charset="0"/>
              <a:buChar char="•"/>
            </a:pPr>
            <a:r>
              <a:rPr lang="en-GB" altLang="en-US" sz="2200" b="1" dirty="0">
                <a:solidFill>
                  <a:schemeClr val="accent3">
                    <a:lumMod val="75000"/>
                    <a:lumOff val="25000"/>
                  </a:schemeClr>
                </a:solidFill>
              </a:rPr>
              <a:t>Examples:</a:t>
            </a:r>
            <a:r>
              <a:rPr lang="en-GB" altLang="en-US" sz="2200" dirty="0">
                <a:solidFill>
                  <a:schemeClr val="accent3">
                    <a:lumMod val="75000"/>
                    <a:lumOff val="25000"/>
                  </a:schemeClr>
                </a:solidFill>
              </a:rPr>
              <a:t>  </a:t>
            </a:r>
          </a:p>
          <a:p>
            <a:pPr marL="342900" indent="-342900">
              <a:lnSpc>
                <a:spcPct val="80000"/>
              </a:lnSpc>
              <a:buFont typeface="Arial" panose="020B0604020202020204" pitchFamily="34" charset="0"/>
              <a:buChar char="•"/>
            </a:pPr>
            <a:endParaRPr lang="en-GB" altLang="en-US" sz="2200" dirty="0">
              <a:solidFill>
                <a:schemeClr val="accent3">
                  <a:lumMod val="75000"/>
                  <a:lumOff val="25000"/>
                </a:schemeClr>
              </a:solidFill>
            </a:endParaRPr>
          </a:p>
          <a:p>
            <a:pPr marL="800065" lvl="1" indent="-342900">
              <a:lnSpc>
                <a:spcPct val="80000"/>
              </a:lnSpc>
              <a:buFont typeface="Arial" panose="020B0604020202020204" pitchFamily="34" charset="0"/>
              <a:buChar char="•"/>
            </a:pPr>
            <a:r>
              <a:rPr lang="en-GB" altLang="en-US" sz="2200" dirty="0">
                <a:solidFill>
                  <a:srgbClr val="000000"/>
                </a:solidFill>
              </a:rPr>
              <a:t>In digital communications a set of data symbols may be represented by a set of unique discrete time sequences. If one of these time sequences is transmitted the receiver has to determine which particular sequence has been received by comparing the received signal with every member of possible sequences from the set.  </a:t>
            </a:r>
          </a:p>
          <a:p>
            <a:pPr marL="342900" indent="-342900">
              <a:lnSpc>
                <a:spcPct val="80000"/>
              </a:lnSpc>
              <a:buFont typeface="Arial" panose="020B0604020202020204" pitchFamily="34" charset="0"/>
              <a:buChar char="•"/>
            </a:pPr>
            <a:endParaRPr lang="en-GB" altLang="en-US" sz="2200" dirty="0">
              <a:solidFill>
                <a:srgbClr val="000000"/>
              </a:solidFill>
            </a:endParaRPr>
          </a:p>
          <a:p>
            <a:pPr marL="800065" lvl="1" indent="-342900">
              <a:lnSpc>
                <a:spcPct val="80000"/>
              </a:lnSpc>
              <a:buFont typeface="Arial" panose="020B0604020202020204" pitchFamily="34" charset="0"/>
              <a:buChar char="•"/>
            </a:pPr>
            <a:r>
              <a:rPr lang="en-GB" altLang="en-US" sz="2200" dirty="0">
                <a:solidFill>
                  <a:srgbClr val="000000"/>
                </a:solidFill>
              </a:rPr>
              <a:t>Similarly in radar and sonar applications the received signal reflected from a target is the delayed version of the transmitted signal and by measuring the delay one can determine the location of the target. </a:t>
            </a:r>
          </a:p>
          <a:p>
            <a:pPr marL="342900" indent="-342900">
              <a:lnSpc>
                <a:spcPct val="80000"/>
              </a:lnSpc>
              <a:buFont typeface="Arial" panose="020B0604020202020204" pitchFamily="34" charset="0"/>
              <a:buChar char="•"/>
            </a:pPr>
            <a:endParaRPr lang="en-GB" altLang="en-US" sz="2200" b="1" dirty="0">
              <a:solidFill>
                <a:srgbClr val="000000"/>
              </a:solidFill>
            </a:endParaRPr>
          </a:p>
          <a:p>
            <a:pPr marL="342900" indent="-342900">
              <a:lnSpc>
                <a:spcPct val="80000"/>
              </a:lnSpc>
              <a:buFont typeface="Arial" panose="020B0604020202020204" pitchFamily="34" charset="0"/>
              <a:buChar char="•"/>
            </a:pPr>
            <a:r>
              <a:rPr lang="en-GB" altLang="en-US" sz="2200" b="1" dirty="0">
                <a:solidFill>
                  <a:schemeClr val="accent3">
                    <a:lumMod val="75000"/>
                    <a:lumOff val="25000"/>
                  </a:schemeClr>
                </a:solidFill>
              </a:rPr>
              <a:t>Correlation is the process of comparing two signals</a:t>
            </a:r>
            <a:r>
              <a:rPr lang="en-GB" altLang="en-US" sz="2200" dirty="0">
                <a:solidFill>
                  <a:srgbClr val="000000"/>
                </a:solidFill>
              </a:rPr>
              <a:t>. The level of comparison at different relative lags is measured by the computed correlation coefficient.</a:t>
            </a:r>
          </a:p>
          <a:p>
            <a:endParaRPr lang="en-GB" sz="2200" dirty="0">
              <a:solidFill>
                <a:srgbClr val="000000"/>
              </a:solidFill>
            </a:endParaRPr>
          </a:p>
          <a:p>
            <a:endParaRPr lang="en-GB" sz="2200" dirty="0"/>
          </a:p>
          <a:p>
            <a:endParaRPr lang="en-US" dirty="0"/>
          </a:p>
        </p:txBody>
      </p:sp>
    </p:spTree>
    <p:extLst>
      <p:ext uri="{BB962C8B-B14F-4D97-AF65-F5344CB8AC3E}">
        <p14:creationId xmlns:p14="http://schemas.microsoft.com/office/powerpoint/2010/main" val="46823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1088817" cy="932448"/>
          </a:xfrm>
        </p:spPr>
        <p:txBody>
          <a:bodyPr/>
          <a:lstStyle/>
          <a:p>
            <a:r>
              <a:rPr lang="en-US" spc="0" dirty="0">
                <a:solidFill>
                  <a:srgbClr val="0070C0"/>
                </a:solidFill>
              </a:rPr>
              <a:t>Linear Correlation</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56</a:t>
            </a:fld>
            <a:endParaRPr lang="en-US" dirty="0"/>
          </a:p>
        </p:txBody>
      </p:sp>
      <p:sp>
        <p:nvSpPr>
          <p:cNvPr id="4" name="TextBox 3">
            <a:extLst>
              <a:ext uri="{FF2B5EF4-FFF2-40B4-BE49-F238E27FC236}">
                <a16:creationId xmlns:a16="http://schemas.microsoft.com/office/drawing/2014/main" id="{3DD6355F-C414-8E4B-BABB-580FDE8BC21A}"/>
              </a:ext>
            </a:extLst>
          </p:cNvPr>
          <p:cNvSpPr txBox="1"/>
          <p:nvPr/>
        </p:nvSpPr>
        <p:spPr>
          <a:xfrm>
            <a:off x="1103183" y="1481197"/>
            <a:ext cx="10853416" cy="707886"/>
          </a:xfrm>
          <a:prstGeom prst="rect">
            <a:avLst/>
          </a:prstGeom>
          <a:noFill/>
        </p:spPr>
        <p:txBody>
          <a:bodyPr wrap="square" rtlCol="0">
            <a:spAutoFit/>
          </a:bodyPr>
          <a:lstStyle/>
          <a:p>
            <a:endParaRPr lang="en-GB" sz="2200" dirty="0"/>
          </a:p>
          <a:p>
            <a:endParaRPr lang="en-US" dirty="0"/>
          </a:p>
        </p:txBody>
      </p:sp>
      <p:cxnSp>
        <p:nvCxnSpPr>
          <p:cNvPr id="6" name="Straight Arrow Connector 5">
            <a:extLst>
              <a:ext uri="{FF2B5EF4-FFF2-40B4-BE49-F238E27FC236}">
                <a16:creationId xmlns:a16="http://schemas.microsoft.com/office/drawing/2014/main" id="{D10CFF52-1F3E-0A44-9497-208105481467}"/>
              </a:ext>
            </a:extLst>
          </p:cNvPr>
          <p:cNvCxnSpPr>
            <a:cxnSpLocks/>
          </p:cNvCxnSpPr>
          <p:nvPr/>
        </p:nvCxnSpPr>
        <p:spPr>
          <a:xfrm flipV="1">
            <a:off x="9925795" y="2453545"/>
            <a:ext cx="0" cy="91717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E80B33E-5221-CD46-BB82-A40DBF6169E7}"/>
              </a:ext>
            </a:extLst>
          </p:cNvPr>
          <p:cNvSpPr txBox="1"/>
          <p:nvPr/>
        </p:nvSpPr>
        <p:spPr>
          <a:xfrm>
            <a:off x="8584671" y="3370717"/>
            <a:ext cx="2509020" cy="430887"/>
          </a:xfrm>
          <a:prstGeom prst="rect">
            <a:avLst/>
          </a:prstGeom>
          <a:noFill/>
        </p:spPr>
        <p:txBody>
          <a:bodyPr wrap="none" rtlCol="0">
            <a:spAutoFit/>
          </a:bodyPr>
          <a:lstStyle/>
          <a:p>
            <a:r>
              <a:rPr lang="en-US" sz="2200" b="1" dirty="0">
                <a:solidFill>
                  <a:schemeClr val="accent3">
                    <a:lumMod val="75000"/>
                    <a:lumOff val="25000"/>
                  </a:schemeClr>
                </a:solidFill>
              </a:rPr>
              <a:t>Correlation index</a:t>
            </a:r>
          </a:p>
        </p:txBody>
      </p:sp>
      <p:cxnSp>
        <p:nvCxnSpPr>
          <p:cNvPr id="8" name="Straight Arrow Connector 7">
            <a:extLst>
              <a:ext uri="{FF2B5EF4-FFF2-40B4-BE49-F238E27FC236}">
                <a16:creationId xmlns:a16="http://schemas.microsoft.com/office/drawing/2014/main" id="{0B9276E6-462A-0B49-B749-A40363E0B2EA}"/>
              </a:ext>
            </a:extLst>
          </p:cNvPr>
          <p:cNvCxnSpPr>
            <a:cxnSpLocks/>
          </p:cNvCxnSpPr>
          <p:nvPr/>
        </p:nvCxnSpPr>
        <p:spPr>
          <a:xfrm flipH="1" flipV="1">
            <a:off x="9229725" y="2453545"/>
            <a:ext cx="696070" cy="870756"/>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BDC5745-5E8C-614B-B50C-38C6AE8A8135}"/>
              </a:ext>
            </a:extLst>
          </p:cNvPr>
          <p:cNvCxnSpPr>
            <a:cxnSpLocks/>
          </p:cNvCxnSpPr>
          <p:nvPr/>
        </p:nvCxnSpPr>
        <p:spPr>
          <a:xfrm>
            <a:off x="10301288" y="1448049"/>
            <a:ext cx="400050" cy="729993"/>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61C3B03-4B66-2C4A-BD48-D20731E28F67}"/>
              </a:ext>
            </a:extLst>
          </p:cNvPr>
          <p:cNvSpPr txBox="1"/>
          <p:nvPr/>
        </p:nvSpPr>
        <p:spPr>
          <a:xfrm>
            <a:off x="8671285" y="1010039"/>
            <a:ext cx="2178802" cy="430887"/>
          </a:xfrm>
          <a:prstGeom prst="rect">
            <a:avLst/>
          </a:prstGeom>
          <a:noFill/>
        </p:spPr>
        <p:txBody>
          <a:bodyPr wrap="none" rtlCol="0">
            <a:spAutoFit/>
          </a:bodyPr>
          <a:lstStyle/>
          <a:p>
            <a:r>
              <a:rPr lang="en-US" sz="2200" b="1" dirty="0">
                <a:solidFill>
                  <a:schemeClr val="accent3">
                    <a:lumMod val="75000"/>
                    <a:lumOff val="25000"/>
                  </a:schemeClr>
                </a:solidFill>
              </a:rPr>
              <a:t>Correlation lag</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DDFE90B-35D4-9C4D-A164-CB0D27B2C698}"/>
                  </a:ext>
                </a:extLst>
              </p:cNvPr>
              <p:cNvSpPr txBox="1"/>
              <p:nvPr/>
            </p:nvSpPr>
            <p:spPr>
              <a:xfrm>
                <a:off x="1289404" y="4028522"/>
                <a:ext cx="9804287" cy="461665"/>
              </a:xfrm>
              <a:prstGeom prst="rect">
                <a:avLst/>
              </a:prstGeom>
              <a:noFill/>
            </p:spPr>
            <p:txBody>
              <a:bodyPr wrap="none" rtlCol="0">
                <a:spAutoFit/>
              </a:bodyPr>
              <a:lstStyle/>
              <a:p>
                <a:r>
                  <a:rPr lang="en-US" sz="2400" dirty="0"/>
                  <a:t>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r>
                      <a:rPr lang="en-US" sz="2400" i="1" dirty="0" smtClean="0">
                        <a:latin typeface="Cambria Math" panose="02040503050406030204" pitchFamily="18" charset="0"/>
                      </a:rPr>
                      <m:t>𝑥</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m:t>
                    </m:r>
                  </m:oMath>
                </a14:m>
                <a:r>
                  <a:rPr lang="en-US" sz="2400" dirty="0"/>
                  <a:t>then we obtain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𝑅</m:t>
                        </m:r>
                      </m:e>
                      <m:sub>
                        <m:r>
                          <a:rPr lang="en-US" sz="2400" i="1" dirty="0" smtClean="0">
                            <a:latin typeface="Cambria Math" panose="02040503050406030204" pitchFamily="18" charset="0"/>
                          </a:rPr>
                          <m:t>𝑥𝑥</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𝑗</m:t>
                    </m:r>
                  </m:oMath>
                </a14:m>
                <a:r>
                  <a:rPr lang="en-US" sz="2400" dirty="0"/>
                  <a:t>], </a:t>
                </a:r>
                <a:r>
                  <a:rPr lang="en-US" sz="2400" b="1" dirty="0">
                    <a:solidFill>
                      <a:schemeClr val="accent3">
                        <a:lumMod val="75000"/>
                        <a:lumOff val="25000"/>
                      </a:schemeClr>
                    </a:solidFill>
                  </a:rPr>
                  <a:t>called autocorrelation function </a:t>
                </a:r>
              </a:p>
            </p:txBody>
          </p:sp>
        </mc:Choice>
        <mc:Fallback xmlns="">
          <p:sp>
            <p:nvSpPr>
              <p:cNvPr id="16" name="TextBox 15">
                <a:extLst>
                  <a:ext uri="{FF2B5EF4-FFF2-40B4-BE49-F238E27FC236}">
                    <a16:creationId xmlns:a16="http://schemas.microsoft.com/office/drawing/2014/main" id="{7DDFE90B-35D4-9C4D-A164-CB0D27B2C698}"/>
                  </a:ext>
                </a:extLst>
              </p:cNvPr>
              <p:cNvSpPr txBox="1">
                <a:spLocks noRot="1" noChangeAspect="1" noMove="1" noResize="1" noEditPoints="1" noAdjustHandles="1" noChangeArrowheads="1" noChangeShapeType="1" noTextEdit="1"/>
              </p:cNvSpPr>
              <p:nvPr/>
            </p:nvSpPr>
            <p:spPr>
              <a:xfrm>
                <a:off x="1289404" y="4028522"/>
                <a:ext cx="9804287" cy="461665"/>
              </a:xfrm>
              <a:prstGeom prst="rect">
                <a:avLst/>
              </a:prstGeom>
              <a:blipFill>
                <a:blip r:embed="rId3"/>
                <a:stretch>
                  <a:fillRect l="-906"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43C5315-870E-6548-855C-D85B68634156}"/>
                  </a:ext>
                </a:extLst>
              </p:cNvPr>
              <p:cNvSpPr txBox="1"/>
              <p:nvPr/>
            </p:nvSpPr>
            <p:spPr>
              <a:xfrm>
                <a:off x="3549028" y="4940877"/>
                <a:ext cx="5285037" cy="461665"/>
              </a:xfrm>
              <a:prstGeom prst="rect">
                <a:avLst/>
              </a:prstGeom>
              <a:noFill/>
              <a:ln w="25400">
                <a:solidFill>
                  <a:srgbClr val="FF0000"/>
                </a:solidFill>
              </a:ln>
            </p:spPr>
            <p:txBody>
              <a:bodyPr wrap="none" rtlCol="0">
                <a:spAutoFit/>
              </a:bodyPr>
              <a:lstStyle/>
              <a:p>
                <a:r>
                  <a:rPr lang="en-US" sz="2400" b="1" dirty="0">
                    <a:solidFill>
                      <a:srgbClr val="FF0000"/>
                    </a:solidFill>
                    <a:latin typeface="Arial" panose="020B0604020202020204" pitchFamily="34" charset="0"/>
                    <a:cs typeface="Arial" panose="020B0604020202020204" pitchFamily="34" charset="0"/>
                  </a:rPr>
                  <a:t>Note: </a:t>
                </a:r>
                <a14:m>
                  <m:oMath xmlns:m="http://schemas.openxmlformats.org/officeDocument/2006/math">
                    <m:sSub>
                      <m:sSubPr>
                        <m:ctrlPr>
                          <a:rPr lang="en-US" sz="2400" b="1" i="1" dirty="0" smtClean="0">
                            <a:solidFill>
                              <a:schemeClr val="accent3">
                                <a:lumMod val="75000"/>
                                <a:lumOff val="25000"/>
                              </a:schemeClr>
                            </a:solidFill>
                            <a:latin typeface="Cambria Math" panose="02040503050406030204" pitchFamily="18" charset="0"/>
                          </a:rPr>
                        </m:ctrlPr>
                      </m:sSubPr>
                      <m:e>
                        <m:r>
                          <a:rPr lang="en-US" sz="2400" b="1" i="1" dirty="0" smtClean="0">
                            <a:solidFill>
                              <a:schemeClr val="accent3">
                                <a:lumMod val="75000"/>
                                <a:lumOff val="25000"/>
                              </a:schemeClr>
                            </a:solidFill>
                            <a:latin typeface="Cambria Math" panose="02040503050406030204" pitchFamily="18" charset="0"/>
                          </a:rPr>
                          <m:t>𝑹</m:t>
                        </m:r>
                      </m:e>
                      <m:sub>
                        <m:r>
                          <a:rPr lang="en-GB" sz="2400" b="1" i="1" dirty="0" smtClean="0">
                            <a:solidFill>
                              <a:schemeClr val="accent3">
                                <a:lumMod val="75000"/>
                                <a:lumOff val="25000"/>
                              </a:schemeClr>
                            </a:solidFill>
                            <a:latin typeface="Cambria Math" panose="02040503050406030204" pitchFamily="18" charset="0"/>
                          </a:rPr>
                          <m:t>𝒙𝒙</m:t>
                        </m:r>
                      </m:sub>
                    </m:sSub>
                    <m:d>
                      <m:dPr>
                        <m:begChr m:val="["/>
                        <m:endChr m:val="]"/>
                        <m:ctrlPr>
                          <a:rPr lang="en-US" sz="2400" b="1" i="1" dirty="0" smtClean="0">
                            <a:solidFill>
                              <a:schemeClr val="accent3">
                                <a:lumMod val="75000"/>
                                <a:lumOff val="25000"/>
                              </a:schemeClr>
                            </a:solidFill>
                            <a:latin typeface="Cambria Math" panose="02040503050406030204" pitchFamily="18" charset="0"/>
                          </a:rPr>
                        </m:ctrlPr>
                      </m:dPr>
                      <m:e>
                        <m:r>
                          <a:rPr lang="en-US" sz="2400" b="1" i="1" dirty="0" smtClean="0">
                            <a:solidFill>
                              <a:schemeClr val="accent3">
                                <a:lumMod val="75000"/>
                                <a:lumOff val="25000"/>
                              </a:schemeClr>
                            </a:solidFill>
                            <a:latin typeface="Cambria Math" panose="02040503050406030204" pitchFamily="18" charset="0"/>
                          </a:rPr>
                          <m:t>𝟎</m:t>
                        </m:r>
                      </m:e>
                    </m:d>
                  </m:oMath>
                </a14:m>
                <a:r>
                  <a:rPr lang="en-US" sz="2400" b="1" dirty="0">
                    <a:solidFill>
                      <a:schemeClr val="accent3">
                        <a:lumMod val="75000"/>
                        <a:lumOff val="25000"/>
                      </a:schemeClr>
                    </a:solidFill>
                    <a:latin typeface="Arial" panose="020B0604020202020204" pitchFamily="34" charset="0"/>
                    <a:cs typeface="Arial" panose="020B0604020202020204" pitchFamily="34" charset="0"/>
                  </a:rPr>
                  <a:t> is the Energy of </a:t>
                </a:r>
                <a14:m>
                  <m:oMath xmlns:m="http://schemas.openxmlformats.org/officeDocument/2006/math">
                    <m:r>
                      <a:rPr lang="en-US" sz="2400" b="1" i="1" dirty="0" smtClean="0">
                        <a:solidFill>
                          <a:schemeClr val="accent3">
                            <a:lumMod val="75000"/>
                            <a:lumOff val="25000"/>
                          </a:schemeClr>
                        </a:solidFill>
                        <a:latin typeface="Cambria Math" panose="02040503050406030204" pitchFamily="18" charset="0"/>
                        <a:cs typeface="Arial" panose="020B0604020202020204" pitchFamily="34" charset="0"/>
                      </a:rPr>
                      <m:t>𝒙</m:t>
                    </m:r>
                    <m:d>
                      <m:dPr>
                        <m:begChr m:val="["/>
                        <m:endChr m:val="]"/>
                        <m:ctrlPr>
                          <a:rPr lang="en-US" sz="2400" b="1" i="1" dirty="0" smtClean="0">
                            <a:solidFill>
                              <a:schemeClr val="accent3">
                                <a:lumMod val="75000"/>
                                <a:lumOff val="25000"/>
                              </a:schemeClr>
                            </a:solidFill>
                            <a:latin typeface="Cambria Math" panose="02040503050406030204" pitchFamily="18" charset="0"/>
                            <a:cs typeface="Arial" panose="020B0604020202020204" pitchFamily="34" charset="0"/>
                          </a:rPr>
                        </m:ctrlPr>
                      </m:dPr>
                      <m:e>
                        <m:r>
                          <a:rPr lang="en-US" sz="2400" b="1" i="1" dirty="0" smtClean="0">
                            <a:solidFill>
                              <a:schemeClr val="accent3">
                                <a:lumMod val="75000"/>
                                <a:lumOff val="25000"/>
                              </a:schemeClr>
                            </a:solidFill>
                            <a:latin typeface="Cambria Math" panose="02040503050406030204" pitchFamily="18" charset="0"/>
                            <a:cs typeface="Arial" panose="020B0604020202020204" pitchFamily="34" charset="0"/>
                          </a:rPr>
                          <m:t>𝒏</m:t>
                        </m:r>
                      </m:e>
                    </m:d>
                  </m:oMath>
                </a14:m>
                <a:r>
                  <a:rPr lang="en-US" sz="2400" b="1" dirty="0">
                    <a:solidFill>
                      <a:schemeClr val="accent3">
                        <a:lumMod val="75000"/>
                        <a:lumOff val="25000"/>
                      </a:schemeClr>
                    </a:solidFill>
                    <a:latin typeface="Arial" panose="020B0604020202020204" pitchFamily="34" charset="0"/>
                    <a:cs typeface="Arial" panose="020B0604020202020204" pitchFamily="34" charset="0"/>
                  </a:rPr>
                  <a:t>!</a:t>
                </a:r>
              </a:p>
            </p:txBody>
          </p:sp>
        </mc:Choice>
        <mc:Fallback xmlns="">
          <p:sp>
            <p:nvSpPr>
              <p:cNvPr id="18" name="TextBox 17">
                <a:extLst>
                  <a:ext uri="{FF2B5EF4-FFF2-40B4-BE49-F238E27FC236}">
                    <a16:creationId xmlns:a16="http://schemas.microsoft.com/office/drawing/2014/main" id="{343C5315-870E-6548-855C-D85B68634156}"/>
                  </a:ext>
                </a:extLst>
              </p:cNvPr>
              <p:cNvSpPr txBox="1">
                <a:spLocks noRot="1" noChangeAspect="1" noMove="1" noResize="1" noEditPoints="1" noAdjustHandles="1" noChangeArrowheads="1" noChangeShapeType="1" noTextEdit="1"/>
              </p:cNvSpPr>
              <p:nvPr/>
            </p:nvSpPr>
            <p:spPr>
              <a:xfrm>
                <a:off x="3549028" y="4940877"/>
                <a:ext cx="5285037" cy="461665"/>
              </a:xfrm>
              <a:prstGeom prst="rect">
                <a:avLst/>
              </a:prstGeom>
              <a:blipFill>
                <a:blip r:embed="rId4"/>
                <a:stretch>
                  <a:fillRect l="-1671" t="-10256" b="-23077"/>
                </a:stretch>
              </a:blipFill>
              <a:ln w="25400">
                <a:solidFill>
                  <a:srgbClr val="FF0000"/>
                </a:solidFill>
              </a:ln>
            </p:spPr>
            <p:txBody>
              <a:bodyPr/>
              <a:lstStyle/>
              <a:p>
                <a:r>
                  <a:rPr lang="en-US">
                    <a:noFill/>
                  </a:rPr>
                  <a:t> </a:t>
                </a:r>
              </a:p>
            </p:txBody>
          </p:sp>
        </mc:Fallback>
      </mc:AlternateContent>
      <p:pic>
        <p:nvPicPr>
          <p:cNvPr id="20" name="Picture 19">
            <a:extLst>
              <a:ext uri="{FF2B5EF4-FFF2-40B4-BE49-F238E27FC236}">
                <a16:creationId xmlns:a16="http://schemas.microsoft.com/office/drawing/2014/main" id="{645BEE72-7DE5-444B-8912-B8A610DB79FF}"/>
              </a:ext>
            </a:extLst>
          </p:cNvPr>
          <p:cNvPicPr>
            <a:picLocks noChangeAspect="1"/>
          </p:cNvPicPr>
          <p:nvPr/>
        </p:nvPicPr>
        <p:blipFill>
          <a:blip r:embed="rId5"/>
          <a:stretch>
            <a:fillRect/>
          </a:stretch>
        </p:blipFill>
        <p:spPr>
          <a:xfrm>
            <a:off x="2746864" y="5641043"/>
            <a:ext cx="6698272" cy="954169"/>
          </a:xfrm>
          <a:prstGeom prst="rect">
            <a:avLst/>
          </a:prstGeom>
        </p:spPr>
      </p:pic>
      <p:pic>
        <p:nvPicPr>
          <p:cNvPr id="21" name="Picture 20">
            <a:extLst>
              <a:ext uri="{FF2B5EF4-FFF2-40B4-BE49-F238E27FC236}">
                <a16:creationId xmlns:a16="http://schemas.microsoft.com/office/drawing/2014/main" id="{E7352853-1A15-B844-A72E-646D7FA395EA}"/>
              </a:ext>
            </a:extLst>
          </p:cNvPr>
          <p:cNvPicPr>
            <a:picLocks noChangeAspect="1"/>
          </p:cNvPicPr>
          <p:nvPr/>
        </p:nvPicPr>
        <p:blipFill>
          <a:blip r:embed="rId6"/>
          <a:stretch>
            <a:fillRect/>
          </a:stretch>
        </p:blipFill>
        <p:spPr>
          <a:xfrm>
            <a:off x="1542574" y="1667542"/>
            <a:ext cx="9359900" cy="1270000"/>
          </a:xfrm>
          <a:prstGeom prst="rect">
            <a:avLst/>
          </a:prstGeom>
        </p:spPr>
      </p:pic>
    </p:spTree>
    <p:extLst>
      <p:ext uri="{BB962C8B-B14F-4D97-AF65-F5344CB8AC3E}">
        <p14:creationId xmlns:p14="http://schemas.microsoft.com/office/powerpoint/2010/main" val="380090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1088817" cy="932448"/>
          </a:xfrm>
        </p:spPr>
        <p:txBody>
          <a:bodyPr/>
          <a:lstStyle/>
          <a:p>
            <a:r>
              <a:rPr lang="en-US" spc="0" dirty="0" err="1">
                <a:solidFill>
                  <a:srgbClr val="0070C0"/>
                </a:solidFill>
              </a:rPr>
              <a:t>Normalised</a:t>
            </a:r>
            <a:r>
              <a:rPr lang="en-US" spc="0" dirty="0">
                <a:solidFill>
                  <a:srgbClr val="0070C0"/>
                </a:solidFill>
              </a:rPr>
              <a:t> Correlation Coefficients</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57</a:t>
            </a:fld>
            <a:endParaRPr lang="en-US" dirty="0"/>
          </a:p>
        </p:txBody>
      </p:sp>
      <p:sp>
        <p:nvSpPr>
          <p:cNvPr id="14" name="Rectangle 3">
            <a:extLst>
              <a:ext uri="{FF2B5EF4-FFF2-40B4-BE49-F238E27FC236}">
                <a16:creationId xmlns:a16="http://schemas.microsoft.com/office/drawing/2014/main" id="{91CB1895-5238-5842-92DB-0B5AC2732680}"/>
              </a:ext>
            </a:extLst>
          </p:cNvPr>
          <p:cNvSpPr txBox="1">
            <a:spLocks noChangeArrowheads="1"/>
          </p:cNvSpPr>
          <p:nvPr/>
        </p:nvSpPr>
        <p:spPr>
          <a:xfrm>
            <a:off x="1103183" y="1185743"/>
            <a:ext cx="10852943" cy="5346716"/>
          </a:xfrm>
          <a:prstGeom prst="rect">
            <a:avLst/>
          </a:prstGeom>
        </p:spPr>
        <p:txBody>
          <a:bodyPr vert="horz" lIns="0" tIns="45720" rIns="0" bIns="45720" rtlCol="0">
            <a:noAutofit/>
          </a:bodyPr>
          <a:lstStyle>
            <a:lvl1pPr marL="0" indent="0" algn="l" defTabSz="914318" rtl="0" eaLnBrk="1" latinLnBrk="0" hangingPunct="1">
              <a:lnSpc>
                <a:spcPct val="120000"/>
              </a:lnSpc>
              <a:spcBef>
                <a:spcPts val="1000"/>
              </a:spcBef>
              <a:buClr>
                <a:srgbClr val="002060"/>
              </a:buClr>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Clr>
                <a:srgbClr val="002060"/>
              </a:buClr>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Clr>
                <a:srgbClr val="002060"/>
              </a:buClr>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Clr>
                <a:srgbClr val="002060"/>
              </a:buClr>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Clr>
                <a:srgbClr val="002060"/>
              </a:buClr>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Tx/>
              <a:buNone/>
            </a:pPr>
            <a:r>
              <a:rPr lang="en-GB" altLang="en-US" sz="2200" dirty="0">
                <a:solidFill>
                  <a:schemeClr val="bg1">
                    <a:lumMod val="10000"/>
                  </a:schemeClr>
                </a:solidFill>
              </a:rPr>
              <a:t>For comparing and displaying correlation coefficients it is normal to use </a:t>
            </a:r>
            <a:r>
              <a:rPr lang="en-GB" altLang="en-US" sz="2200" dirty="0">
                <a:solidFill>
                  <a:schemeClr val="accent3">
                    <a:lumMod val="75000"/>
                    <a:lumOff val="25000"/>
                  </a:schemeClr>
                </a:solidFill>
              </a:rPr>
              <a:t>normalised forms of the autocorrelation and cross correlation coefficients </a:t>
            </a:r>
            <a:r>
              <a:rPr lang="en-GB" altLang="en-US" sz="2200" dirty="0">
                <a:solidFill>
                  <a:schemeClr val="bg1">
                    <a:lumMod val="10000"/>
                  </a:schemeClr>
                </a:solidFill>
              </a:rPr>
              <a:t>defined as :</a:t>
            </a:r>
          </a:p>
          <a:p>
            <a:pPr>
              <a:lnSpc>
                <a:spcPct val="80000"/>
              </a:lnSpc>
              <a:buFontTx/>
              <a:buNone/>
            </a:pPr>
            <a:endParaRPr lang="en-GB" altLang="en-US" sz="2200" dirty="0">
              <a:solidFill>
                <a:schemeClr val="bg1">
                  <a:lumMod val="10000"/>
                </a:schemeClr>
              </a:solidFill>
            </a:endParaRPr>
          </a:p>
          <a:p>
            <a:pPr>
              <a:lnSpc>
                <a:spcPct val="80000"/>
              </a:lnSpc>
              <a:buFontTx/>
              <a:buNone/>
            </a:pPr>
            <a:endParaRPr lang="en-GB" altLang="en-US" sz="2200" dirty="0">
              <a:solidFill>
                <a:schemeClr val="bg1">
                  <a:lumMod val="10000"/>
                </a:schemeClr>
              </a:solidFill>
            </a:endParaRPr>
          </a:p>
          <a:p>
            <a:pPr>
              <a:lnSpc>
                <a:spcPct val="80000"/>
              </a:lnSpc>
              <a:buFontTx/>
              <a:buNone/>
            </a:pPr>
            <a:endParaRPr lang="en-GB" altLang="en-US" sz="2200" dirty="0">
              <a:solidFill>
                <a:schemeClr val="bg1">
                  <a:lumMod val="10000"/>
                </a:schemeClr>
              </a:solidFill>
            </a:endParaRPr>
          </a:p>
          <a:p>
            <a:pPr>
              <a:lnSpc>
                <a:spcPct val="80000"/>
              </a:lnSpc>
              <a:buFontTx/>
              <a:buNone/>
            </a:pPr>
            <a:endParaRPr lang="en-GB" altLang="en-US" sz="2200" dirty="0">
              <a:solidFill>
                <a:schemeClr val="bg1">
                  <a:lumMod val="10000"/>
                </a:schemeClr>
              </a:solidFill>
            </a:endParaRPr>
          </a:p>
          <a:p>
            <a:pPr>
              <a:lnSpc>
                <a:spcPct val="80000"/>
              </a:lnSpc>
              <a:buFontTx/>
              <a:buNone/>
            </a:pPr>
            <a:endParaRPr lang="en-GB" altLang="en-US" sz="2200" dirty="0">
              <a:solidFill>
                <a:schemeClr val="bg1">
                  <a:lumMod val="10000"/>
                </a:schemeClr>
              </a:solidFill>
            </a:endParaRPr>
          </a:p>
          <a:p>
            <a:pPr>
              <a:lnSpc>
                <a:spcPct val="80000"/>
              </a:lnSpc>
              <a:buFontTx/>
              <a:buNone/>
            </a:pPr>
            <a:endParaRPr lang="en-GB" altLang="en-US" sz="2200" dirty="0">
              <a:solidFill>
                <a:schemeClr val="bg1">
                  <a:lumMod val="10000"/>
                </a:schemeClr>
              </a:solidFill>
            </a:endParaRPr>
          </a:p>
          <a:p>
            <a:pPr>
              <a:lnSpc>
                <a:spcPct val="80000"/>
              </a:lnSpc>
              <a:buFontTx/>
              <a:buNone/>
            </a:pPr>
            <a:endParaRPr lang="en-GB" altLang="en-US" sz="2200" dirty="0">
              <a:solidFill>
                <a:schemeClr val="bg1">
                  <a:lumMod val="10000"/>
                </a:schemeClr>
              </a:solidFill>
            </a:endParaRPr>
          </a:p>
          <a:p>
            <a:pPr>
              <a:lnSpc>
                <a:spcPct val="80000"/>
              </a:lnSpc>
              <a:buFontTx/>
              <a:buNone/>
            </a:pPr>
            <a:r>
              <a:rPr lang="en-GB" altLang="en-US" sz="2200" dirty="0">
                <a:solidFill>
                  <a:schemeClr val="bg1">
                    <a:lumMod val="10000"/>
                  </a:schemeClr>
                </a:solidFill>
              </a:rPr>
              <a:t>A normalised coefficient of </a:t>
            </a:r>
          </a:p>
          <a:p>
            <a:pPr marL="342900" indent="-342900">
              <a:lnSpc>
                <a:spcPct val="80000"/>
              </a:lnSpc>
              <a:buFont typeface="Arial" panose="020B0604020202020204" pitchFamily="34" charset="0"/>
              <a:buChar char="•"/>
            </a:pPr>
            <a:r>
              <a:rPr lang="en-GB" altLang="en-US" sz="2200" dirty="0">
                <a:solidFill>
                  <a:srgbClr val="FF0000"/>
                </a:solidFill>
              </a:rPr>
              <a:t>1</a:t>
            </a:r>
            <a:r>
              <a:rPr lang="en-GB" altLang="en-US" sz="2200" dirty="0">
                <a:solidFill>
                  <a:schemeClr val="bg1">
                    <a:lumMod val="10000"/>
                  </a:schemeClr>
                </a:solidFill>
              </a:rPr>
              <a:t> implies 100% similarity between the two signals</a:t>
            </a:r>
          </a:p>
          <a:p>
            <a:pPr marL="342900" indent="-342900">
              <a:lnSpc>
                <a:spcPct val="80000"/>
              </a:lnSpc>
              <a:buFont typeface="Arial" panose="020B0604020202020204" pitchFamily="34" charset="0"/>
              <a:buChar char="•"/>
            </a:pPr>
            <a:r>
              <a:rPr lang="en-GB" altLang="en-US" sz="2200" dirty="0">
                <a:solidFill>
                  <a:srgbClr val="FF0000"/>
                </a:solidFill>
              </a:rPr>
              <a:t>-1 </a:t>
            </a:r>
            <a:r>
              <a:rPr lang="en-GB" altLang="en-US" sz="2200" dirty="0">
                <a:solidFill>
                  <a:schemeClr val="bg1">
                    <a:lumMod val="10000"/>
                  </a:schemeClr>
                </a:solidFill>
              </a:rPr>
              <a:t>implies maximum 100% opposite type signals (when one increases the other decreases)</a:t>
            </a:r>
          </a:p>
          <a:p>
            <a:pPr marL="342900" indent="-342900">
              <a:lnSpc>
                <a:spcPct val="80000"/>
              </a:lnSpc>
              <a:buFont typeface="Arial" panose="020B0604020202020204" pitchFamily="34" charset="0"/>
              <a:buChar char="•"/>
            </a:pPr>
            <a:r>
              <a:rPr lang="en-GB" altLang="en-US" sz="2200" dirty="0">
                <a:solidFill>
                  <a:srgbClr val="FF0000"/>
                </a:solidFill>
              </a:rPr>
              <a:t>0</a:t>
            </a:r>
            <a:r>
              <a:rPr lang="en-GB" altLang="en-US" sz="2200" dirty="0">
                <a:solidFill>
                  <a:schemeClr val="bg1">
                    <a:lumMod val="10000"/>
                  </a:schemeClr>
                </a:solidFill>
              </a:rPr>
              <a:t>  implies NO correlation between the two signals</a:t>
            </a:r>
          </a:p>
          <a:p>
            <a:pPr>
              <a:lnSpc>
                <a:spcPct val="80000"/>
              </a:lnSpc>
              <a:buFontTx/>
              <a:buNone/>
            </a:pPr>
            <a:r>
              <a:rPr lang="en-GB" altLang="en-US" sz="2000" dirty="0"/>
              <a:t>      </a:t>
            </a:r>
          </a:p>
        </p:txBody>
      </p:sp>
      <p:graphicFrame>
        <p:nvGraphicFramePr>
          <p:cNvPr id="17" name="Object 4">
            <a:extLst>
              <a:ext uri="{FF2B5EF4-FFF2-40B4-BE49-F238E27FC236}">
                <a16:creationId xmlns:a16="http://schemas.microsoft.com/office/drawing/2014/main" id="{67526314-AFC0-104D-A2A8-4C50BACFD0BD}"/>
              </a:ext>
            </a:extLst>
          </p:cNvPr>
          <p:cNvGraphicFramePr>
            <a:graphicFrameLocks noChangeAspect="1"/>
          </p:cNvGraphicFramePr>
          <p:nvPr/>
        </p:nvGraphicFramePr>
        <p:xfrm>
          <a:off x="3190108" y="2039722"/>
          <a:ext cx="6070548" cy="1948295"/>
        </p:xfrm>
        <a:graphic>
          <a:graphicData uri="http://schemas.openxmlformats.org/presentationml/2006/ole">
            <mc:AlternateContent xmlns:mc="http://schemas.openxmlformats.org/markup-compatibility/2006">
              <mc:Choice xmlns:v="urn:schemas-microsoft-com:vml" Requires="v">
                <p:oleObj spid="_x0000_s2050" name="Equation" r:id="rId4" imgW="76657200" imgH="24574500" progId="Equation.3">
                  <p:embed/>
                </p:oleObj>
              </mc:Choice>
              <mc:Fallback>
                <p:oleObj name="Equation" r:id="rId4" imgW="76657200" imgH="24574500" progId="Equation.3">
                  <p:embed/>
                  <p:pic>
                    <p:nvPicPr>
                      <p:cNvPr id="17" name="Object 4">
                        <a:extLst>
                          <a:ext uri="{FF2B5EF4-FFF2-40B4-BE49-F238E27FC236}">
                            <a16:creationId xmlns:a16="http://schemas.microsoft.com/office/drawing/2014/main" id="{67526314-AFC0-104D-A2A8-4C50BACFD0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0108" y="2039722"/>
                        <a:ext cx="6070548" cy="194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5324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1088817" cy="932448"/>
          </a:xfrm>
        </p:spPr>
        <p:txBody>
          <a:bodyPr/>
          <a:lstStyle/>
          <a:p>
            <a:r>
              <a:rPr lang="en-US" spc="0" dirty="0">
                <a:solidFill>
                  <a:srgbClr val="0070C0"/>
                </a:solidFill>
              </a:rPr>
              <a:t>Computing the correlation </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58</a:t>
            </a:fld>
            <a:endParaRPr lang="en-US" dirty="0"/>
          </a:p>
        </p:txBody>
      </p:sp>
      <p:sp>
        <p:nvSpPr>
          <p:cNvPr id="7" name="TextBox 6">
            <a:extLst>
              <a:ext uri="{FF2B5EF4-FFF2-40B4-BE49-F238E27FC236}">
                <a16:creationId xmlns:a16="http://schemas.microsoft.com/office/drawing/2014/main" id="{EFAD9D13-1C48-3F44-B7F6-DF1D0E1390A0}"/>
              </a:ext>
            </a:extLst>
          </p:cNvPr>
          <p:cNvSpPr txBox="1"/>
          <p:nvPr/>
        </p:nvSpPr>
        <p:spPr>
          <a:xfrm>
            <a:off x="1103183" y="1100079"/>
            <a:ext cx="10969755" cy="769441"/>
          </a:xfrm>
          <a:prstGeom prst="rect">
            <a:avLst/>
          </a:prstGeom>
          <a:noFill/>
        </p:spPr>
        <p:txBody>
          <a:bodyPr wrap="square" rtlCol="0">
            <a:spAutoFit/>
          </a:bodyPr>
          <a:lstStyle/>
          <a:p>
            <a:pPr marL="285750" indent="-285750">
              <a:buFont typeface="Arial" panose="020B0604020202020204" pitchFamily="34" charset="0"/>
              <a:buChar char="•"/>
            </a:pPr>
            <a:r>
              <a:rPr lang="en-US" sz="2200" dirty="0"/>
              <a:t>Also in this case we can use matrix multiplication to compute the correlation, but we need to modify one of the two matrices:  </a:t>
            </a:r>
          </a:p>
        </p:txBody>
      </p:sp>
      <p:pic>
        <p:nvPicPr>
          <p:cNvPr id="9" name="Picture 8">
            <a:extLst>
              <a:ext uri="{FF2B5EF4-FFF2-40B4-BE49-F238E27FC236}">
                <a16:creationId xmlns:a16="http://schemas.microsoft.com/office/drawing/2014/main" id="{B3572EDC-BDAC-894E-B999-C19876139194}"/>
              </a:ext>
            </a:extLst>
          </p:cNvPr>
          <p:cNvPicPr>
            <a:picLocks noChangeAspect="1"/>
          </p:cNvPicPr>
          <p:nvPr/>
        </p:nvPicPr>
        <p:blipFill>
          <a:blip r:embed="rId3"/>
          <a:stretch>
            <a:fillRect/>
          </a:stretch>
        </p:blipFill>
        <p:spPr>
          <a:xfrm>
            <a:off x="3519488" y="2512572"/>
            <a:ext cx="5181600" cy="3289300"/>
          </a:xfrm>
          <a:prstGeom prst="rect">
            <a:avLst/>
          </a:prstGeom>
        </p:spPr>
      </p:pic>
      <p:grpSp>
        <p:nvGrpSpPr>
          <p:cNvPr id="16" name="Group 15">
            <a:extLst>
              <a:ext uri="{FF2B5EF4-FFF2-40B4-BE49-F238E27FC236}">
                <a16:creationId xmlns:a16="http://schemas.microsoft.com/office/drawing/2014/main" id="{81FEF13B-2299-2148-AEA6-81C505B50507}"/>
              </a:ext>
            </a:extLst>
          </p:cNvPr>
          <p:cNvGrpSpPr/>
          <p:nvPr/>
        </p:nvGrpSpPr>
        <p:grpSpPr>
          <a:xfrm>
            <a:off x="1103183" y="4265210"/>
            <a:ext cx="2011492" cy="2169819"/>
            <a:chOff x="1103183" y="4265210"/>
            <a:chExt cx="2011492" cy="2169819"/>
          </a:xfrm>
        </p:grpSpPr>
        <p:cxnSp>
          <p:nvCxnSpPr>
            <p:cNvPr id="12" name="Straight Arrow Connector 11">
              <a:extLst>
                <a:ext uri="{FF2B5EF4-FFF2-40B4-BE49-F238E27FC236}">
                  <a16:creationId xmlns:a16="http://schemas.microsoft.com/office/drawing/2014/main" id="{389CA663-8361-D44B-9B90-09E1450F3B06}"/>
                </a:ext>
              </a:extLst>
            </p:cNvPr>
            <p:cNvCxnSpPr>
              <a:cxnSpLocks/>
            </p:cNvCxnSpPr>
            <p:nvPr/>
          </p:nvCxnSpPr>
          <p:spPr>
            <a:xfrm flipV="1">
              <a:off x="2174745" y="4265210"/>
              <a:ext cx="939930" cy="978303"/>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B165B77-28F6-EE4C-BD42-D6D8057F4A96}"/>
                </a:ext>
              </a:extLst>
            </p:cNvPr>
            <p:cNvGrpSpPr/>
            <p:nvPr/>
          </p:nvGrpSpPr>
          <p:grpSpPr>
            <a:xfrm>
              <a:off x="1103183" y="5388589"/>
              <a:ext cx="1548917" cy="1046440"/>
              <a:chOff x="1103183" y="5388589"/>
              <a:chExt cx="1548917" cy="1046440"/>
            </a:xfrm>
          </p:grpSpPr>
          <p:sp>
            <p:nvSpPr>
              <p:cNvPr id="11" name="TextBox 10">
                <a:extLst>
                  <a:ext uri="{FF2B5EF4-FFF2-40B4-BE49-F238E27FC236}">
                    <a16:creationId xmlns:a16="http://schemas.microsoft.com/office/drawing/2014/main" id="{07132C6E-B421-F145-AD70-D23321E43C48}"/>
                  </a:ext>
                </a:extLst>
              </p:cNvPr>
              <p:cNvSpPr txBox="1"/>
              <p:nvPr/>
            </p:nvSpPr>
            <p:spPr>
              <a:xfrm>
                <a:off x="1103183" y="5388589"/>
                <a:ext cx="1548917" cy="1046440"/>
              </a:xfrm>
              <a:prstGeom prst="rect">
                <a:avLst/>
              </a:prstGeom>
              <a:noFill/>
            </p:spPr>
            <p:txBody>
              <a:bodyPr wrap="square" rtlCol="0">
                <a:spAutoFit/>
              </a:bodyPr>
              <a:lstStyle/>
              <a:p>
                <a:r>
                  <a:rPr lang="en-US" sz="2200" dirty="0"/>
                  <a:t>Flip left right of</a:t>
                </a:r>
              </a:p>
              <a:p>
                <a:endParaRPr lang="en-US" dirty="0"/>
              </a:p>
            </p:txBody>
          </p:sp>
          <p:pic>
            <p:nvPicPr>
              <p:cNvPr id="13" name="Picture 12">
                <a:extLst>
                  <a:ext uri="{FF2B5EF4-FFF2-40B4-BE49-F238E27FC236}">
                    <a16:creationId xmlns:a16="http://schemas.microsoft.com/office/drawing/2014/main" id="{00F1F615-0E9F-4B43-9744-9B12E0D12A77}"/>
                  </a:ext>
                </a:extLst>
              </p:cNvPr>
              <p:cNvPicPr>
                <a:picLocks noChangeAspect="1"/>
              </p:cNvPicPr>
              <p:nvPr/>
            </p:nvPicPr>
            <p:blipFill>
              <a:blip r:embed="rId4"/>
              <a:stretch>
                <a:fillRect/>
              </a:stretch>
            </p:blipFill>
            <p:spPr>
              <a:xfrm>
                <a:off x="2164744" y="5760009"/>
                <a:ext cx="268903" cy="303599"/>
              </a:xfrm>
              <a:prstGeom prst="rect">
                <a:avLst/>
              </a:prstGeom>
            </p:spPr>
          </p:pic>
        </p:grpSp>
      </p:grpSp>
      <p:sp>
        <p:nvSpPr>
          <p:cNvPr id="18" name="TextBox 17">
            <a:extLst>
              <a:ext uri="{FF2B5EF4-FFF2-40B4-BE49-F238E27FC236}">
                <a16:creationId xmlns:a16="http://schemas.microsoft.com/office/drawing/2014/main" id="{95DD7060-6259-BE45-A299-EAFCD59A6601}"/>
              </a:ext>
            </a:extLst>
          </p:cNvPr>
          <p:cNvSpPr txBox="1"/>
          <p:nvPr/>
        </p:nvSpPr>
        <p:spPr>
          <a:xfrm>
            <a:off x="9359846" y="2002932"/>
            <a:ext cx="797013" cy="430887"/>
          </a:xfrm>
          <a:prstGeom prst="rect">
            <a:avLst/>
          </a:prstGeom>
          <a:noFill/>
        </p:spPr>
        <p:txBody>
          <a:bodyPr wrap="none" rtlCol="0">
            <a:spAutoFit/>
          </a:bodyPr>
          <a:lstStyle/>
          <a:p>
            <a:r>
              <a:rPr lang="en-US" sz="2200" dirty="0">
                <a:solidFill>
                  <a:schemeClr val="accent4">
                    <a:lumMod val="75000"/>
                    <a:lumOff val="25000"/>
                  </a:schemeClr>
                </a:solidFill>
              </a:rPr>
              <a:t>Lags</a:t>
            </a:r>
          </a:p>
        </p:txBody>
      </p:sp>
      <p:sp>
        <p:nvSpPr>
          <p:cNvPr id="19" name="TextBox 18">
            <a:extLst>
              <a:ext uri="{FF2B5EF4-FFF2-40B4-BE49-F238E27FC236}">
                <a16:creationId xmlns:a16="http://schemas.microsoft.com/office/drawing/2014/main" id="{2FC00B73-DB7C-7E4A-8A6B-39CF444939CF}"/>
              </a:ext>
            </a:extLst>
          </p:cNvPr>
          <p:cNvSpPr txBox="1"/>
          <p:nvPr/>
        </p:nvSpPr>
        <p:spPr>
          <a:xfrm>
            <a:off x="9528962" y="2370289"/>
            <a:ext cx="458780" cy="3693319"/>
          </a:xfrm>
          <a:prstGeom prst="rect">
            <a:avLst/>
          </a:prstGeom>
          <a:noFill/>
        </p:spPr>
        <p:txBody>
          <a:bodyPr wrap="none" rtlCol="0">
            <a:spAutoFit/>
          </a:bodyPr>
          <a:lstStyle/>
          <a:p>
            <a:pPr algn="r">
              <a:lnSpc>
                <a:spcPct val="150000"/>
              </a:lnSpc>
            </a:pPr>
            <a:r>
              <a:rPr lang="en-US" sz="2400" dirty="0">
                <a:solidFill>
                  <a:schemeClr val="accent4">
                    <a:lumMod val="75000"/>
                    <a:lumOff val="25000"/>
                  </a:schemeClr>
                </a:solidFill>
              </a:rPr>
              <a:t>-3</a:t>
            </a:r>
          </a:p>
          <a:p>
            <a:pPr algn="r">
              <a:lnSpc>
                <a:spcPct val="150000"/>
              </a:lnSpc>
            </a:pPr>
            <a:r>
              <a:rPr lang="en-US" sz="2400" dirty="0">
                <a:solidFill>
                  <a:schemeClr val="accent4">
                    <a:lumMod val="75000"/>
                    <a:lumOff val="25000"/>
                  </a:schemeClr>
                </a:solidFill>
              </a:rPr>
              <a:t>-2</a:t>
            </a:r>
          </a:p>
          <a:p>
            <a:pPr algn="r">
              <a:lnSpc>
                <a:spcPct val="150000"/>
              </a:lnSpc>
            </a:pPr>
            <a:r>
              <a:rPr lang="en-US" sz="2400" dirty="0">
                <a:solidFill>
                  <a:schemeClr val="accent4">
                    <a:lumMod val="75000"/>
                    <a:lumOff val="25000"/>
                  </a:schemeClr>
                </a:solidFill>
              </a:rPr>
              <a:t>-1</a:t>
            </a:r>
          </a:p>
          <a:p>
            <a:pPr algn="r">
              <a:lnSpc>
                <a:spcPct val="150000"/>
              </a:lnSpc>
            </a:pPr>
            <a:r>
              <a:rPr lang="en-US" sz="2400" dirty="0">
                <a:solidFill>
                  <a:schemeClr val="accent4">
                    <a:lumMod val="75000"/>
                    <a:lumOff val="25000"/>
                  </a:schemeClr>
                </a:solidFill>
              </a:rPr>
              <a:t>0</a:t>
            </a:r>
          </a:p>
          <a:p>
            <a:pPr algn="r">
              <a:lnSpc>
                <a:spcPct val="150000"/>
              </a:lnSpc>
            </a:pPr>
            <a:r>
              <a:rPr lang="en-US" sz="2400" dirty="0">
                <a:solidFill>
                  <a:schemeClr val="accent4">
                    <a:lumMod val="75000"/>
                    <a:lumOff val="25000"/>
                  </a:schemeClr>
                </a:solidFill>
              </a:rPr>
              <a:t>1</a:t>
            </a:r>
          </a:p>
          <a:p>
            <a:pPr algn="r">
              <a:lnSpc>
                <a:spcPct val="150000"/>
              </a:lnSpc>
            </a:pPr>
            <a:r>
              <a:rPr lang="en-US" sz="2400" dirty="0">
                <a:solidFill>
                  <a:schemeClr val="accent4">
                    <a:lumMod val="75000"/>
                    <a:lumOff val="25000"/>
                  </a:schemeClr>
                </a:solidFill>
              </a:rPr>
              <a:t>2</a:t>
            </a:r>
          </a:p>
          <a:p>
            <a:endParaRPr lang="en-US" dirty="0"/>
          </a:p>
        </p:txBody>
      </p:sp>
      <p:pic>
        <p:nvPicPr>
          <p:cNvPr id="4" name="Picture 3">
            <a:extLst>
              <a:ext uri="{FF2B5EF4-FFF2-40B4-BE49-F238E27FC236}">
                <a16:creationId xmlns:a16="http://schemas.microsoft.com/office/drawing/2014/main" id="{922F4771-B0A4-A54A-97B0-4B1AE658ED7B}"/>
              </a:ext>
            </a:extLst>
          </p:cNvPr>
          <p:cNvPicPr>
            <a:picLocks noChangeAspect="1"/>
          </p:cNvPicPr>
          <p:nvPr/>
        </p:nvPicPr>
        <p:blipFill>
          <a:blip r:embed="rId5"/>
          <a:stretch>
            <a:fillRect/>
          </a:stretch>
        </p:blipFill>
        <p:spPr>
          <a:xfrm>
            <a:off x="4425544" y="1887719"/>
            <a:ext cx="2489200" cy="546100"/>
          </a:xfrm>
          <a:prstGeom prst="rect">
            <a:avLst/>
          </a:prstGeom>
        </p:spPr>
      </p:pic>
      <p:grpSp>
        <p:nvGrpSpPr>
          <p:cNvPr id="10" name="Group 9">
            <a:extLst>
              <a:ext uri="{FF2B5EF4-FFF2-40B4-BE49-F238E27FC236}">
                <a16:creationId xmlns:a16="http://schemas.microsoft.com/office/drawing/2014/main" id="{C0B08558-F4F9-CC48-8C85-7B2AEF18A9E3}"/>
              </a:ext>
            </a:extLst>
          </p:cNvPr>
          <p:cNvGrpSpPr/>
          <p:nvPr/>
        </p:nvGrpSpPr>
        <p:grpSpPr>
          <a:xfrm>
            <a:off x="2090717" y="6345154"/>
            <a:ext cx="7523257" cy="469900"/>
            <a:chOff x="2090717" y="6345154"/>
            <a:chExt cx="7523257" cy="469900"/>
          </a:xfrm>
        </p:grpSpPr>
        <p:pic>
          <p:nvPicPr>
            <p:cNvPr id="6" name="Picture 5">
              <a:extLst>
                <a:ext uri="{FF2B5EF4-FFF2-40B4-BE49-F238E27FC236}">
                  <a16:creationId xmlns:a16="http://schemas.microsoft.com/office/drawing/2014/main" id="{7D962C49-9C1D-484A-8351-94FA48AE9381}"/>
                </a:ext>
              </a:extLst>
            </p:cNvPr>
            <p:cNvPicPr>
              <a:picLocks noChangeAspect="1"/>
            </p:cNvPicPr>
            <p:nvPr/>
          </p:nvPicPr>
          <p:blipFill>
            <a:blip r:embed="rId6"/>
            <a:stretch>
              <a:fillRect/>
            </a:stretch>
          </p:blipFill>
          <p:spPr>
            <a:xfrm>
              <a:off x="6210374" y="6345154"/>
              <a:ext cx="3403600" cy="469900"/>
            </a:xfrm>
            <a:prstGeom prst="rect">
              <a:avLst/>
            </a:prstGeom>
          </p:spPr>
        </p:pic>
        <p:sp>
          <p:nvSpPr>
            <p:cNvPr id="8" name="TextBox 7">
              <a:extLst>
                <a:ext uri="{FF2B5EF4-FFF2-40B4-BE49-F238E27FC236}">
                  <a16:creationId xmlns:a16="http://schemas.microsoft.com/office/drawing/2014/main" id="{BA073472-CDAF-C64F-A8E3-81CAA6714B67}"/>
                </a:ext>
              </a:extLst>
            </p:cNvPr>
            <p:cNvSpPr txBox="1"/>
            <p:nvPr/>
          </p:nvSpPr>
          <p:spPr>
            <a:xfrm>
              <a:off x="2090717" y="6364661"/>
              <a:ext cx="3999813" cy="430887"/>
            </a:xfrm>
            <a:prstGeom prst="rect">
              <a:avLst/>
            </a:prstGeom>
            <a:noFill/>
          </p:spPr>
          <p:txBody>
            <a:bodyPr wrap="none" rtlCol="0">
              <a:spAutoFit/>
            </a:bodyPr>
            <a:lstStyle/>
            <a:p>
              <a:r>
                <a:rPr lang="en-US" sz="2200" dirty="0">
                  <a:solidFill>
                    <a:srgbClr val="FF0000"/>
                  </a:solidFill>
                </a:rPr>
                <a:t>Correlation is not commutative</a:t>
              </a:r>
            </a:p>
          </p:txBody>
        </p:sp>
      </p:grpSp>
    </p:spTree>
    <p:extLst>
      <p:ext uri="{BB962C8B-B14F-4D97-AF65-F5344CB8AC3E}">
        <p14:creationId xmlns:p14="http://schemas.microsoft.com/office/powerpoint/2010/main" val="28561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1088817" cy="932448"/>
          </a:xfrm>
        </p:spPr>
        <p:txBody>
          <a:bodyPr/>
          <a:lstStyle/>
          <a:p>
            <a:r>
              <a:rPr lang="en-US" dirty="0">
                <a:solidFill>
                  <a:srgbClr val="0070C0"/>
                </a:solidFill>
              </a:rPr>
              <a:t>Example with shift method</a:t>
            </a:r>
            <a:endParaRPr lang="en-US" spc="0" dirty="0">
              <a:solidFill>
                <a:srgbClr val="0070C0"/>
              </a:solidFill>
            </a:endParaRP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59</a:t>
            </a:fld>
            <a:endParaRPr lang="en-US" dirty="0"/>
          </a:p>
        </p:txBody>
      </p:sp>
    </p:spTree>
    <p:extLst>
      <p:ext uri="{BB962C8B-B14F-4D97-AF65-F5344CB8AC3E}">
        <p14:creationId xmlns:p14="http://schemas.microsoft.com/office/powerpoint/2010/main" val="2083395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2B1273D-D8A3-524A-9349-ABA1F4C5A265}"/>
                  </a:ext>
                </a:extLst>
              </p:cNvPr>
              <p:cNvSpPr/>
              <p:nvPr/>
            </p:nvSpPr>
            <p:spPr>
              <a:xfrm>
                <a:off x="1103183" y="820676"/>
                <a:ext cx="10706920" cy="5927777"/>
              </a:xfrm>
              <a:prstGeom prst="rect">
                <a:avLst/>
              </a:prstGeom>
            </p:spPr>
            <p:txBody>
              <a:bodyPr wrap="square">
                <a:spAutoFit/>
              </a:bodyPr>
              <a:lstStyle/>
              <a:p>
                <a:pPr marL="609600" indent="-609600"/>
                <a:endParaRPr lang="en-GB" altLang="en-US" sz="2400" dirty="0"/>
              </a:p>
              <a:p>
                <a:pPr marL="609600" indent="-609600">
                  <a:buFont typeface="Arial" panose="020B0604020202020204" pitchFamily="34" charset="0"/>
                  <a:buChar char="•"/>
                </a:pPr>
                <a:r>
                  <a:rPr lang="en-GB" altLang="en-US" sz="2400" dirty="0">
                    <a:solidFill>
                      <a:srgbClr val="000000"/>
                    </a:solidFill>
                  </a:rPr>
                  <a:t>A system is Linear if it obeys the superposition property;</a:t>
                </a:r>
              </a:p>
              <a:p>
                <a:pPr marL="609600" indent="-609600">
                  <a:buFont typeface="Arial" panose="020B0604020202020204" pitchFamily="34" charset="0"/>
                  <a:buChar char="•"/>
                </a:pPr>
                <a:endParaRPr lang="en-GB" altLang="en-US" sz="2400" dirty="0">
                  <a:solidFill>
                    <a:srgbClr val="000000"/>
                  </a:solidFill>
                </a:endParaRPr>
              </a:p>
              <a:p>
                <a:pPr marL="609600" indent="-609600">
                  <a:buFont typeface="Arial" panose="020B0604020202020204" pitchFamily="34" charset="0"/>
                  <a:buChar char="•"/>
                </a:pPr>
                <a:r>
                  <a:rPr lang="en-GB" altLang="en-US" sz="2400" dirty="0">
                    <a:solidFill>
                      <a:srgbClr val="000000"/>
                    </a:solidFill>
                  </a:rPr>
                  <a:t>Meaning that it is possible to treat the input separately and linearly combine (add) the  the resulting outputs  to obtain the overall output; </a:t>
                </a:r>
              </a:p>
              <a:p>
                <a:pPr marL="609600" indent="-609600">
                  <a:buFont typeface="Arial" panose="020B0604020202020204" pitchFamily="34" charset="0"/>
                  <a:buChar char="•"/>
                </a:pPr>
                <a:endParaRPr lang="en-GB" altLang="en-US" sz="2400" dirty="0">
                  <a:solidFill>
                    <a:srgbClr val="000000"/>
                  </a:solidFill>
                </a:endParaRPr>
              </a:p>
              <a:p>
                <a:r>
                  <a:rPr lang="en-GB" altLang="en-US" sz="2400" dirty="0">
                    <a:solidFill>
                      <a:srgbClr val="000000"/>
                    </a:solidFill>
                  </a:rPr>
                  <a:t>if</a:t>
                </a:r>
              </a:p>
              <a:p>
                <a:pPr marL="609600" indent="-609600">
                  <a:lnSpc>
                    <a:spcPct val="80000"/>
                  </a:lnSpc>
                  <a:buFont typeface="Arial" panose="020B0604020202020204" pitchFamily="34" charset="0"/>
                  <a:buChar char="•"/>
                </a:pPr>
                <a:endParaRPr lang="en-GB" altLang="en-US" sz="2400" dirty="0">
                  <a:solidFill>
                    <a:srgbClr val="000000"/>
                  </a:solidFill>
                </a:endParaRPr>
              </a:p>
              <a:p>
                <a:pPr marL="609600" indent="-609600">
                  <a:lnSpc>
                    <a:spcPct val="80000"/>
                  </a:lnSpc>
                  <a:buFont typeface="Arial" panose="020B0604020202020204" pitchFamily="34" charset="0"/>
                  <a:buChar char="•"/>
                </a:pPr>
                <a:endParaRPr lang="en-GB" altLang="en-US" sz="2400" dirty="0">
                  <a:solidFill>
                    <a:srgbClr val="000000"/>
                  </a:solidFill>
                </a:endParaRPr>
              </a:p>
              <a:p>
                <a:pPr>
                  <a:lnSpc>
                    <a:spcPct val="80000"/>
                  </a:lnSpc>
                </a:pPr>
                <a:r>
                  <a:rPr lang="en-GB" altLang="en-US" sz="2400" dirty="0">
                    <a:solidFill>
                      <a:srgbClr val="000000"/>
                    </a:solidFill>
                  </a:rPr>
                  <a:t>and</a:t>
                </a:r>
              </a:p>
              <a:p>
                <a:pPr>
                  <a:lnSpc>
                    <a:spcPct val="80000"/>
                  </a:lnSpc>
                </a:pPr>
                <a:endParaRPr lang="en-GB" altLang="en-US" sz="2400" dirty="0">
                  <a:solidFill>
                    <a:srgbClr val="000000"/>
                  </a:solidFill>
                </a:endParaRPr>
              </a:p>
              <a:p>
                <a:pPr>
                  <a:lnSpc>
                    <a:spcPct val="80000"/>
                  </a:lnSpc>
                </a:pPr>
                <a:endParaRPr lang="en-GB" altLang="en-US" sz="2400" dirty="0">
                  <a:solidFill>
                    <a:srgbClr val="000000"/>
                  </a:solidFill>
                </a:endParaRPr>
              </a:p>
              <a:p>
                <a:pPr>
                  <a:lnSpc>
                    <a:spcPct val="80000"/>
                  </a:lnSpc>
                </a:pPr>
                <a:endParaRPr lang="en-GB" altLang="en-US" sz="2400" dirty="0">
                  <a:solidFill>
                    <a:srgbClr val="000000"/>
                  </a:solidFill>
                </a:endParaRPr>
              </a:p>
              <a:p>
                <a:pPr>
                  <a:lnSpc>
                    <a:spcPct val="80000"/>
                  </a:lnSpc>
                </a:pPr>
                <a:r>
                  <a:rPr lang="en-GB" altLang="en-US" sz="2400" dirty="0">
                    <a:solidFill>
                      <a:srgbClr val="000000"/>
                    </a:solidFill>
                  </a:rPr>
                  <a:t>and</a:t>
                </a:r>
              </a:p>
              <a:p>
                <a:pPr>
                  <a:lnSpc>
                    <a:spcPct val="80000"/>
                  </a:lnSpc>
                </a:pPr>
                <a:endParaRPr lang="en-GB" altLang="en-US" sz="2400" dirty="0">
                  <a:solidFill>
                    <a:srgbClr val="000000"/>
                  </a:solidFill>
                </a:endParaRPr>
              </a:p>
              <a:p>
                <a:pPr>
                  <a:lnSpc>
                    <a:spcPct val="80000"/>
                  </a:lnSpc>
                </a:pPr>
                <a:endParaRPr lang="en-GB" altLang="en-US" sz="2400" dirty="0">
                  <a:solidFill>
                    <a:srgbClr val="000000"/>
                  </a:solidFill>
                </a:endParaRPr>
              </a:p>
              <a:p>
                <a:pPr>
                  <a:lnSpc>
                    <a:spcPct val="80000"/>
                  </a:lnSpc>
                </a:pPr>
                <a:endParaRPr lang="en-GB" altLang="en-US" sz="2400" dirty="0">
                  <a:solidFill>
                    <a:srgbClr val="000000"/>
                  </a:solidFill>
                </a:endParaRPr>
              </a:p>
              <a:p>
                <a:pPr>
                  <a:lnSpc>
                    <a:spcPct val="80000"/>
                  </a:lnSpc>
                </a:pPr>
                <a:r>
                  <a:rPr lang="en-GB" altLang="en-US" sz="2400" dirty="0">
                    <a:solidFill>
                      <a:srgbClr val="000000"/>
                    </a:solidFill>
                  </a:rPr>
                  <a:t>Then if </a:t>
                </a:r>
                <a14:m>
                  <m:oMath xmlns:m="http://schemas.openxmlformats.org/officeDocument/2006/math">
                    <m:sSub>
                      <m:sSubPr>
                        <m:ctrlPr>
                          <a:rPr lang="en-GB" altLang="en-US" sz="2400" i="1" dirty="0" smtClean="0">
                            <a:solidFill>
                              <a:srgbClr val="000000"/>
                            </a:solidFill>
                            <a:latin typeface="Cambria Math" panose="02040503050406030204" pitchFamily="18" charset="0"/>
                          </a:rPr>
                        </m:ctrlPr>
                      </m:sSubPr>
                      <m:e>
                        <m:r>
                          <a:rPr lang="en-GB" altLang="en-US" sz="2400" i="1" dirty="0" smtClean="0">
                            <a:solidFill>
                              <a:srgbClr val="000000"/>
                            </a:solidFill>
                            <a:latin typeface="Cambria Math" panose="02040503050406030204" pitchFamily="18" charset="0"/>
                          </a:rPr>
                          <m:t>𝑦</m:t>
                        </m:r>
                      </m:e>
                      <m:sub>
                        <m:r>
                          <a:rPr lang="en-GB" altLang="en-US" sz="2400" i="1" dirty="0" smtClean="0">
                            <a:solidFill>
                              <a:srgbClr val="000000"/>
                            </a:solidFill>
                            <a:latin typeface="Cambria Math" panose="02040503050406030204" pitchFamily="18" charset="0"/>
                          </a:rPr>
                          <m:t>3</m:t>
                        </m:r>
                      </m:sub>
                    </m:sSub>
                    <m:r>
                      <a:rPr lang="en-GB" altLang="en-US" sz="2400" i="1" dirty="0" smtClean="0">
                        <a:solidFill>
                          <a:srgbClr val="000000"/>
                        </a:solidFill>
                        <a:latin typeface="Cambria Math" panose="02040503050406030204" pitchFamily="18" charset="0"/>
                      </a:rPr>
                      <m:t>[</m:t>
                    </m:r>
                    <m:r>
                      <a:rPr lang="en-GB" altLang="en-US" sz="2400" i="1" dirty="0" smtClean="0">
                        <a:solidFill>
                          <a:srgbClr val="000000"/>
                        </a:solidFill>
                        <a:latin typeface="Cambria Math" panose="02040503050406030204" pitchFamily="18" charset="0"/>
                      </a:rPr>
                      <m:t>𝑛</m:t>
                    </m:r>
                    <m:r>
                      <a:rPr lang="en-GB" altLang="en-US" sz="2400" i="1" dirty="0" smtClean="0">
                        <a:solidFill>
                          <a:srgbClr val="000000"/>
                        </a:solidFill>
                        <a:latin typeface="Cambria Math" panose="02040503050406030204" pitchFamily="18" charset="0"/>
                      </a:rPr>
                      <m:t>] =</m:t>
                    </m:r>
                    <m:r>
                      <a:rPr lang="en-GB" altLang="en-US" sz="2400" i="1" dirty="0" smtClean="0">
                        <a:solidFill>
                          <a:srgbClr val="000000"/>
                        </a:solidFill>
                        <a:latin typeface="Cambria Math" panose="02040503050406030204" pitchFamily="18" charset="0"/>
                      </a:rPr>
                      <m:t>𝛼</m:t>
                    </m:r>
                    <m:r>
                      <a:rPr lang="en-GB" altLang="en-US" sz="2400" i="1" dirty="0" smtClean="0">
                        <a:solidFill>
                          <a:srgbClr val="000000"/>
                        </a:solidFill>
                        <a:latin typeface="Cambria Math" panose="02040503050406030204" pitchFamily="18" charset="0"/>
                      </a:rPr>
                      <m:t> </m:t>
                    </m:r>
                    <m:sSub>
                      <m:sSubPr>
                        <m:ctrlPr>
                          <a:rPr lang="en-GB" altLang="en-US" sz="2400" i="1" dirty="0" smtClean="0">
                            <a:solidFill>
                              <a:srgbClr val="000000"/>
                            </a:solidFill>
                            <a:latin typeface="Cambria Math" panose="02040503050406030204" pitchFamily="18" charset="0"/>
                          </a:rPr>
                        </m:ctrlPr>
                      </m:sSubPr>
                      <m:e>
                        <m:r>
                          <a:rPr lang="en-GB" altLang="en-US" sz="2400" i="1" dirty="0" smtClean="0">
                            <a:solidFill>
                              <a:srgbClr val="000000"/>
                            </a:solidFill>
                            <a:latin typeface="Cambria Math" panose="02040503050406030204" pitchFamily="18" charset="0"/>
                          </a:rPr>
                          <m:t>𝑦</m:t>
                        </m:r>
                      </m:e>
                      <m:sub>
                        <m:r>
                          <a:rPr lang="en-GB" altLang="en-US" sz="2400" i="1" dirty="0" smtClean="0">
                            <a:solidFill>
                              <a:srgbClr val="000000"/>
                            </a:solidFill>
                            <a:latin typeface="Cambria Math" panose="02040503050406030204" pitchFamily="18" charset="0"/>
                          </a:rPr>
                          <m:t>1</m:t>
                        </m:r>
                      </m:sub>
                    </m:sSub>
                    <m:r>
                      <a:rPr lang="en-GB" altLang="en-US" sz="2400" i="1" dirty="0" smtClean="0">
                        <a:solidFill>
                          <a:srgbClr val="000000"/>
                        </a:solidFill>
                        <a:latin typeface="Cambria Math" panose="02040503050406030204" pitchFamily="18" charset="0"/>
                      </a:rPr>
                      <m:t>[</m:t>
                    </m:r>
                    <m:r>
                      <a:rPr lang="en-GB" altLang="en-US" sz="2400" i="1" dirty="0" smtClean="0">
                        <a:solidFill>
                          <a:srgbClr val="000000"/>
                        </a:solidFill>
                        <a:latin typeface="Cambria Math" panose="02040503050406030204" pitchFamily="18" charset="0"/>
                      </a:rPr>
                      <m:t>𝑛</m:t>
                    </m:r>
                    <m:r>
                      <a:rPr lang="en-GB" altLang="en-US" sz="2400" i="1" dirty="0" smtClean="0">
                        <a:solidFill>
                          <a:srgbClr val="000000"/>
                        </a:solidFill>
                        <a:latin typeface="Cambria Math" panose="02040503050406030204" pitchFamily="18" charset="0"/>
                      </a:rPr>
                      <m:t>] +</m:t>
                    </m:r>
                    <m:r>
                      <a:rPr lang="en-GB" altLang="en-US" sz="2400" i="1" dirty="0" smtClean="0">
                        <a:solidFill>
                          <a:srgbClr val="000000"/>
                        </a:solidFill>
                        <a:latin typeface="Cambria Math" panose="02040503050406030204" pitchFamily="18" charset="0"/>
                      </a:rPr>
                      <m:t>𝛽</m:t>
                    </m:r>
                    <m:r>
                      <a:rPr lang="en-GB" altLang="en-US" sz="2400" i="1" dirty="0" smtClean="0">
                        <a:solidFill>
                          <a:srgbClr val="000000"/>
                        </a:solidFill>
                        <a:latin typeface="Cambria Math" panose="02040503050406030204" pitchFamily="18" charset="0"/>
                      </a:rPr>
                      <m:t> </m:t>
                    </m:r>
                    <m:sSub>
                      <m:sSubPr>
                        <m:ctrlPr>
                          <a:rPr lang="en-GB" altLang="en-US" sz="2400" i="1" dirty="0" smtClean="0">
                            <a:solidFill>
                              <a:srgbClr val="000000"/>
                            </a:solidFill>
                            <a:latin typeface="Cambria Math" panose="02040503050406030204" pitchFamily="18" charset="0"/>
                          </a:rPr>
                        </m:ctrlPr>
                      </m:sSubPr>
                      <m:e>
                        <m:r>
                          <a:rPr lang="en-GB" altLang="en-US" sz="2400" i="1" dirty="0" smtClean="0">
                            <a:solidFill>
                              <a:srgbClr val="000000"/>
                            </a:solidFill>
                            <a:latin typeface="Cambria Math" panose="02040503050406030204" pitchFamily="18" charset="0"/>
                          </a:rPr>
                          <m:t>𝑦</m:t>
                        </m:r>
                      </m:e>
                      <m:sub>
                        <m:r>
                          <a:rPr lang="en-GB" altLang="en-US" sz="2400" i="1" dirty="0" smtClean="0">
                            <a:solidFill>
                              <a:srgbClr val="000000"/>
                            </a:solidFill>
                            <a:latin typeface="Cambria Math" panose="02040503050406030204" pitchFamily="18" charset="0"/>
                          </a:rPr>
                          <m:t>2</m:t>
                        </m:r>
                      </m:sub>
                    </m:sSub>
                    <m:r>
                      <a:rPr lang="en-GB" altLang="en-US" sz="2400" i="1" dirty="0" smtClean="0">
                        <a:solidFill>
                          <a:srgbClr val="000000"/>
                        </a:solidFill>
                        <a:latin typeface="Cambria Math" panose="02040503050406030204" pitchFamily="18" charset="0"/>
                      </a:rPr>
                      <m:t>[</m:t>
                    </m:r>
                    <m:r>
                      <a:rPr lang="en-GB" altLang="en-US" sz="2400" i="1" dirty="0" smtClean="0">
                        <a:solidFill>
                          <a:srgbClr val="000000"/>
                        </a:solidFill>
                        <a:latin typeface="Cambria Math" panose="02040503050406030204" pitchFamily="18" charset="0"/>
                      </a:rPr>
                      <m:t>𝑛</m:t>
                    </m:r>
                    <m:r>
                      <a:rPr lang="en-GB" altLang="en-US" sz="2400" i="1" dirty="0" smtClean="0">
                        <a:solidFill>
                          <a:srgbClr val="000000"/>
                        </a:solidFill>
                        <a:latin typeface="Cambria Math" panose="02040503050406030204" pitchFamily="18" charset="0"/>
                      </a:rPr>
                      <m:t>]</m:t>
                    </m:r>
                  </m:oMath>
                </a14:m>
                <a:r>
                  <a:rPr lang="en-GB" altLang="en-US" sz="2400" dirty="0">
                    <a:solidFill>
                      <a:srgbClr val="000000"/>
                    </a:solidFill>
                  </a:rPr>
                  <a:t> </a:t>
                </a:r>
                <a:r>
                  <a:rPr lang="en-GB" altLang="en-US" sz="2400" b="1" dirty="0">
                    <a:solidFill>
                      <a:schemeClr val="accent2">
                        <a:lumMod val="75000"/>
                        <a:lumOff val="25000"/>
                      </a:schemeClr>
                    </a:solidFill>
                  </a:rPr>
                  <a:t>the system is linear.</a:t>
                </a:r>
              </a:p>
            </p:txBody>
          </p:sp>
        </mc:Choice>
        <mc:Fallback xmlns="">
          <p:sp>
            <p:nvSpPr>
              <p:cNvPr id="5" name="Rectangle 4">
                <a:extLst>
                  <a:ext uri="{FF2B5EF4-FFF2-40B4-BE49-F238E27FC236}">
                    <a16:creationId xmlns:a16="http://schemas.microsoft.com/office/drawing/2014/main" id="{02B1273D-D8A3-524A-9349-ABA1F4C5A265}"/>
                  </a:ext>
                </a:extLst>
              </p:cNvPr>
              <p:cNvSpPr>
                <a:spLocks noRot="1" noChangeAspect="1" noMove="1" noResize="1" noEditPoints="1" noAdjustHandles="1" noChangeArrowheads="1" noChangeShapeType="1" noTextEdit="1"/>
              </p:cNvSpPr>
              <p:nvPr/>
            </p:nvSpPr>
            <p:spPr>
              <a:xfrm>
                <a:off x="1103183" y="820676"/>
                <a:ext cx="10706920" cy="5927777"/>
              </a:xfrm>
              <a:prstGeom prst="rect">
                <a:avLst/>
              </a:prstGeom>
              <a:blipFill>
                <a:blip r:embed="rId2"/>
                <a:stretch>
                  <a:fillRect l="-829" b="-149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6</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Linearity</a:t>
            </a:r>
          </a:p>
        </p:txBody>
      </p:sp>
      <p:grpSp>
        <p:nvGrpSpPr>
          <p:cNvPr id="4" name="Group 3">
            <a:extLst>
              <a:ext uri="{FF2B5EF4-FFF2-40B4-BE49-F238E27FC236}">
                <a16:creationId xmlns:a16="http://schemas.microsoft.com/office/drawing/2014/main" id="{4221B57D-AA7C-BA4E-8EC2-B696427AB8B1}"/>
              </a:ext>
            </a:extLst>
          </p:cNvPr>
          <p:cNvGrpSpPr/>
          <p:nvPr/>
        </p:nvGrpSpPr>
        <p:grpSpPr>
          <a:xfrm>
            <a:off x="1660915" y="3122513"/>
            <a:ext cx="6747393" cy="2633901"/>
            <a:chOff x="1660915" y="3122513"/>
            <a:chExt cx="6747393" cy="2633901"/>
          </a:xfrm>
        </p:grpSpPr>
        <p:cxnSp>
          <p:nvCxnSpPr>
            <p:cNvPr id="10" name="Straight Arrow Connector 9">
              <a:extLst>
                <a:ext uri="{FF2B5EF4-FFF2-40B4-BE49-F238E27FC236}">
                  <a16:creationId xmlns:a16="http://schemas.microsoft.com/office/drawing/2014/main" id="{B3DE47CC-4995-3749-98FC-EED6E388DE71}"/>
                </a:ext>
              </a:extLst>
            </p:cNvPr>
            <p:cNvCxnSpPr>
              <a:cxnSpLocks/>
            </p:cNvCxnSpPr>
            <p:nvPr/>
          </p:nvCxnSpPr>
          <p:spPr>
            <a:xfrm>
              <a:off x="3506118" y="3689163"/>
              <a:ext cx="3860628"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F0BE4ED-2E53-6149-95BB-C24D3920B653}"/>
                    </a:ext>
                  </a:extLst>
                </p:cNvPr>
                <p:cNvSpPr txBox="1"/>
                <p:nvPr/>
              </p:nvSpPr>
              <p:spPr>
                <a:xfrm>
                  <a:off x="2544123" y="3227498"/>
                  <a:ext cx="9619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US" sz="2400" i="1" dirty="0" smtClean="0">
                                <a:latin typeface="Cambria Math" panose="02040503050406030204" pitchFamily="18" charset="0"/>
                              </a:rPr>
                              <m:t>𝑥</m:t>
                            </m:r>
                          </m:e>
                          <m:sub>
                            <m:r>
                              <a:rPr lang="en-GB" sz="2400" b="0" i="1" dirty="0" smtClean="0">
                                <a:latin typeface="Cambria Math" panose="02040503050406030204" pitchFamily="18" charset="0"/>
                              </a:rPr>
                              <m:t>1</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0F0BE4ED-2E53-6149-95BB-C24D3920B653}"/>
                    </a:ext>
                  </a:extLst>
                </p:cNvPr>
                <p:cNvSpPr txBox="1">
                  <a:spLocks noRot="1" noChangeAspect="1" noMove="1" noResize="1" noEditPoints="1" noAdjustHandles="1" noChangeArrowheads="1" noChangeShapeType="1" noTextEdit="1"/>
                </p:cNvSpPr>
                <p:nvPr/>
              </p:nvSpPr>
              <p:spPr>
                <a:xfrm>
                  <a:off x="2544123" y="3227498"/>
                  <a:ext cx="961995" cy="461665"/>
                </a:xfrm>
                <a:prstGeom prst="rect">
                  <a:avLst/>
                </a:prstGeom>
                <a:blipFill>
                  <a:blip r:embed="rId3"/>
                  <a:stretch>
                    <a:fillRect r="-1316"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08AAD5F-E26D-0343-BE47-7E14467895D8}"/>
                    </a:ext>
                  </a:extLst>
                </p:cNvPr>
                <p:cNvSpPr txBox="1"/>
                <p:nvPr/>
              </p:nvSpPr>
              <p:spPr>
                <a:xfrm>
                  <a:off x="7444583" y="3138234"/>
                  <a:ext cx="9637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1</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14" name="TextBox 13">
                  <a:extLst>
                    <a:ext uri="{FF2B5EF4-FFF2-40B4-BE49-F238E27FC236}">
                      <a16:creationId xmlns:a16="http://schemas.microsoft.com/office/drawing/2014/main" id="{C08AAD5F-E26D-0343-BE47-7E14467895D8}"/>
                    </a:ext>
                  </a:extLst>
                </p:cNvPr>
                <p:cNvSpPr txBox="1">
                  <a:spLocks noRot="1" noChangeAspect="1" noMove="1" noResize="1" noEditPoints="1" noAdjustHandles="1" noChangeArrowheads="1" noChangeShapeType="1" noTextEdit="1"/>
                </p:cNvSpPr>
                <p:nvPr/>
              </p:nvSpPr>
              <p:spPr>
                <a:xfrm>
                  <a:off x="7444583" y="3138234"/>
                  <a:ext cx="963725" cy="461665"/>
                </a:xfrm>
                <a:prstGeom prst="rect">
                  <a:avLst/>
                </a:prstGeom>
                <a:blipFill>
                  <a:blip r:embed="rId4"/>
                  <a:stretch>
                    <a:fillRect r="-1316" b="-16216"/>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33AF8C0E-8143-FD4A-9037-0EE35095F336}"/>
                </a:ext>
              </a:extLst>
            </p:cNvPr>
            <p:cNvSpPr txBox="1"/>
            <p:nvPr/>
          </p:nvSpPr>
          <p:spPr>
            <a:xfrm>
              <a:off x="4635718" y="3122513"/>
              <a:ext cx="1346844" cy="430887"/>
            </a:xfrm>
            <a:prstGeom prst="rect">
              <a:avLst/>
            </a:prstGeom>
            <a:noFill/>
          </p:spPr>
          <p:txBody>
            <a:bodyPr wrap="none" rtlCol="0">
              <a:spAutoFit/>
            </a:bodyPr>
            <a:lstStyle/>
            <a:p>
              <a:r>
                <a:rPr lang="en-US" sz="2200" dirty="0">
                  <a:solidFill>
                    <a:schemeClr val="accent4">
                      <a:lumMod val="90000"/>
                      <a:lumOff val="10000"/>
                    </a:schemeClr>
                  </a:solidFill>
                </a:rPr>
                <a:t>produces</a:t>
              </a:r>
            </a:p>
          </p:txBody>
        </p:sp>
        <p:cxnSp>
          <p:nvCxnSpPr>
            <p:cNvPr id="16" name="Straight Arrow Connector 15">
              <a:extLst>
                <a:ext uri="{FF2B5EF4-FFF2-40B4-BE49-F238E27FC236}">
                  <a16:creationId xmlns:a16="http://schemas.microsoft.com/office/drawing/2014/main" id="{B04CAA9C-90B3-8346-8566-00BB114651AF}"/>
                </a:ext>
              </a:extLst>
            </p:cNvPr>
            <p:cNvCxnSpPr>
              <a:cxnSpLocks/>
            </p:cNvCxnSpPr>
            <p:nvPr/>
          </p:nvCxnSpPr>
          <p:spPr>
            <a:xfrm>
              <a:off x="3506118" y="4769135"/>
              <a:ext cx="3860628"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CB5C263-2899-9949-A206-0C9B7A2EC733}"/>
                    </a:ext>
                  </a:extLst>
                </p:cNvPr>
                <p:cNvSpPr txBox="1"/>
                <p:nvPr/>
              </p:nvSpPr>
              <p:spPr>
                <a:xfrm>
                  <a:off x="2544123" y="4307470"/>
                  <a:ext cx="9691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US" sz="2400" i="1" dirty="0" smtClean="0">
                                <a:latin typeface="Cambria Math" panose="02040503050406030204" pitchFamily="18" charset="0"/>
                              </a:rPr>
                              <m:t>𝑥</m:t>
                            </m:r>
                          </m:e>
                          <m:sub>
                            <m:r>
                              <a:rPr lang="en-GB" sz="2400" b="0" i="1" dirty="0" smtClean="0">
                                <a:latin typeface="Cambria Math" panose="02040503050406030204" pitchFamily="18" charset="0"/>
                              </a:rPr>
                              <m:t>2</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17" name="TextBox 16">
                  <a:extLst>
                    <a:ext uri="{FF2B5EF4-FFF2-40B4-BE49-F238E27FC236}">
                      <a16:creationId xmlns:a16="http://schemas.microsoft.com/office/drawing/2014/main" id="{DCB5C263-2899-9949-A206-0C9B7A2EC733}"/>
                    </a:ext>
                  </a:extLst>
                </p:cNvPr>
                <p:cNvSpPr txBox="1">
                  <a:spLocks noRot="1" noChangeAspect="1" noMove="1" noResize="1" noEditPoints="1" noAdjustHandles="1" noChangeArrowheads="1" noChangeShapeType="1" noTextEdit="1"/>
                </p:cNvSpPr>
                <p:nvPr/>
              </p:nvSpPr>
              <p:spPr>
                <a:xfrm>
                  <a:off x="2544123" y="4307470"/>
                  <a:ext cx="969111" cy="461665"/>
                </a:xfrm>
                <a:prstGeom prst="rect">
                  <a:avLst/>
                </a:prstGeom>
                <a:blipFill>
                  <a:blip r:embed="rId5"/>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CA8A2E2-3F9D-3B48-9569-805BBDD3B211}"/>
                    </a:ext>
                  </a:extLst>
                </p:cNvPr>
                <p:cNvSpPr txBox="1"/>
                <p:nvPr/>
              </p:nvSpPr>
              <p:spPr>
                <a:xfrm>
                  <a:off x="7366746" y="4253343"/>
                  <a:ext cx="9708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2</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18" name="TextBox 17">
                  <a:extLst>
                    <a:ext uri="{FF2B5EF4-FFF2-40B4-BE49-F238E27FC236}">
                      <a16:creationId xmlns:a16="http://schemas.microsoft.com/office/drawing/2014/main" id="{BCA8A2E2-3F9D-3B48-9569-805BBDD3B211}"/>
                    </a:ext>
                  </a:extLst>
                </p:cNvPr>
                <p:cNvSpPr txBox="1">
                  <a:spLocks noRot="1" noChangeAspect="1" noMove="1" noResize="1" noEditPoints="1" noAdjustHandles="1" noChangeArrowheads="1" noChangeShapeType="1" noTextEdit="1"/>
                </p:cNvSpPr>
                <p:nvPr/>
              </p:nvSpPr>
              <p:spPr>
                <a:xfrm>
                  <a:off x="7366746" y="4253343"/>
                  <a:ext cx="970842" cy="461665"/>
                </a:xfrm>
                <a:prstGeom prst="rect">
                  <a:avLst/>
                </a:prstGeom>
                <a:blipFill>
                  <a:blip r:embed="rId6"/>
                  <a:stretch>
                    <a:fillRect b="-16216"/>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4C952DB-045A-9A48-9E10-CAE63BCDD4B3}"/>
                </a:ext>
              </a:extLst>
            </p:cNvPr>
            <p:cNvSpPr txBox="1"/>
            <p:nvPr/>
          </p:nvSpPr>
          <p:spPr>
            <a:xfrm>
              <a:off x="4635718" y="4202485"/>
              <a:ext cx="1346844" cy="430887"/>
            </a:xfrm>
            <a:prstGeom prst="rect">
              <a:avLst/>
            </a:prstGeom>
            <a:noFill/>
          </p:spPr>
          <p:txBody>
            <a:bodyPr wrap="none" rtlCol="0">
              <a:spAutoFit/>
            </a:bodyPr>
            <a:lstStyle/>
            <a:p>
              <a:r>
                <a:rPr lang="en-US" sz="2200" dirty="0">
                  <a:solidFill>
                    <a:schemeClr val="accent4">
                      <a:lumMod val="90000"/>
                      <a:lumOff val="10000"/>
                    </a:schemeClr>
                  </a:solidFill>
                </a:rPr>
                <a:t>produces</a:t>
              </a:r>
            </a:p>
          </p:txBody>
        </p:sp>
        <p:cxnSp>
          <p:nvCxnSpPr>
            <p:cNvPr id="20" name="Straight Arrow Connector 19">
              <a:extLst>
                <a:ext uri="{FF2B5EF4-FFF2-40B4-BE49-F238E27FC236}">
                  <a16:creationId xmlns:a16="http://schemas.microsoft.com/office/drawing/2014/main" id="{0D841DCA-0CFA-464F-BB1F-01B16E946482}"/>
                </a:ext>
              </a:extLst>
            </p:cNvPr>
            <p:cNvCxnSpPr>
              <a:cxnSpLocks/>
            </p:cNvCxnSpPr>
            <p:nvPr/>
          </p:nvCxnSpPr>
          <p:spPr>
            <a:xfrm>
              <a:off x="3513234" y="5756414"/>
              <a:ext cx="3860628"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CD1B9A1-5B49-2D44-9E23-5016EF42193F}"/>
                    </a:ext>
                  </a:extLst>
                </p:cNvPr>
                <p:cNvSpPr txBox="1"/>
                <p:nvPr/>
              </p:nvSpPr>
              <p:spPr>
                <a:xfrm>
                  <a:off x="1660915" y="5293265"/>
                  <a:ext cx="241707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𝛼</m:t>
                        </m:r>
                        <m:sSub>
                          <m:sSubPr>
                            <m:ctrlPr>
                              <a:rPr lang="en-GB" sz="2400" b="0" i="1" dirty="0" smtClean="0">
                                <a:latin typeface="Cambria Math" panose="02040503050406030204" pitchFamily="18" charset="0"/>
                              </a:rPr>
                            </m:ctrlPr>
                          </m:sSubPr>
                          <m:e>
                            <m:r>
                              <a:rPr lang="en-US" sz="2400" i="1" dirty="0" smtClean="0">
                                <a:latin typeface="Cambria Math" panose="02040503050406030204" pitchFamily="18" charset="0"/>
                              </a:rPr>
                              <m:t>𝑥</m:t>
                            </m:r>
                          </m:e>
                          <m:sub>
                            <m:r>
                              <a:rPr lang="en-GB" sz="2400" b="0" i="1" dirty="0" smtClean="0">
                                <a:latin typeface="Cambria Math" panose="02040503050406030204" pitchFamily="18" charset="0"/>
                              </a:rPr>
                              <m:t>1</m:t>
                            </m:r>
                          </m:sub>
                        </m:sSub>
                        <m:d>
                          <m:dPr>
                            <m:begChr m:val="["/>
                            <m:endChr m:val="]"/>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GB" sz="2400" b="0" i="1" dirty="0" smtClean="0">
                            <a:latin typeface="Cambria Math" panose="02040503050406030204" pitchFamily="18" charset="0"/>
                          </a:rPr>
                          <m:t>+</m:t>
                        </m:r>
                        <m:r>
                          <a:rPr lang="en-GB" sz="2400" b="0" i="1" dirty="0" smtClean="0">
                            <a:latin typeface="Cambria Math" panose="02040503050406030204" pitchFamily="18" charset="0"/>
                          </a:rPr>
                          <m:t>𝛽</m:t>
                        </m:r>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2</m:t>
                            </m:r>
                          </m:sub>
                        </m:sSub>
                        <m:r>
                          <a:rPr lang="en-GB" sz="2400" b="0" i="1" dirty="0" smtClean="0">
                            <a:latin typeface="Cambria Math" panose="02040503050406030204" pitchFamily="18" charset="0"/>
                          </a:rPr>
                          <m:t>[</m:t>
                        </m:r>
                        <m:r>
                          <a:rPr lang="en-GB" sz="2400" b="0" i="1" dirty="0" smtClean="0">
                            <a:latin typeface="Cambria Math" panose="02040503050406030204" pitchFamily="18" charset="0"/>
                          </a:rPr>
                          <m:t>𝑛</m:t>
                        </m:r>
                        <m:r>
                          <a:rPr lang="en-GB" sz="2400" b="0" i="1" dirty="0" smtClean="0">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ACD1B9A1-5B49-2D44-9E23-5016EF42193F}"/>
                    </a:ext>
                  </a:extLst>
                </p:cNvPr>
                <p:cNvSpPr txBox="1">
                  <a:spLocks noRot="1" noChangeAspect="1" noMove="1" noResize="1" noEditPoints="1" noAdjustHandles="1" noChangeArrowheads="1" noChangeShapeType="1" noTextEdit="1"/>
                </p:cNvSpPr>
                <p:nvPr/>
              </p:nvSpPr>
              <p:spPr>
                <a:xfrm>
                  <a:off x="1660915" y="5293265"/>
                  <a:ext cx="2417072" cy="461665"/>
                </a:xfrm>
                <a:prstGeom prst="rect">
                  <a:avLst/>
                </a:prstGeom>
                <a:blipFill>
                  <a:blip r:embed="rId7"/>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003204D-9B0B-154F-81BB-4C55D9CEE3C9}"/>
                    </a:ext>
                  </a:extLst>
                </p:cNvPr>
                <p:cNvSpPr txBox="1"/>
                <p:nvPr/>
              </p:nvSpPr>
              <p:spPr>
                <a:xfrm>
                  <a:off x="7366745" y="5279187"/>
                  <a:ext cx="9708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𝑦</m:t>
                            </m:r>
                          </m:e>
                          <m:sub>
                            <m:r>
                              <a:rPr lang="en-GB" sz="2400" b="0" i="1" dirty="0" smtClean="0">
                                <a:latin typeface="Cambria Math" panose="02040503050406030204" pitchFamily="18" charset="0"/>
                              </a:rPr>
                              <m:t>3</m:t>
                            </m:r>
                          </m:sub>
                        </m:sSub>
                        <m:d>
                          <m:dPr>
                            <m:begChr m:val="["/>
                            <m:endChr m:val="]"/>
                            <m:ctrlPr>
                              <a:rPr lang="en-GB" sz="2400" b="0" i="1" dirty="0" smtClean="0">
                                <a:latin typeface="Cambria Math" panose="02040503050406030204" pitchFamily="18" charset="0"/>
                              </a:rPr>
                            </m:ctrlPr>
                          </m:dPr>
                          <m:e>
                            <m:r>
                              <a:rPr lang="en-GB" sz="2400" b="0" i="1" dirty="0" smtClean="0">
                                <a:latin typeface="Cambria Math" panose="02040503050406030204" pitchFamily="18" charset="0"/>
                              </a:rPr>
                              <m:t>𝑛</m:t>
                            </m:r>
                          </m:e>
                        </m:d>
                      </m:oMath>
                    </m:oMathPara>
                  </a14:m>
                  <a:endParaRPr lang="en-US" sz="2400" dirty="0"/>
                </a:p>
              </p:txBody>
            </p:sp>
          </mc:Choice>
          <mc:Fallback xmlns="">
            <p:sp>
              <p:nvSpPr>
                <p:cNvPr id="22" name="TextBox 21">
                  <a:extLst>
                    <a:ext uri="{FF2B5EF4-FFF2-40B4-BE49-F238E27FC236}">
                      <a16:creationId xmlns:a16="http://schemas.microsoft.com/office/drawing/2014/main" id="{9003204D-9B0B-154F-81BB-4C55D9CEE3C9}"/>
                    </a:ext>
                  </a:extLst>
                </p:cNvPr>
                <p:cNvSpPr txBox="1">
                  <a:spLocks noRot="1" noChangeAspect="1" noMove="1" noResize="1" noEditPoints="1" noAdjustHandles="1" noChangeArrowheads="1" noChangeShapeType="1" noTextEdit="1"/>
                </p:cNvSpPr>
                <p:nvPr/>
              </p:nvSpPr>
              <p:spPr>
                <a:xfrm>
                  <a:off x="7366745" y="5279187"/>
                  <a:ext cx="970843" cy="461665"/>
                </a:xfrm>
                <a:prstGeom prst="rect">
                  <a:avLst/>
                </a:prstGeom>
                <a:blipFill>
                  <a:blip r:embed="rId8"/>
                  <a:stretch>
                    <a:fillRect b="-7895"/>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704CEF3-749F-BD4F-B4EB-3E2B3A8200EA}"/>
                </a:ext>
              </a:extLst>
            </p:cNvPr>
            <p:cNvSpPr txBox="1"/>
            <p:nvPr/>
          </p:nvSpPr>
          <p:spPr>
            <a:xfrm>
              <a:off x="4635718" y="5217645"/>
              <a:ext cx="1346844" cy="430887"/>
            </a:xfrm>
            <a:prstGeom prst="rect">
              <a:avLst/>
            </a:prstGeom>
            <a:noFill/>
          </p:spPr>
          <p:txBody>
            <a:bodyPr wrap="none" rtlCol="0">
              <a:spAutoFit/>
            </a:bodyPr>
            <a:lstStyle/>
            <a:p>
              <a:r>
                <a:rPr lang="en-US" sz="2200" dirty="0">
                  <a:solidFill>
                    <a:schemeClr val="accent4">
                      <a:lumMod val="90000"/>
                      <a:lumOff val="10000"/>
                    </a:schemeClr>
                  </a:solidFill>
                </a:rPr>
                <a:t>produces</a:t>
              </a:r>
            </a:p>
          </p:txBody>
        </p:sp>
      </p:grpSp>
    </p:spTree>
    <p:extLst>
      <p:ext uri="{BB962C8B-B14F-4D97-AF65-F5344CB8AC3E}">
        <p14:creationId xmlns:p14="http://schemas.microsoft.com/office/powerpoint/2010/main" val="321870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1088817" cy="932448"/>
          </a:xfrm>
        </p:spPr>
        <p:txBody>
          <a:bodyPr/>
          <a:lstStyle/>
          <a:p>
            <a:r>
              <a:rPr lang="en-US" spc="0" dirty="0" err="1">
                <a:solidFill>
                  <a:srgbClr val="0070C0"/>
                </a:solidFill>
              </a:rPr>
              <a:t>Excercise</a:t>
            </a:r>
            <a:endParaRPr lang="en-US" spc="0" dirty="0">
              <a:solidFill>
                <a:srgbClr val="0070C0"/>
              </a:solidFill>
            </a:endParaRP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60</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FAD9D13-1C48-3F44-B7F6-DF1D0E1390A0}"/>
                  </a:ext>
                </a:extLst>
              </p:cNvPr>
              <p:cNvSpPr txBox="1"/>
              <p:nvPr/>
            </p:nvSpPr>
            <p:spPr>
              <a:xfrm>
                <a:off x="903158" y="1106473"/>
                <a:ext cx="10969755" cy="7389715"/>
              </a:xfrm>
              <a:prstGeom prst="rect">
                <a:avLst/>
              </a:prstGeom>
              <a:noFill/>
            </p:spPr>
            <p:txBody>
              <a:bodyPr wrap="square" rtlCol="0">
                <a:spAutoFit/>
              </a:bodyPr>
              <a:lstStyle/>
              <a:p>
                <a:pPr marL="457200" indent="-457200">
                  <a:buFont typeface="Arial" panose="020B0604020202020204" pitchFamily="34" charset="0"/>
                  <a:buChar char="•"/>
                </a:pPr>
                <a:r>
                  <a:rPr lang="en-US" sz="2600" dirty="0">
                    <a:latin typeface="Arial" panose="020B0604020202020204" pitchFamily="34" charset="0"/>
                    <a:cs typeface="Arial" panose="020B0604020202020204" pitchFamily="34" charset="0"/>
                  </a:rPr>
                  <a:t>For the previous case compute</a:t>
                </a:r>
              </a:p>
              <a:p>
                <a:pPr marL="285750" indent="-285750">
                  <a:buFont typeface="Arial" panose="020B0604020202020204" pitchFamily="34" charset="0"/>
                  <a:buChar char="•"/>
                </a:pPr>
                <a:endParaRPr lang="en-US" sz="2600" dirty="0">
                  <a:latin typeface="Arial" panose="020B0604020202020204" pitchFamily="34" charset="0"/>
                  <a:cs typeface="Arial" panose="020B0604020202020204" pitchFamily="34" charset="0"/>
                </a:endParaRPr>
              </a:p>
              <a:p>
                <a:pPr marL="742915" lvl="1" indent="-285750">
                  <a:buFont typeface="Arial" panose="020B0604020202020204" pitchFamily="34" charset="0"/>
                  <a:buChar char="•"/>
                </a:pPr>
                <a14:m>
                  <m:oMath xmlns:m="http://schemas.openxmlformats.org/officeDocument/2006/math">
                    <m:sSub>
                      <m:sSubPr>
                        <m:ctrlPr>
                          <a:rPr lang="en-US" sz="2600" i="1" dirty="0" smtClean="0">
                            <a:latin typeface="Cambria Math" panose="02040503050406030204" pitchFamily="18" charset="0"/>
                          </a:rPr>
                        </m:ctrlPr>
                      </m:sSubPr>
                      <m:e>
                        <m:r>
                          <a:rPr lang="en-US" sz="2600" i="1" dirty="0" smtClean="0">
                            <a:latin typeface="Cambria Math" panose="02040503050406030204" pitchFamily="18" charset="0"/>
                          </a:rPr>
                          <m:t>𝑅</m:t>
                        </m:r>
                      </m:e>
                      <m:sub>
                        <m:r>
                          <a:rPr lang="en-US" sz="2600" i="1" dirty="0" smtClean="0">
                            <a:latin typeface="Cambria Math" panose="02040503050406030204" pitchFamily="18" charset="0"/>
                          </a:rPr>
                          <m:t>𝑥𝑥</m:t>
                        </m:r>
                      </m:sub>
                    </m:sSub>
                    <m:r>
                      <a:rPr lang="en-US" sz="2600" i="1" dirty="0" smtClean="0">
                        <a:latin typeface="Cambria Math" panose="02040503050406030204" pitchFamily="18" charset="0"/>
                      </a:rPr>
                      <m:t>[</m:t>
                    </m:r>
                    <m:r>
                      <a:rPr lang="en-GB" sz="2600" b="0" i="1" dirty="0" smtClean="0">
                        <a:latin typeface="Cambria Math" panose="02040503050406030204" pitchFamily="18" charset="0"/>
                      </a:rPr>
                      <m:t>𝑗</m:t>
                    </m:r>
                    <m:r>
                      <a:rPr lang="en-US" sz="2600" i="1" dirty="0" smtClean="0">
                        <a:latin typeface="Cambria Math" panose="02040503050406030204" pitchFamily="18" charset="0"/>
                      </a:rPr>
                      <m:t>]</m:t>
                    </m:r>
                  </m:oMath>
                </a14:m>
                <a:r>
                  <a:rPr lang="en-US" sz="2600" dirty="0">
                    <a:latin typeface="Arial" panose="020B0604020202020204" pitchFamily="34" charset="0"/>
                    <a:cs typeface="Arial" panose="020B0604020202020204" pitchFamily="34" charset="0"/>
                  </a:rPr>
                  <a:t>, what is the energy of x[n]?</a:t>
                </a:r>
              </a:p>
              <a:p>
                <a:pPr marL="742915" lvl="1" indent="-285750">
                  <a:buFont typeface="Arial" panose="020B0604020202020204" pitchFamily="34" charset="0"/>
                  <a:buChar char="•"/>
                </a:pPr>
                <a14:m>
                  <m:oMath xmlns:m="http://schemas.openxmlformats.org/officeDocument/2006/math">
                    <m:sSub>
                      <m:sSubPr>
                        <m:ctrlPr>
                          <a:rPr lang="en-US" sz="2600" i="1" dirty="0">
                            <a:latin typeface="Cambria Math" panose="02040503050406030204" pitchFamily="18" charset="0"/>
                          </a:rPr>
                        </m:ctrlPr>
                      </m:sSubPr>
                      <m:e>
                        <m:r>
                          <a:rPr lang="en-US" sz="2600" i="1" dirty="0">
                            <a:latin typeface="Cambria Math" panose="02040503050406030204" pitchFamily="18" charset="0"/>
                          </a:rPr>
                          <m:t>𝑅</m:t>
                        </m:r>
                      </m:e>
                      <m:sub>
                        <m:r>
                          <a:rPr lang="en-GB" sz="2600" b="0" i="1" dirty="0" smtClean="0">
                            <a:latin typeface="Cambria Math" panose="02040503050406030204" pitchFamily="18" charset="0"/>
                          </a:rPr>
                          <m:t>hh</m:t>
                        </m:r>
                      </m:sub>
                    </m:sSub>
                    <m:d>
                      <m:dPr>
                        <m:begChr m:val="["/>
                        <m:endChr m:val="]"/>
                        <m:ctrlPr>
                          <a:rPr lang="en-US" sz="2600" i="1" dirty="0">
                            <a:latin typeface="Cambria Math" panose="02040503050406030204" pitchFamily="18" charset="0"/>
                          </a:rPr>
                        </m:ctrlPr>
                      </m:dPr>
                      <m:e>
                        <m:r>
                          <a:rPr lang="en-GB" sz="2600" i="1" dirty="0">
                            <a:latin typeface="Cambria Math" panose="02040503050406030204" pitchFamily="18" charset="0"/>
                          </a:rPr>
                          <m:t>𝑗</m:t>
                        </m:r>
                      </m:e>
                    </m:d>
                    <m:r>
                      <a:rPr lang="en-GB" sz="2600" b="0" i="1" dirty="0" smtClean="0">
                        <a:latin typeface="Cambria Math" panose="02040503050406030204" pitchFamily="18" charset="0"/>
                      </a:rPr>
                      <m:t>,</m:t>
                    </m:r>
                  </m:oMath>
                </a14:m>
                <a:r>
                  <a:rPr lang="en-US" sz="2600" dirty="0">
                    <a:latin typeface="Arial" panose="020B0604020202020204" pitchFamily="34" charset="0"/>
                    <a:cs typeface="Arial" panose="020B0604020202020204" pitchFamily="34" charset="0"/>
                  </a:rPr>
                  <a:t> what is the energy of h[n]?</a:t>
                </a:r>
              </a:p>
              <a:p>
                <a:pPr marL="742915" lvl="1" indent="-285750">
                  <a:buFont typeface="Arial" panose="020B0604020202020204" pitchFamily="34" charset="0"/>
                  <a:buChar char="•"/>
                </a:pPr>
                <a14:m>
                  <m:oMath xmlns:m="http://schemas.openxmlformats.org/officeDocument/2006/math">
                    <m:sSub>
                      <m:sSubPr>
                        <m:ctrlPr>
                          <a:rPr lang="en-US" sz="2600" i="1" dirty="0" err="1" smtClean="0">
                            <a:latin typeface="Cambria Math" panose="02040503050406030204" pitchFamily="18" charset="0"/>
                          </a:rPr>
                        </m:ctrlPr>
                      </m:sSubPr>
                      <m:e>
                        <m:r>
                          <m:rPr>
                            <m:sty m:val="p"/>
                          </m:rPr>
                          <a:rPr lang="el-GR" sz="2600" i="1" dirty="0" smtClean="0">
                            <a:latin typeface="Cambria Math" panose="02040503050406030204" pitchFamily="18" charset="0"/>
                            <a:ea typeface="Cambria Math" panose="02040503050406030204" pitchFamily="18" charset="0"/>
                          </a:rPr>
                          <m:t>η</m:t>
                        </m:r>
                      </m:e>
                      <m:sub>
                        <m:r>
                          <a:rPr lang="en-US" sz="2600" i="1" dirty="0" err="1" smtClean="0">
                            <a:latin typeface="Cambria Math" panose="02040503050406030204" pitchFamily="18" charset="0"/>
                          </a:rPr>
                          <m:t>𝑥h</m:t>
                        </m:r>
                      </m:sub>
                    </m:sSub>
                    <m:r>
                      <a:rPr lang="en-US" sz="2600" i="1" dirty="0" smtClean="0">
                        <a:latin typeface="Cambria Math" panose="02040503050406030204" pitchFamily="18" charset="0"/>
                      </a:rPr>
                      <m:t>[</m:t>
                    </m:r>
                    <m:r>
                      <a:rPr lang="en-US" sz="2600" i="1" dirty="0" smtClean="0">
                        <a:latin typeface="Cambria Math" panose="02040503050406030204" pitchFamily="18" charset="0"/>
                      </a:rPr>
                      <m:t>𝑗</m:t>
                    </m:r>
                    <m:r>
                      <a:rPr lang="en-US" sz="2600" i="1" dirty="0" smtClean="0">
                        <a:latin typeface="Cambria Math" panose="02040503050406030204" pitchFamily="18" charset="0"/>
                      </a:rPr>
                      <m:t>],</m:t>
                    </m:r>
                    <m:sSub>
                      <m:sSubPr>
                        <m:ctrlPr>
                          <a:rPr lang="en-US" sz="2600" i="1" dirty="0" err="1">
                            <a:latin typeface="Cambria Math" panose="02040503050406030204" pitchFamily="18" charset="0"/>
                          </a:rPr>
                        </m:ctrlPr>
                      </m:sSubPr>
                      <m:e>
                        <m:r>
                          <m:rPr>
                            <m:sty m:val="p"/>
                          </m:rPr>
                          <a:rPr lang="el-GR" sz="2600" i="1" dirty="0">
                            <a:latin typeface="Cambria Math" panose="02040503050406030204" pitchFamily="18" charset="0"/>
                            <a:ea typeface="Cambria Math" panose="02040503050406030204" pitchFamily="18" charset="0"/>
                          </a:rPr>
                          <m:t>η</m:t>
                        </m:r>
                      </m:e>
                      <m:sub>
                        <m:r>
                          <a:rPr lang="en-US" sz="2600" i="1" dirty="0" err="1">
                            <a:latin typeface="Cambria Math" panose="02040503050406030204" pitchFamily="18" charset="0"/>
                          </a:rPr>
                          <m:t>𝑥</m:t>
                        </m:r>
                        <m:r>
                          <a:rPr lang="en-GB" sz="2600" b="0" i="1" dirty="0" smtClean="0">
                            <a:latin typeface="Cambria Math" panose="02040503050406030204" pitchFamily="18" charset="0"/>
                          </a:rPr>
                          <m:t>𝑥</m:t>
                        </m:r>
                      </m:sub>
                    </m:sSub>
                    <m:r>
                      <a:rPr lang="en-US" sz="2600" i="1" dirty="0">
                        <a:latin typeface="Cambria Math" panose="02040503050406030204" pitchFamily="18" charset="0"/>
                      </a:rPr>
                      <m:t>[</m:t>
                    </m:r>
                    <m:r>
                      <a:rPr lang="en-US" sz="2600" i="1" dirty="0">
                        <a:latin typeface="Cambria Math" panose="02040503050406030204" pitchFamily="18" charset="0"/>
                      </a:rPr>
                      <m:t>𝑗</m:t>
                    </m:r>
                    <m:r>
                      <a:rPr lang="en-US" sz="2600" i="1" dirty="0">
                        <a:latin typeface="Cambria Math" panose="02040503050406030204" pitchFamily="18" charset="0"/>
                      </a:rPr>
                      <m:t>],</m:t>
                    </m:r>
                  </m:oMath>
                </a14:m>
                <a:r>
                  <a:rPr lang="en-US" sz="2600" dirty="0">
                    <a:latin typeface="Arial" panose="020B0604020202020204" pitchFamily="34" charset="0"/>
                    <a:cs typeface="Arial" panose="020B0604020202020204" pitchFamily="34" charset="0"/>
                  </a:rPr>
                  <a:t> </a:t>
                </a:r>
                <a14:m>
                  <m:oMath xmlns:m="http://schemas.openxmlformats.org/officeDocument/2006/math">
                    <m:sSub>
                      <m:sSubPr>
                        <m:ctrlPr>
                          <a:rPr lang="en-US" sz="2600" i="1" dirty="0" err="1">
                            <a:latin typeface="Cambria Math" panose="02040503050406030204" pitchFamily="18" charset="0"/>
                          </a:rPr>
                        </m:ctrlPr>
                      </m:sSubPr>
                      <m:e>
                        <m:r>
                          <m:rPr>
                            <m:sty m:val="p"/>
                          </m:rPr>
                          <a:rPr lang="el-GR" sz="2600" i="1" dirty="0">
                            <a:latin typeface="Cambria Math" panose="02040503050406030204" pitchFamily="18" charset="0"/>
                            <a:ea typeface="Cambria Math" panose="02040503050406030204" pitchFamily="18" charset="0"/>
                          </a:rPr>
                          <m:t>η</m:t>
                        </m:r>
                      </m:e>
                      <m:sub>
                        <m:r>
                          <a:rPr lang="en-GB" sz="2600" b="0" i="1" dirty="0" smtClean="0">
                            <a:latin typeface="Cambria Math" panose="02040503050406030204" pitchFamily="18" charset="0"/>
                            <a:ea typeface="Cambria Math" panose="02040503050406030204" pitchFamily="18" charset="0"/>
                          </a:rPr>
                          <m:t>h</m:t>
                        </m:r>
                        <m:r>
                          <a:rPr lang="en-US" sz="2600" i="1" dirty="0" err="1">
                            <a:latin typeface="Cambria Math" panose="02040503050406030204" pitchFamily="18" charset="0"/>
                          </a:rPr>
                          <m:t>h</m:t>
                        </m:r>
                      </m:sub>
                    </m:sSub>
                    <m:r>
                      <a:rPr lang="en-US" sz="2600" i="1" dirty="0">
                        <a:latin typeface="Cambria Math" panose="02040503050406030204" pitchFamily="18" charset="0"/>
                      </a:rPr>
                      <m:t>[</m:t>
                    </m:r>
                    <m:r>
                      <a:rPr lang="en-US" sz="2600" i="1" dirty="0">
                        <a:latin typeface="Cambria Math" panose="02040503050406030204" pitchFamily="18" charset="0"/>
                      </a:rPr>
                      <m:t>𝑗</m:t>
                    </m:r>
                    <m:r>
                      <a:rPr lang="en-US" sz="2600" i="1" dirty="0" smtClean="0">
                        <a:latin typeface="Cambria Math" panose="02040503050406030204" pitchFamily="18" charset="0"/>
                      </a:rPr>
                      <m:t>]</m:t>
                    </m:r>
                  </m:oMath>
                </a14:m>
                <a:endParaRPr lang="en-US" sz="2600" dirty="0">
                  <a:latin typeface="Arial" panose="020B0604020202020204" pitchFamily="34" charset="0"/>
                  <a:cs typeface="Arial" panose="020B0604020202020204" pitchFamily="34" charset="0"/>
                </a:endParaRPr>
              </a:p>
              <a:p>
                <a:pPr>
                  <a:lnSpc>
                    <a:spcPct val="90000"/>
                  </a:lnSpc>
                </a:pPr>
                <a:endParaRPr lang="en-US" altLang="en-US" sz="2600" dirty="0">
                  <a:latin typeface="Arial" panose="020B0604020202020204" pitchFamily="34" charset="0"/>
                  <a:cs typeface="Arial" panose="020B0604020202020204" pitchFamily="34" charset="0"/>
                </a:endParaRPr>
              </a:p>
              <a:p>
                <a:pPr marL="342900" indent="-342900">
                  <a:lnSpc>
                    <a:spcPct val="90000"/>
                  </a:lnSpc>
                  <a:buFont typeface="Arial" panose="020B0604020202020204" pitchFamily="34" charset="0"/>
                  <a:buChar char="•"/>
                </a:pPr>
                <a:r>
                  <a:rPr lang="en-GB" altLang="en-US" sz="2400" dirty="0">
                    <a:latin typeface="Arial" panose="020B0604020202020204" pitchFamily="34" charset="0"/>
                    <a:cs typeface="Arial" panose="020B0604020202020204" pitchFamily="34" charset="0"/>
                  </a:rPr>
                  <a:t>Compute the Energy, and the Normalised Autocorrelation Lags for the following 2 Discrete signals.</a:t>
                </a:r>
              </a:p>
              <a:p>
                <a:pPr marL="609600" indent="-609600">
                  <a:lnSpc>
                    <a:spcPct val="90000"/>
                  </a:lnSpc>
                </a:pPr>
                <a:endParaRPr lang="en-GB" altLang="en-US" sz="2400" dirty="0">
                  <a:latin typeface="Arial" panose="020B0604020202020204" pitchFamily="34" charset="0"/>
                  <a:cs typeface="Arial" panose="020B0604020202020204" pitchFamily="34" charset="0"/>
                </a:endParaRPr>
              </a:p>
              <a:p>
                <a:pPr marL="1523930" lvl="2" indent="-609600">
                  <a:lnSpc>
                    <a:spcPct val="90000"/>
                  </a:lnSpc>
                  <a:buFontTx/>
                  <a:buAutoNum type="arabicParenBoth"/>
                </a:pPr>
                <a:r>
                  <a:rPr lang="en-GB" altLang="en-US" sz="2400" dirty="0">
                    <a:latin typeface="Arial" panose="020B0604020202020204" pitchFamily="34" charset="0"/>
                    <a:cs typeface="Arial" panose="020B0604020202020204" pitchFamily="34" charset="0"/>
                  </a:rPr>
                  <a:t>x</a:t>
                </a:r>
                <a:r>
                  <a:rPr lang="en-GB" altLang="en-US" sz="2400" baseline="-25000" dirty="0">
                    <a:latin typeface="Arial" panose="020B0604020202020204" pitchFamily="34" charset="0"/>
                    <a:cs typeface="Arial" panose="020B0604020202020204" pitchFamily="34" charset="0"/>
                  </a:rPr>
                  <a:t>1</a:t>
                </a:r>
                <a:r>
                  <a:rPr lang="en-GB" altLang="en-US" sz="2400" dirty="0">
                    <a:latin typeface="Arial" panose="020B0604020202020204" pitchFamily="34" charset="0"/>
                    <a:cs typeface="Arial" panose="020B0604020202020204" pitchFamily="34" charset="0"/>
                  </a:rPr>
                  <a:t>[n]=[-</a:t>
                </a:r>
                <a:r>
                  <a:rPr lang="en-GB" altLang="en-US" sz="2400" b="1" u="sng" dirty="0">
                    <a:latin typeface="Arial" panose="020B0604020202020204" pitchFamily="34" charset="0"/>
                    <a:cs typeface="Arial" panose="020B0604020202020204" pitchFamily="34" charset="0"/>
                  </a:rPr>
                  <a:t>4</a:t>
                </a:r>
                <a:r>
                  <a:rPr lang="en-GB" altLang="en-US" sz="2400" dirty="0">
                    <a:latin typeface="Arial" panose="020B0604020202020204" pitchFamily="34" charset="0"/>
                    <a:cs typeface="Arial" panose="020B0604020202020204" pitchFamily="34" charset="0"/>
                  </a:rPr>
                  <a:t>    -4    -1     3     5     1     0    -3]</a:t>
                </a:r>
              </a:p>
              <a:p>
                <a:pPr marL="1523930" lvl="2" indent="-609600">
                  <a:lnSpc>
                    <a:spcPct val="90000"/>
                  </a:lnSpc>
                  <a:buFontTx/>
                  <a:buAutoNum type="arabicParenBoth"/>
                </a:pPr>
                <a:r>
                  <a:rPr lang="en-GB" altLang="en-US" sz="2400" dirty="0">
                    <a:latin typeface="Arial" panose="020B0604020202020204" pitchFamily="34" charset="0"/>
                    <a:cs typeface="Arial" panose="020B0604020202020204" pitchFamily="34" charset="0"/>
                  </a:rPr>
                  <a:t>x</a:t>
                </a:r>
                <a:r>
                  <a:rPr lang="en-GB" altLang="en-US" sz="2400" baseline="-25000" dirty="0">
                    <a:latin typeface="Arial" panose="020B0604020202020204" pitchFamily="34" charset="0"/>
                    <a:cs typeface="Arial" panose="020B0604020202020204" pitchFamily="34" charset="0"/>
                  </a:rPr>
                  <a:t>2</a:t>
                </a:r>
                <a:r>
                  <a:rPr lang="en-GB" altLang="en-US" sz="2400" dirty="0">
                    <a:latin typeface="Arial" panose="020B0604020202020204" pitchFamily="34" charset="0"/>
                    <a:cs typeface="Arial" panose="020B0604020202020204" pitchFamily="34" charset="0"/>
                  </a:rPr>
                  <a:t>[n]=[</a:t>
                </a:r>
                <a:r>
                  <a:rPr lang="en-GB" altLang="en-US" sz="2400" b="1" u="sng" dirty="0">
                    <a:latin typeface="Arial" panose="020B0604020202020204" pitchFamily="34" charset="0"/>
                    <a:cs typeface="Arial" panose="020B0604020202020204" pitchFamily="34" charset="0"/>
                  </a:rPr>
                  <a:t>5</a:t>
                </a:r>
                <a:r>
                  <a:rPr lang="en-GB" altLang="en-US" sz="2400" dirty="0">
                    <a:latin typeface="Arial" panose="020B0604020202020204" pitchFamily="34" charset="0"/>
                    <a:cs typeface="Arial" panose="020B0604020202020204" pitchFamily="34" charset="0"/>
                  </a:rPr>
                  <a:t>     0    -2     2     3     2     5    -2]</a:t>
                </a:r>
              </a:p>
              <a:p>
                <a:pPr indent="-609600">
                  <a:lnSpc>
                    <a:spcPct val="90000"/>
                  </a:lnSpc>
                </a:pPr>
                <a:endParaRPr lang="en-GB" altLang="en-US" sz="2400" dirty="0">
                  <a:latin typeface="Arial" panose="020B0604020202020204" pitchFamily="34" charset="0"/>
                  <a:cs typeface="Arial" panose="020B0604020202020204" pitchFamily="34" charset="0"/>
                </a:endParaRPr>
              </a:p>
              <a:p>
                <a:pPr indent="-609600">
                  <a:lnSpc>
                    <a:spcPct val="90000"/>
                  </a:lnSpc>
                </a:pPr>
                <a:r>
                  <a:rPr lang="en-GB" altLang="en-US" sz="2400" dirty="0">
                    <a:latin typeface="Arial" panose="020B0604020202020204" pitchFamily="34" charset="0"/>
                    <a:cs typeface="Arial" panose="020B0604020202020204" pitchFamily="34" charset="0"/>
                  </a:rPr>
                  <a:t>From your results (plot them) deduce with reasons which signal has a periodic component and which signal is of a random nature. </a:t>
                </a:r>
                <a:r>
                  <a:rPr lang="en-GB" altLang="en-US" sz="2400" dirty="0">
                    <a:solidFill>
                      <a:srgbClr val="0070C0"/>
                    </a:solidFill>
                    <a:latin typeface="Arial" panose="020B0604020202020204" pitchFamily="34" charset="0"/>
                    <a:cs typeface="Arial" panose="020B0604020202020204" pitchFamily="34" charset="0"/>
                  </a:rPr>
                  <a:t>(</a:t>
                </a:r>
                <a:r>
                  <a:rPr lang="en-GB" altLang="en-US" sz="2400" i="1" dirty="0">
                    <a:solidFill>
                      <a:srgbClr val="0070C0"/>
                    </a:solidFill>
                    <a:latin typeface="Arial" panose="020B0604020202020204" pitchFamily="34" charset="0"/>
                    <a:cs typeface="Arial" panose="020B0604020202020204" pitchFamily="34" charset="0"/>
                  </a:rPr>
                  <a:t>hint. there is one of each!)</a:t>
                </a:r>
              </a:p>
              <a:p>
                <a:pPr marL="514350" indent="-514350">
                  <a:buFont typeface="+mj-lt"/>
                  <a:buAutoNum type="arabicPeriod"/>
                </a:pPr>
                <a:endParaRPr lang="en-US" sz="2600" dirty="0"/>
              </a:p>
              <a:p>
                <a:pPr marL="742915" lvl="1" indent="-285750">
                  <a:buFont typeface="Arial" panose="020B0604020202020204" pitchFamily="34" charset="0"/>
                  <a:buChar char="•"/>
                </a:pPr>
                <a:endParaRPr lang="en-US" sz="2600" dirty="0"/>
              </a:p>
              <a:p>
                <a:pPr lvl="1"/>
                <a:endParaRPr lang="en-US" sz="2600" dirty="0"/>
              </a:p>
              <a:p>
                <a:pPr lvl="1"/>
                <a:endParaRPr lang="en-US" sz="2600" dirty="0"/>
              </a:p>
              <a:p>
                <a:pPr marL="742915" lvl="1" indent="-285750">
                  <a:buFont typeface="Arial" panose="020B0604020202020204" pitchFamily="34" charset="0"/>
                  <a:buChar char="•"/>
                </a:pPr>
                <a:endParaRPr lang="en-US" sz="2200" dirty="0"/>
              </a:p>
              <a:p>
                <a:pPr marL="742915" lvl="1" indent="-285750">
                  <a:buFont typeface="Arial" panose="020B0604020202020204" pitchFamily="34" charset="0"/>
                  <a:buChar char="•"/>
                </a:pPr>
                <a:endParaRPr lang="en-US" sz="2200" dirty="0"/>
              </a:p>
            </p:txBody>
          </p:sp>
        </mc:Choice>
        <mc:Fallback xmlns="">
          <p:sp>
            <p:nvSpPr>
              <p:cNvPr id="7" name="TextBox 6">
                <a:extLst>
                  <a:ext uri="{FF2B5EF4-FFF2-40B4-BE49-F238E27FC236}">
                    <a16:creationId xmlns:a16="http://schemas.microsoft.com/office/drawing/2014/main" id="{EFAD9D13-1C48-3F44-B7F6-DF1D0E1390A0}"/>
                  </a:ext>
                </a:extLst>
              </p:cNvPr>
              <p:cNvSpPr txBox="1">
                <a:spLocks noRot="1" noChangeAspect="1" noMove="1" noResize="1" noEditPoints="1" noAdjustHandles="1" noChangeArrowheads="1" noChangeShapeType="1" noTextEdit="1"/>
              </p:cNvSpPr>
              <p:nvPr/>
            </p:nvSpPr>
            <p:spPr>
              <a:xfrm>
                <a:off x="903158" y="1106473"/>
                <a:ext cx="10969755" cy="7389715"/>
              </a:xfrm>
              <a:prstGeom prst="rect">
                <a:avLst/>
              </a:prstGeom>
              <a:blipFill>
                <a:blip r:embed="rId3"/>
                <a:stretch>
                  <a:fillRect l="-925" t="-858"/>
                </a:stretch>
              </a:blipFill>
            </p:spPr>
            <p:txBody>
              <a:bodyPr/>
              <a:lstStyle/>
              <a:p>
                <a:r>
                  <a:rPr lang="en-US">
                    <a:noFill/>
                  </a:rPr>
                  <a:t> </a:t>
                </a:r>
              </a:p>
            </p:txBody>
          </p:sp>
        </mc:Fallback>
      </mc:AlternateContent>
    </p:spTree>
    <p:extLst>
      <p:ext uri="{BB962C8B-B14F-4D97-AF65-F5344CB8AC3E}">
        <p14:creationId xmlns:p14="http://schemas.microsoft.com/office/powerpoint/2010/main" val="41670495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1088817" cy="932448"/>
          </a:xfrm>
        </p:spPr>
        <p:txBody>
          <a:bodyPr/>
          <a:lstStyle/>
          <a:p>
            <a:r>
              <a:rPr lang="en-US" spc="0" dirty="0">
                <a:solidFill>
                  <a:srgbClr val="0070C0"/>
                </a:solidFill>
              </a:rPr>
              <a:t>Cyclic Convolution/Correlation</a:t>
            </a: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61</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3C50139-757B-004D-9E47-42B6E172458A}"/>
                  </a:ext>
                </a:extLst>
              </p:cNvPr>
              <p:cNvSpPr txBox="1"/>
              <p:nvPr/>
            </p:nvSpPr>
            <p:spPr>
              <a:xfrm>
                <a:off x="1103183" y="995225"/>
                <a:ext cx="10258424" cy="6247864"/>
              </a:xfrm>
              <a:prstGeom prst="rect">
                <a:avLst/>
              </a:prstGeom>
              <a:noFill/>
            </p:spPr>
            <p:txBody>
              <a:bodyPr wrap="square" rtlCol="0">
                <a:spAutoFit/>
              </a:bodyPr>
              <a:lstStyle/>
              <a:p>
                <a:pPr marL="342900" indent="-342900">
                  <a:buFont typeface="Arial" panose="020B0604020202020204" pitchFamily="34" charset="0"/>
                  <a:buChar char="•"/>
                </a:pPr>
                <a:r>
                  <a:rPr lang="en-GB" sz="2200" dirty="0"/>
                  <a:t>If </a:t>
                </a:r>
                <a14:m>
                  <m:oMath xmlns:m="http://schemas.openxmlformats.org/officeDocument/2006/math">
                    <m:r>
                      <a:rPr lang="en-GB" sz="2200" i="1" dirty="0" smtClean="0">
                        <a:latin typeface="Cambria Math" panose="02040503050406030204" pitchFamily="18" charset="0"/>
                      </a:rPr>
                      <m:t>𝑥</m:t>
                    </m:r>
                    <m:r>
                      <a:rPr lang="en-GB" sz="2200" i="1" dirty="0" smtClean="0">
                        <a:latin typeface="Cambria Math" panose="02040503050406030204" pitchFamily="18" charset="0"/>
                      </a:rPr>
                      <m:t>[</m:t>
                    </m:r>
                    <m:r>
                      <a:rPr lang="en-GB" sz="2200" i="1" dirty="0" smtClean="0">
                        <a:latin typeface="Cambria Math" panose="02040503050406030204" pitchFamily="18" charset="0"/>
                      </a:rPr>
                      <m:t>𝑛</m:t>
                    </m:r>
                    <m:r>
                      <a:rPr lang="en-GB" sz="2200" i="1" dirty="0" smtClean="0">
                        <a:latin typeface="Cambria Math" panose="02040503050406030204" pitchFamily="18" charset="0"/>
                      </a:rPr>
                      <m:t>]</m:t>
                    </m:r>
                  </m:oMath>
                </a14:m>
                <a:r>
                  <a:rPr lang="en-GB" sz="2200" dirty="0"/>
                  <a:t> and </a:t>
                </a:r>
                <a14:m>
                  <m:oMath xmlns:m="http://schemas.openxmlformats.org/officeDocument/2006/math">
                    <m:r>
                      <a:rPr lang="en-GB" sz="2200" i="1" dirty="0" smtClean="0">
                        <a:latin typeface="Cambria Math" panose="02040503050406030204" pitchFamily="18" charset="0"/>
                      </a:rPr>
                      <m:t>h</m:t>
                    </m:r>
                    <m:r>
                      <a:rPr lang="en-GB" sz="2200" i="1" dirty="0">
                        <a:latin typeface="Cambria Math" panose="02040503050406030204" pitchFamily="18" charset="0"/>
                      </a:rPr>
                      <m:t>[</m:t>
                    </m:r>
                    <m:r>
                      <a:rPr lang="en-GB" sz="2200" i="1" dirty="0">
                        <a:latin typeface="Cambria Math" panose="02040503050406030204" pitchFamily="18" charset="0"/>
                      </a:rPr>
                      <m:t>𝑛</m:t>
                    </m:r>
                    <m:r>
                      <a:rPr lang="en-GB" sz="2200" i="1" dirty="0">
                        <a:latin typeface="Cambria Math" panose="02040503050406030204" pitchFamily="18" charset="0"/>
                      </a:rPr>
                      <m:t>]</m:t>
                    </m:r>
                  </m:oMath>
                </a14:m>
                <a:r>
                  <a:rPr lang="en-GB" sz="2200" dirty="0"/>
                  <a:t> are periodic with periods </a:t>
                </a:r>
                <a14:m>
                  <m:oMath xmlns:m="http://schemas.openxmlformats.org/officeDocument/2006/math">
                    <m:r>
                      <a:rPr lang="en-GB" sz="2200" i="1" dirty="0" smtClean="0">
                        <a:latin typeface="Cambria Math" panose="02040503050406030204" pitchFamily="18" charset="0"/>
                      </a:rPr>
                      <m:t>𝑀</m:t>
                    </m:r>
                  </m:oMath>
                </a14:m>
                <a:r>
                  <a:rPr lang="en-GB" sz="2200" dirty="0"/>
                  <a:t> and </a:t>
                </a:r>
                <a14:m>
                  <m:oMath xmlns:m="http://schemas.openxmlformats.org/officeDocument/2006/math">
                    <m:r>
                      <a:rPr lang="en-GB" sz="2200" i="1" dirty="0" smtClean="0">
                        <a:latin typeface="Cambria Math" panose="02040503050406030204" pitchFamily="18" charset="0"/>
                      </a:rPr>
                      <m:t>𝐿</m:t>
                    </m:r>
                  </m:oMath>
                </a14:m>
                <a:r>
                  <a:rPr lang="en-GB" sz="2200" dirty="0"/>
                  <a:t> respectively then the linear convolution/correlation sum of </a:t>
                </a:r>
                <a14:m>
                  <m:oMath xmlns:m="http://schemas.openxmlformats.org/officeDocument/2006/math">
                    <m:r>
                      <a:rPr lang="en-GB" sz="2200" i="1" dirty="0" smtClean="0">
                        <a:latin typeface="Cambria Math" panose="02040503050406030204" pitchFamily="18" charset="0"/>
                      </a:rPr>
                      <m:t>𝑥</m:t>
                    </m:r>
                    <m:r>
                      <a:rPr lang="en-GB" sz="2200" i="1" dirty="0" smtClean="0">
                        <a:latin typeface="Cambria Math" panose="02040503050406030204" pitchFamily="18" charset="0"/>
                      </a:rPr>
                      <m:t>[</m:t>
                    </m:r>
                    <m:r>
                      <a:rPr lang="en-GB" sz="2200" i="1" dirty="0" smtClean="0">
                        <a:latin typeface="Cambria Math" panose="02040503050406030204" pitchFamily="18" charset="0"/>
                      </a:rPr>
                      <m:t>𝑛</m:t>
                    </m:r>
                    <m:r>
                      <a:rPr lang="en-GB" sz="2200" i="1" dirty="0" smtClean="0">
                        <a:latin typeface="Cambria Math" panose="02040503050406030204" pitchFamily="18" charset="0"/>
                      </a:rPr>
                      <m:t>]</m:t>
                    </m:r>
                  </m:oMath>
                </a14:m>
                <a:r>
                  <a:rPr lang="en-GB" sz="2200" dirty="0"/>
                  <a:t> with </a:t>
                </a:r>
                <a14:m>
                  <m:oMath xmlns:m="http://schemas.openxmlformats.org/officeDocument/2006/math">
                    <m:r>
                      <a:rPr lang="en-GB" sz="2200" i="1" dirty="0" smtClean="0">
                        <a:latin typeface="Cambria Math" panose="02040503050406030204" pitchFamily="18" charset="0"/>
                      </a:rPr>
                      <m:t>h</m:t>
                    </m:r>
                    <m:r>
                      <a:rPr lang="en-GB" sz="2200" i="1" dirty="0" smtClean="0">
                        <a:latin typeface="Cambria Math" panose="02040503050406030204" pitchFamily="18" charset="0"/>
                      </a:rPr>
                      <m:t>[</m:t>
                    </m:r>
                    <m:r>
                      <a:rPr lang="en-GB" sz="2200" i="1" dirty="0" smtClean="0">
                        <a:latin typeface="Cambria Math" panose="02040503050406030204" pitchFamily="18" charset="0"/>
                      </a:rPr>
                      <m:t>𝑛</m:t>
                    </m:r>
                    <m:r>
                      <a:rPr lang="en-GB" sz="2200" i="1" dirty="0" smtClean="0">
                        <a:latin typeface="Cambria Math" panose="02040503050406030204" pitchFamily="18" charset="0"/>
                      </a:rPr>
                      <m:t>]</m:t>
                    </m:r>
                  </m:oMath>
                </a14:m>
                <a:r>
                  <a:rPr lang="en-GB" sz="2200" dirty="0"/>
                  <a:t> cannot be computed as the signals exist for all time and therefore the summations will not converge. </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In this case we define the cyclic (periodic) convolution/correlation </a:t>
                </a:r>
                <a:r>
                  <a:rPr lang="en-GB" sz="2200" b="1" dirty="0">
                    <a:solidFill>
                      <a:srgbClr val="FF0000"/>
                    </a:solidFill>
                  </a:rPr>
                  <a:t>over a common period</a:t>
                </a:r>
                <a:r>
                  <a:rPr lang="en-GB" sz="2200" dirty="0"/>
                  <a:t>.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sz="2200" dirty="0"/>
                  <a:t>The cyclic convolution/correlation are what are produced when the DFT is used to compute the convolution/correlation </a:t>
                </a:r>
                <a:r>
                  <a:rPr lang="en-GB" sz="2200" dirty="0">
                    <a:solidFill>
                      <a:srgbClr val="0070C0"/>
                    </a:solidFill>
                  </a:rPr>
                  <a:t>(more in the coming lectures)</a:t>
                </a:r>
                <a:r>
                  <a:rPr lang="en-GB" sz="2200" dirty="0"/>
                  <a:t>. Therefore it is an important concept to understand and we will return to this later. </a:t>
                </a:r>
              </a:p>
              <a:p>
                <a:pPr marL="342900" indent="-342900">
                  <a:buFont typeface="Arial" panose="020B0604020202020204" pitchFamily="34" charset="0"/>
                  <a:buChar char="•"/>
                </a:pPr>
                <a:endParaRPr lang="en-GB" dirty="0"/>
              </a:p>
              <a:p>
                <a:endParaRPr lang="en-US" dirty="0"/>
              </a:p>
            </p:txBody>
          </p:sp>
        </mc:Choice>
        <mc:Fallback xmlns="">
          <p:sp>
            <p:nvSpPr>
              <p:cNvPr id="4" name="TextBox 3">
                <a:extLst>
                  <a:ext uri="{FF2B5EF4-FFF2-40B4-BE49-F238E27FC236}">
                    <a16:creationId xmlns:a16="http://schemas.microsoft.com/office/drawing/2014/main" id="{83C50139-757B-004D-9E47-42B6E172458A}"/>
                  </a:ext>
                </a:extLst>
              </p:cNvPr>
              <p:cNvSpPr txBox="1">
                <a:spLocks noRot="1" noChangeAspect="1" noMove="1" noResize="1" noEditPoints="1" noAdjustHandles="1" noChangeArrowheads="1" noChangeShapeType="1" noTextEdit="1"/>
              </p:cNvSpPr>
              <p:nvPr/>
            </p:nvSpPr>
            <p:spPr>
              <a:xfrm>
                <a:off x="1103183" y="995225"/>
                <a:ext cx="10258424" cy="6247864"/>
              </a:xfrm>
              <a:prstGeom prst="rect">
                <a:avLst/>
              </a:prstGeom>
              <a:blipFill>
                <a:blip r:embed="rId3"/>
                <a:stretch>
                  <a:fillRect l="-618" t="-60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B1D8041-0B29-664D-9639-9124533EA9AE}"/>
              </a:ext>
            </a:extLst>
          </p:cNvPr>
          <p:cNvPicPr>
            <a:picLocks noChangeAspect="1"/>
          </p:cNvPicPr>
          <p:nvPr/>
        </p:nvPicPr>
        <p:blipFill>
          <a:blip r:embed="rId4"/>
          <a:stretch>
            <a:fillRect/>
          </a:stretch>
        </p:blipFill>
        <p:spPr>
          <a:xfrm>
            <a:off x="1620380" y="3945103"/>
            <a:ext cx="6288847" cy="928147"/>
          </a:xfrm>
          <a:prstGeom prst="rect">
            <a:avLst/>
          </a:prstGeom>
        </p:spPr>
      </p:pic>
      <p:pic>
        <p:nvPicPr>
          <p:cNvPr id="8" name="Picture 7">
            <a:extLst>
              <a:ext uri="{FF2B5EF4-FFF2-40B4-BE49-F238E27FC236}">
                <a16:creationId xmlns:a16="http://schemas.microsoft.com/office/drawing/2014/main" id="{E473D81A-89B0-FB40-8642-85F68C750E34}"/>
              </a:ext>
            </a:extLst>
          </p:cNvPr>
          <p:cNvPicPr>
            <a:picLocks noChangeAspect="1"/>
          </p:cNvPicPr>
          <p:nvPr/>
        </p:nvPicPr>
        <p:blipFill>
          <a:blip r:embed="rId5"/>
          <a:stretch>
            <a:fillRect/>
          </a:stretch>
        </p:blipFill>
        <p:spPr>
          <a:xfrm>
            <a:off x="1620380" y="3123903"/>
            <a:ext cx="4892288" cy="928147"/>
          </a:xfrm>
          <a:prstGeom prst="rect">
            <a:avLst/>
          </a:prstGeom>
        </p:spPr>
      </p:pic>
      <p:sp>
        <p:nvSpPr>
          <p:cNvPr id="9" name="TextBox 8">
            <a:extLst>
              <a:ext uri="{FF2B5EF4-FFF2-40B4-BE49-F238E27FC236}">
                <a16:creationId xmlns:a16="http://schemas.microsoft.com/office/drawing/2014/main" id="{A0C32903-1299-E644-9230-3A584C20DB21}"/>
              </a:ext>
            </a:extLst>
          </p:cNvPr>
          <p:cNvSpPr txBox="1"/>
          <p:nvPr/>
        </p:nvSpPr>
        <p:spPr>
          <a:xfrm>
            <a:off x="8746099" y="3357145"/>
            <a:ext cx="2969083" cy="461665"/>
          </a:xfrm>
          <a:prstGeom prst="rect">
            <a:avLst/>
          </a:prstGeom>
          <a:noFill/>
        </p:spPr>
        <p:txBody>
          <a:bodyPr wrap="none" rtlCol="0">
            <a:spAutoFit/>
          </a:bodyPr>
          <a:lstStyle/>
          <a:p>
            <a:r>
              <a:rPr lang="en-US" sz="2400" b="1" dirty="0">
                <a:solidFill>
                  <a:srgbClr val="FF0000"/>
                </a:solidFill>
              </a:rPr>
              <a:t>Cyclic Convolution</a:t>
            </a:r>
          </a:p>
        </p:txBody>
      </p:sp>
      <p:sp>
        <p:nvSpPr>
          <p:cNvPr id="11" name="TextBox 10">
            <a:extLst>
              <a:ext uri="{FF2B5EF4-FFF2-40B4-BE49-F238E27FC236}">
                <a16:creationId xmlns:a16="http://schemas.microsoft.com/office/drawing/2014/main" id="{9873565C-20FC-224E-BF8A-1D87A3BFC67D}"/>
              </a:ext>
            </a:extLst>
          </p:cNvPr>
          <p:cNvSpPr txBox="1"/>
          <p:nvPr/>
        </p:nvSpPr>
        <p:spPr>
          <a:xfrm>
            <a:off x="8719995" y="4178343"/>
            <a:ext cx="2818400" cy="461665"/>
          </a:xfrm>
          <a:prstGeom prst="rect">
            <a:avLst/>
          </a:prstGeom>
          <a:noFill/>
        </p:spPr>
        <p:txBody>
          <a:bodyPr wrap="none" rtlCol="0">
            <a:spAutoFit/>
          </a:bodyPr>
          <a:lstStyle/>
          <a:p>
            <a:r>
              <a:rPr lang="en-US" sz="2400" b="1" dirty="0">
                <a:solidFill>
                  <a:srgbClr val="FF0000"/>
                </a:solidFill>
              </a:rPr>
              <a:t>Cyclic Correlation</a:t>
            </a:r>
          </a:p>
        </p:txBody>
      </p:sp>
    </p:spTree>
    <p:extLst>
      <p:ext uri="{BB962C8B-B14F-4D97-AF65-F5344CB8AC3E}">
        <p14:creationId xmlns:p14="http://schemas.microsoft.com/office/powerpoint/2010/main" val="420055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1088817" cy="932448"/>
          </a:xfrm>
        </p:spPr>
        <p:txBody>
          <a:bodyPr/>
          <a:lstStyle/>
          <a:p>
            <a:r>
              <a:rPr lang="en-US" dirty="0">
                <a:solidFill>
                  <a:srgbClr val="0070C0"/>
                </a:solidFill>
              </a:rPr>
              <a:t>Block Convolution-overlap method</a:t>
            </a:r>
            <a:endParaRPr lang="en-US" spc="0" dirty="0">
              <a:solidFill>
                <a:srgbClr val="0070C0"/>
              </a:solidFill>
            </a:endParaRP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62</a:t>
            </a:fld>
            <a:endParaRPr lang="en-US" dirty="0"/>
          </a:p>
        </p:txBody>
      </p:sp>
      <p:sp>
        <p:nvSpPr>
          <p:cNvPr id="4" name="TextBox 3">
            <a:extLst>
              <a:ext uri="{FF2B5EF4-FFF2-40B4-BE49-F238E27FC236}">
                <a16:creationId xmlns:a16="http://schemas.microsoft.com/office/drawing/2014/main" id="{83C50139-757B-004D-9E47-42B6E172458A}"/>
              </a:ext>
            </a:extLst>
          </p:cNvPr>
          <p:cNvSpPr txBox="1"/>
          <p:nvPr/>
        </p:nvSpPr>
        <p:spPr>
          <a:xfrm>
            <a:off x="1103183" y="995225"/>
            <a:ext cx="10258424" cy="6124754"/>
          </a:xfrm>
          <a:prstGeom prst="rect">
            <a:avLst/>
          </a:prstGeom>
          <a:noFill/>
        </p:spPr>
        <p:txBody>
          <a:bodyPr wrap="square" rtlCol="0">
            <a:spAutoFit/>
          </a:bodyPr>
          <a:lstStyle/>
          <a:p>
            <a:pPr marL="285750" indent="-285750">
              <a:buFont typeface="Arial" panose="020B0604020202020204" pitchFamily="34" charset="0"/>
              <a:buChar char="•"/>
            </a:pPr>
            <a:r>
              <a:rPr lang="en-GB" sz="2200" dirty="0"/>
              <a:t>Block Convolution is the situation where a long sequence is convolved with a much shorter length sequence;</a:t>
            </a:r>
          </a:p>
          <a:p>
            <a:r>
              <a:rPr lang="en-GB" sz="2200" dirty="0"/>
              <a:t> </a:t>
            </a:r>
          </a:p>
          <a:p>
            <a:pPr marL="285750" indent="-285750">
              <a:buFont typeface="Arial" panose="020B0604020202020204" pitchFamily="34" charset="0"/>
              <a:buChar char="•"/>
            </a:pPr>
            <a:r>
              <a:rPr lang="en-GB" sz="2200" dirty="0"/>
              <a:t>For example consider a receiver receiving an incoming signal which may be considered as infinite;</a:t>
            </a:r>
          </a:p>
          <a:p>
            <a:pPr marL="285750" indent="-285750">
              <a:buFont typeface="Arial" panose="020B0604020202020204" pitchFamily="34" charset="0"/>
              <a:buChar char="•"/>
            </a:pPr>
            <a:endParaRPr lang="en-GB" sz="2200" dirty="0"/>
          </a:p>
          <a:p>
            <a:pPr marL="285750" indent="-285750">
              <a:buFont typeface="Arial" panose="020B0604020202020204" pitchFamily="34" charset="0"/>
              <a:buChar char="•"/>
            </a:pPr>
            <a:r>
              <a:rPr lang="en-GB" sz="2200" dirty="0"/>
              <a:t>Furthermore in order to de-noise the signal it sometimes needs to be filtered with an FIR (Finite Impulse Response) filter of length M (where M &lt;&lt; length of incoming signal); </a:t>
            </a:r>
          </a:p>
          <a:p>
            <a:pPr marL="285750" indent="-285750">
              <a:buFont typeface="Arial" panose="020B0604020202020204" pitchFamily="34" charset="0"/>
              <a:buChar char="•"/>
            </a:pPr>
            <a:endParaRPr lang="en-GB" sz="2200" dirty="0"/>
          </a:p>
          <a:p>
            <a:pPr marL="285750" indent="-285750">
              <a:buFont typeface="Arial" panose="020B0604020202020204" pitchFamily="34" charset="0"/>
              <a:buChar char="•"/>
            </a:pPr>
            <a:r>
              <a:rPr lang="en-GB" sz="2200" dirty="0"/>
              <a:t>There are two general methods to this problem named Overlap Add and Overlap Save Methods collectively called Block Convolution methods; </a:t>
            </a:r>
          </a:p>
          <a:p>
            <a:pPr marL="285750" indent="-285750">
              <a:buFont typeface="Arial" panose="020B0604020202020204" pitchFamily="34" charset="0"/>
              <a:buChar char="•"/>
            </a:pPr>
            <a:endParaRPr lang="en-GB" sz="2200" dirty="0"/>
          </a:p>
          <a:p>
            <a:pPr marL="285750" indent="-285750">
              <a:buFont typeface="Arial" panose="020B0604020202020204" pitchFamily="34" charset="0"/>
              <a:buChar char="•"/>
            </a:pPr>
            <a:r>
              <a:rPr lang="en-GB" sz="2200" dirty="0"/>
              <a:t>When combined with the efficient FFT these methods are called the Fast Convolution Methods. </a:t>
            </a:r>
          </a:p>
          <a:p>
            <a:pPr marL="285750" indent="-285750">
              <a:buFont typeface="Arial" panose="020B0604020202020204" pitchFamily="34" charset="0"/>
              <a:buChar char="•"/>
            </a:pPr>
            <a:endParaRPr lang="en-GB" sz="2200" dirty="0"/>
          </a:p>
          <a:p>
            <a:endParaRPr lang="en-GB" sz="2200" dirty="0"/>
          </a:p>
          <a:p>
            <a:endParaRPr lang="en-US" dirty="0"/>
          </a:p>
        </p:txBody>
      </p:sp>
    </p:spTree>
    <p:extLst>
      <p:ext uri="{BB962C8B-B14F-4D97-AF65-F5344CB8AC3E}">
        <p14:creationId xmlns:p14="http://schemas.microsoft.com/office/powerpoint/2010/main" val="78312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1088817" cy="932448"/>
          </a:xfrm>
        </p:spPr>
        <p:txBody>
          <a:bodyPr/>
          <a:lstStyle/>
          <a:p>
            <a:r>
              <a:rPr lang="en-US" dirty="0">
                <a:solidFill>
                  <a:srgbClr val="0070C0"/>
                </a:solidFill>
              </a:rPr>
              <a:t>Block Convolution-Overlap Save</a:t>
            </a:r>
            <a:endParaRPr lang="en-US" spc="0" dirty="0">
              <a:solidFill>
                <a:srgbClr val="0070C0"/>
              </a:solidFill>
            </a:endParaRP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63</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3C50139-757B-004D-9E47-42B6E172458A}"/>
                  </a:ext>
                </a:extLst>
              </p:cNvPr>
              <p:cNvSpPr txBox="1"/>
              <p:nvPr/>
            </p:nvSpPr>
            <p:spPr>
              <a:xfrm>
                <a:off x="1103183" y="995225"/>
                <a:ext cx="10258424" cy="5509200"/>
              </a:xfrm>
              <a:prstGeom prst="rect">
                <a:avLst/>
              </a:prstGeom>
              <a:noFill/>
            </p:spPr>
            <p:txBody>
              <a:bodyPr wrap="square" rtlCol="0">
                <a:spAutoFit/>
              </a:bodyPr>
              <a:lstStyle/>
              <a:p>
                <a:r>
                  <a:rPr lang="en-GB" sz="2200" dirty="0">
                    <a:solidFill>
                      <a:srgbClr val="FF0000"/>
                    </a:solidFill>
                  </a:rPr>
                  <a:t>Problem:</a:t>
                </a:r>
                <a:r>
                  <a:rPr lang="en-GB" sz="2200" dirty="0"/>
                  <a:t> A signal </a:t>
                </a:r>
                <a14:m>
                  <m:oMath xmlns:m="http://schemas.openxmlformats.org/officeDocument/2006/math">
                    <m:r>
                      <a:rPr lang="en-GB" sz="2200" i="1" dirty="0" smtClean="0">
                        <a:latin typeface="Cambria Math" panose="02040503050406030204" pitchFamily="18" charset="0"/>
                      </a:rPr>
                      <m:t>𝑥</m:t>
                    </m:r>
                    <m:r>
                      <a:rPr lang="en-GB" sz="2200" i="1" dirty="0" smtClean="0">
                        <a:latin typeface="Cambria Math" panose="02040503050406030204" pitchFamily="18" charset="0"/>
                      </a:rPr>
                      <m:t>[</m:t>
                    </m:r>
                    <m:r>
                      <a:rPr lang="en-GB" sz="2200" i="1" dirty="0" smtClean="0">
                        <a:latin typeface="Cambria Math" panose="02040503050406030204" pitchFamily="18" charset="0"/>
                      </a:rPr>
                      <m:t>𝑛</m:t>
                    </m:r>
                    <m:r>
                      <a:rPr lang="en-GB" sz="2200" i="1" dirty="0" smtClean="0">
                        <a:latin typeface="Cambria Math" panose="02040503050406030204" pitchFamily="18" charset="0"/>
                      </a:rPr>
                      <m:t>] </m:t>
                    </m:r>
                  </m:oMath>
                </a14:m>
                <a:r>
                  <a:rPr lang="en-GB" sz="2200" dirty="0"/>
                  <a:t>is to be linearly convolved with a digital filter with impulse response </a:t>
                </a:r>
                <a14:m>
                  <m:oMath xmlns:m="http://schemas.openxmlformats.org/officeDocument/2006/math">
                    <m:r>
                      <a:rPr lang="en-GB" sz="2200" i="1" dirty="0" smtClean="0">
                        <a:latin typeface="Cambria Math" panose="02040503050406030204" pitchFamily="18" charset="0"/>
                      </a:rPr>
                      <m:t>h</m:t>
                    </m:r>
                    <m:r>
                      <a:rPr lang="en-GB" sz="2200" i="1" dirty="0" smtClean="0">
                        <a:latin typeface="Cambria Math" panose="02040503050406030204" pitchFamily="18" charset="0"/>
                      </a:rPr>
                      <m:t>[</m:t>
                    </m:r>
                    <m:r>
                      <a:rPr lang="en-GB" sz="2200" i="1" dirty="0" smtClean="0">
                        <a:latin typeface="Cambria Math" panose="02040503050406030204" pitchFamily="18" charset="0"/>
                      </a:rPr>
                      <m:t>𝑛</m:t>
                    </m:r>
                    <m:r>
                      <a:rPr lang="en-GB" sz="2200" i="1" dirty="0" smtClean="0">
                        <a:latin typeface="Cambria Math" panose="02040503050406030204" pitchFamily="18" charset="0"/>
                      </a:rPr>
                      <m:t>]</m:t>
                    </m:r>
                  </m:oMath>
                </a14:m>
                <a:r>
                  <a:rPr lang="en-GB" sz="2200" dirty="0"/>
                  <a:t> of length </a:t>
                </a:r>
                <a14:m>
                  <m:oMath xmlns:m="http://schemas.openxmlformats.org/officeDocument/2006/math">
                    <m:r>
                      <a:rPr lang="en-GB" sz="2200" i="1" dirty="0" smtClean="0">
                        <a:latin typeface="Cambria Math" panose="02040503050406030204" pitchFamily="18" charset="0"/>
                      </a:rPr>
                      <m:t>𝑀</m:t>
                    </m:r>
                  </m:oMath>
                </a14:m>
                <a:r>
                  <a:rPr lang="en-GB" sz="2200" dirty="0"/>
                  <a:t>. </a:t>
                </a:r>
              </a:p>
              <a:p>
                <a:endParaRPr lang="en-GB" sz="2200" dirty="0"/>
              </a:p>
              <a:p>
                <a:r>
                  <a:rPr lang="en-GB" sz="2200" dirty="0"/>
                  <a:t>The </a:t>
                </a:r>
                <a:r>
                  <a:rPr lang="en-GB" sz="2200" dirty="0">
                    <a:solidFill>
                      <a:srgbClr val="FF0000"/>
                    </a:solidFill>
                  </a:rPr>
                  <a:t>overlap-save</a:t>
                </a:r>
                <a:r>
                  <a:rPr lang="en-GB" sz="2200" dirty="0"/>
                  <a:t> procedure divides the signal into equal length segments (</a:t>
                </a:r>
                <a14:m>
                  <m:oMath xmlns:m="http://schemas.openxmlformats.org/officeDocument/2006/math">
                    <m:r>
                      <a:rPr lang="en-GB" sz="2200" i="1" dirty="0" smtClean="0">
                        <a:latin typeface="Cambria Math" panose="02040503050406030204" pitchFamily="18" charset="0"/>
                      </a:rPr>
                      <m:t>𝐿</m:t>
                    </m:r>
                  </m:oMath>
                </a14:m>
                <a:r>
                  <a:rPr lang="en-GB" sz="2200" dirty="0"/>
                  <a:t>) with some overlap </a:t>
                </a:r>
                <a14:m>
                  <m:oMath xmlns:m="http://schemas.openxmlformats.org/officeDocument/2006/math">
                    <m:r>
                      <a:rPr lang="en-GB" sz="2200" i="1" dirty="0" smtClean="0">
                        <a:latin typeface="Cambria Math" panose="02040503050406030204" pitchFamily="18" charset="0"/>
                      </a:rPr>
                      <m:t>(</m:t>
                    </m:r>
                    <m:r>
                      <a:rPr lang="en-GB" sz="2200" i="1" dirty="0" smtClean="0">
                        <a:latin typeface="Cambria Math" panose="02040503050406030204" pitchFamily="18" charset="0"/>
                      </a:rPr>
                      <m:t>𝑀</m:t>
                    </m:r>
                    <m:r>
                      <a:rPr lang="en-GB" sz="2200" i="1" dirty="0" smtClean="0">
                        <a:latin typeface="Cambria Math" panose="02040503050406030204" pitchFamily="18" charset="0"/>
                      </a:rPr>
                      <m:t>−1)</m:t>
                    </m:r>
                  </m:oMath>
                </a14:m>
                <a:r>
                  <a:rPr lang="en-GB" sz="2200" dirty="0"/>
                  <a:t>. </a:t>
                </a:r>
              </a:p>
              <a:p>
                <a:endParaRPr lang="en-GB" sz="2200" dirty="0"/>
              </a:p>
              <a:p>
                <a14:m>
                  <m:oMath xmlns:m="http://schemas.openxmlformats.org/officeDocument/2006/math">
                    <m:r>
                      <a:rPr lang="en-GB" sz="2200" i="1" dirty="0" smtClean="0">
                        <a:latin typeface="Cambria Math" panose="02040503050406030204" pitchFamily="18" charset="0"/>
                      </a:rPr>
                      <m:t>𝐿</m:t>
                    </m:r>
                    <m:r>
                      <a:rPr lang="en-GB" sz="2200" i="1" dirty="0" smtClean="0">
                        <a:latin typeface="Cambria Math" panose="02040503050406030204" pitchFamily="18" charset="0"/>
                      </a:rPr>
                      <m:t>−</m:t>
                    </m:r>
                    <m:r>
                      <a:rPr lang="en-GB" sz="2200" i="1" dirty="0" smtClean="0">
                        <a:latin typeface="Cambria Math" panose="02040503050406030204" pitchFamily="18" charset="0"/>
                      </a:rPr>
                      <m:t>𝑀</m:t>
                    </m:r>
                  </m:oMath>
                </a14:m>
                <a:r>
                  <a:rPr lang="en-GB" sz="2200" dirty="0"/>
                  <a:t> zeros are appended to </a:t>
                </a:r>
                <a14:m>
                  <m:oMath xmlns:m="http://schemas.openxmlformats.org/officeDocument/2006/math">
                    <m:r>
                      <a:rPr lang="en-GB" sz="2200" i="1" dirty="0" smtClean="0">
                        <a:latin typeface="Cambria Math" panose="02040503050406030204" pitchFamily="18" charset="0"/>
                      </a:rPr>
                      <m:t>h</m:t>
                    </m:r>
                    <m:r>
                      <a:rPr lang="en-GB" sz="2200" i="1" dirty="0" smtClean="0">
                        <a:latin typeface="Cambria Math" panose="02040503050406030204" pitchFamily="18" charset="0"/>
                      </a:rPr>
                      <m:t>[</m:t>
                    </m:r>
                    <m:r>
                      <a:rPr lang="en-GB" sz="2200" i="1" dirty="0" smtClean="0">
                        <a:latin typeface="Cambria Math" panose="02040503050406030204" pitchFamily="18" charset="0"/>
                      </a:rPr>
                      <m:t>𝑛</m:t>
                    </m:r>
                    <m:r>
                      <a:rPr lang="en-GB" sz="2200" i="1" dirty="0" smtClean="0">
                        <a:latin typeface="Cambria Math" panose="02040503050406030204" pitchFamily="18" charset="0"/>
                      </a:rPr>
                      <m:t>]</m:t>
                    </m:r>
                  </m:oMath>
                </a14:m>
                <a:r>
                  <a:rPr lang="en-GB" sz="2200" dirty="0"/>
                  <a:t> to form </a:t>
                </a:r>
                <a14:m>
                  <m:oMath xmlns:m="http://schemas.openxmlformats.org/officeDocument/2006/math">
                    <m:r>
                      <a:rPr lang="en-GB" sz="2200" i="1" dirty="0" smtClean="0">
                        <a:latin typeface="Cambria Math" panose="02040503050406030204" pitchFamily="18" charset="0"/>
                      </a:rPr>
                      <m:t>h</m:t>
                    </m:r>
                    <m:r>
                      <a:rPr lang="en-GB" sz="2200" i="1" dirty="0" smtClean="0">
                        <a:latin typeface="Cambria Math" panose="02040503050406030204" pitchFamily="18" charset="0"/>
                      </a:rPr>
                      <m:t>’[</m:t>
                    </m:r>
                    <m:r>
                      <a:rPr lang="en-GB" sz="2200" i="1" dirty="0" smtClean="0">
                        <a:latin typeface="Cambria Math" panose="02040503050406030204" pitchFamily="18" charset="0"/>
                      </a:rPr>
                      <m:t>𝑛</m:t>
                    </m:r>
                    <m:r>
                      <a:rPr lang="en-GB" sz="2200" i="1" dirty="0" smtClean="0">
                        <a:latin typeface="Cambria Math" panose="02040503050406030204" pitchFamily="18" charset="0"/>
                      </a:rPr>
                      <m:t>]</m:t>
                    </m:r>
                  </m:oMath>
                </a14:m>
                <a:r>
                  <a:rPr lang="en-GB" sz="2200" dirty="0"/>
                  <a:t>, a length </a:t>
                </a:r>
                <a14:m>
                  <m:oMath xmlns:m="http://schemas.openxmlformats.org/officeDocument/2006/math">
                    <m:r>
                      <a:rPr lang="en-GB" sz="2200" i="1" dirty="0" smtClean="0">
                        <a:latin typeface="Cambria Math" panose="02040503050406030204" pitchFamily="18" charset="0"/>
                      </a:rPr>
                      <m:t>𝐿</m:t>
                    </m:r>
                  </m:oMath>
                </a14:m>
                <a:r>
                  <a:rPr lang="en-GB" sz="2200" dirty="0"/>
                  <a:t> signal. </a:t>
                </a:r>
              </a:p>
              <a:p>
                <a:endParaRPr lang="en-GB" sz="2200" dirty="0"/>
              </a:p>
              <a:p>
                <a:r>
                  <a:rPr lang="en-GB" sz="2200" dirty="0"/>
                  <a:t>The cyclic convolutions between each segment and </a:t>
                </a:r>
                <a14:m>
                  <m:oMath xmlns:m="http://schemas.openxmlformats.org/officeDocument/2006/math">
                    <m:r>
                      <a:rPr lang="en-GB" sz="2200" i="1" dirty="0" smtClean="0">
                        <a:latin typeface="Cambria Math" panose="02040503050406030204" pitchFamily="18" charset="0"/>
                      </a:rPr>
                      <m:t>h</m:t>
                    </m:r>
                    <m:r>
                      <a:rPr lang="en-GB" sz="2200" i="1" dirty="0" smtClean="0">
                        <a:latin typeface="Cambria Math" panose="02040503050406030204" pitchFamily="18" charset="0"/>
                      </a:rPr>
                      <m:t>’[</m:t>
                    </m:r>
                    <m:r>
                      <a:rPr lang="en-GB" sz="2200" i="1" dirty="0" smtClean="0">
                        <a:latin typeface="Cambria Math" panose="02040503050406030204" pitchFamily="18" charset="0"/>
                      </a:rPr>
                      <m:t>𝑛</m:t>
                    </m:r>
                    <m:r>
                      <a:rPr lang="en-GB" sz="2200" i="1" dirty="0" smtClean="0">
                        <a:latin typeface="Cambria Math" panose="02040503050406030204" pitchFamily="18" charset="0"/>
                      </a:rPr>
                      <m:t>] </m:t>
                    </m:r>
                  </m:oMath>
                </a14:m>
                <a:r>
                  <a:rPr lang="en-GB" sz="2200" dirty="0"/>
                  <a:t>are computed saving only the valid parts of the cyclic convolution (discarding </a:t>
                </a:r>
                <a14:m>
                  <m:oMath xmlns:m="http://schemas.openxmlformats.org/officeDocument/2006/math">
                    <m:r>
                      <a:rPr lang="en-GB" sz="2200" i="1" dirty="0" smtClean="0">
                        <a:latin typeface="Cambria Math" panose="02040503050406030204" pitchFamily="18" charset="0"/>
                      </a:rPr>
                      <m:t>𝑀</m:t>
                    </m:r>
                    <m:r>
                      <a:rPr lang="en-GB" sz="2200" i="1" dirty="0" smtClean="0">
                        <a:latin typeface="Cambria Math" panose="02040503050406030204" pitchFamily="18" charset="0"/>
                      </a:rPr>
                      <m:t>−1</m:t>
                    </m:r>
                  </m:oMath>
                </a14:m>
                <a:r>
                  <a:rPr lang="en-GB" sz="2200" dirty="0"/>
                  <a:t> outputs from each cyclic convolution. </a:t>
                </a:r>
              </a:p>
              <a:p>
                <a:endParaRPr lang="en-GB" sz="2200" dirty="0"/>
              </a:p>
              <a:p>
                <a:r>
                  <a:rPr lang="en-GB" sz="2200" dirty="0"/>
                  <a:t>Each resulting output segment of valid samples </a:t>
                </a:r>
                <a14:m>
                  <m:oMath xmlns:m="http://schemas.openxmlformats.org/officeDocument/2006/math">
                    <m:r>
                      <a:rPr lang="en-GB" sz="2200" i="1" dirty="0" smtClean="0">
                        <a:latin typeface="Cambria Math" panose="02040503050406030204" pitchFamily="18" charset="0"/>
                      </a:rPr>
                      <m:t>(</m:t>
                    </m:r>
                    <m:r>
                      <a:rPr lang="en-GB" sz="2200" i="1" dirty="0" smtClean="0">
                        <a:latin typeface="Cambria Math" panose="02040503050406030204" pitchFamily="18" charset="0"/>
                      </a:rPr>
                      <m:t>𝐿</m:t>
                    </m:r>
                    <m:r>
                      <a:rPr lang="en-GB" sz="2200" i="1" dirty="0" smtClean="0">
                        <a:latin typeface="Cambria Math" panose="02040503050406030204" pitchFamily="18" charset="0"/>
                      </a:rPr>
                      <m:t>−</m:t>
                    </m:r>
                    <m:r>
                      <a:rPr lang="en-GB" sz="2200" i="1" dirty="0" smtClean="0">
                        <a:latin typeface="Cambria Math" panose="02040503050406030204" pitchFamily="18" charset="0"/>
                      </a:rPr>
                      <m:t>𝑀</m:t>
                    </m:r>
                    <m:r>
                      <a:rPr lang="en-GB" sz="2200" i="1" dirty="0" smtClean="0">
                        <a:latin typeface="Cambria Math" panose="02040503050406030204" pitchFamily="18" charset="0"/>
                      </a:rPr>
                      <m:t>+1) </m:t>
                    </m:r>
                  </m:oMath>
                </a14:m>
                <a:r>
                  <a:rPr lang="en-GB" sz="2200" dirty="0"/>
                  <a:t>values, are concatenated to produce the output Linear Convolution between </a:t>
                </a:r>
                <a14:m>
                  <m:oMath xmlns:m="http://schemas.openxmlformats.org/officeDocument/2006/math">
                    <m:r>
                      <a:rPr lang="en-GB" sz="2200" i="1" dirty="0" smtClean="0">
                        <a:latin typeface="Cambria Math" panose="02040503050406030204" pitchFamily="18" charset="0"/>
                      </a:rPr>
                      <m:t>𝑥</m:t>
                    </m:r>
                    <m:r>
                      <a:rPr lang="en-GB" sz="2200" i="1" dirty="0" smtClean="0">
                        <a:latin typeface="Cambria Math" panose="02040503050406030204" pitchFamily="18" charset="0"/>
                      </a:rPr>
                      <m:t>[</m:t>
                    </m:r>
                    <m:r>
                      <a:rPr lang="en-GB" sz="2200" i="1" dirty="0" smtClean="0">
                        <a:latin typeface="Cambria Math" panose="02040503050406030204" pitchFamily="18" charset="0"/>
                      </a:rPr>
                      <m:t>𝑛</m:t>
                    </m:r>
                    <m:r>
                      <a:rPr lang="en-GB" sz="2200" i="1" dirty="0" smtClean="0">
                        <a:latin typeface="Cambria Math" panose="02040503050406030204" pitchFamily="18" charset="0"/>
                      </a:rPr>
                      <m:t>] </m:t>
                    </m:r>
                  </m:oMath>
                </a14:m>
                <a:r>
                  <a:rPr lang="en-GB" sz="2200" dirty="0"/>
                  <a:t>and </a:t>
                </a:r>
                <a14:m>
                  <m:oMath xmlns:m="http://schemas.openxmlformats.org/officeDocument/2006/math">
                    <m:r>
                      <a:rPr lang="en-GB" sz="2200" i="1" dirty="0" smtClean="0">
                        <a:latin typeface="Cambria Math" panose="02040503050406030204" pitchFamily="18" charset="0"/>
                      </a:rPr>
                      <m:t>h</m:t>
                    </m:r>
                    <m:r>
                      <a:rPr lang="en-GB" sz="2200" i="1" dirty="0" smtClean="0">
                        <a:latin typeface="Cambria Math" panose="02040503050406030204" pitchFamily="18" charset="0"/>
                      </a:rPr>
                      <m:t>[</m:t>
                    </m:r>
                    <m:r>
                      <a:rPr lang="en-GB" sz="2200" i="1" dirty="0" smtClean="0">
                        <a:latin typeface="Cambria Math" panose="02040503050406030204" pitchFamily="18" charset="0"/>
                      </a:rPr>
                      <m:t>𝑛</m:t>
                    </m:r>
                    <m:r>
                      <a:rPr lang="en-GB" sz="2200" i="1" dirty="0" smtClean="0">
                        <a:latin typeface="Cambria Math" panose="02040503050406030204" pitchFamily="18" charset="0"/>
                      </a:rPr>
                      <m:t>]. </m:t>
                    </m:r>
                  </m:oMath>
                </a14:m>
                <a:r>
                  <a:rPr lang="en-GB" sz="2200" dirty="0"/>
                  <a:t>In order for the output to produce the exact Linear Convolution the first segment needs to be prepended with </a:t>
                </a:r>
                <a14:m>
                  <m:oMath xmlns:m="http://schemas.openxmlformats.org/officeDocument/2006/math">
                    <m:r>
                      <a:rPr lang="en-GB" sz="2200" i="1" dirty="0" smtClean="0">
                        <a:latin typeface="Cambria Math" panose="02040503050406030204" pitchFamily="18" charset="0"/>
                      </a:rPr>
                      <m:t>𝑀</m:t>
                    </m:r>
                    <m:r>
                      <a:rPr lang="en-GB" sz="2200" i="1" dirty="0" smtClean="0">
                        <a:latin typeface="Cambria Math" panose="02040503050406030204" pitchFamily="18" charset="0"/>
                      </a:rPr>
                      <m:t>−1</m:t>
                    </m:r>
                  </m:oMath>
                </a14:m>
                <a:r>
                  <a:rPr lang="en-GB" sz="2200" dirty="0"/>
                  <a:t> zeros. </a:t>
                </a:r>
              </a:p>
            </p:txBody>
          </p:sp>
        </mc:Choice>
        <mc:Fallback xmlns="">
          <p:sp>
            <p:nvSpPr>
              <p:cNvPr id="4" name="TextBox 3">
                <a:extLst>
                  <a:ext uri="{FF2B5EF4-FFF2-40B4-BE49-F238E27FC236}">
                    <a16:creationId xmlns:a16="http://schemas.microsoft.com/office/drawing/2014/main" id="{83C50139-757B-004D-9E47-42B6E172458A}"/>
                  </a:ext>
                </a:extLst>
              </p:cNvPr>
              <p:cNvSpPr txBox="1">
                <a:spLocks noRot="1" noChangeAspect="1" noMove="1" noResize="1" noEditPoints="1" noAdjustHandles="1" noChangeArrowheads="1" noChangeShapeType="1" noTextEdit="1"/>
              </p:cNvSpPr>
              <p:nvPr/>
            </p:nvSpPr>
            <p:spPr>
              <a:xfrm>
                <a:off x="1103183" y="995225"/>
                <a:ext cx="10258424" cy="5509200"/>
              </a:xfrm>
              <a:prstGeom prst="rect">
                <a:avLst/>
              </a:prstGeom>
              <a:blipFill>
                <a:blip r:embed="rId3"/>
                <a:stretch>
                  <a:fillRect l="-742" t="-690" r="-989" b="-1149"/>
                </a:stretch>
              </a:blipFill>
            </p:spPr>
            <p:txBody>
              <a:bodyPr/>
              <a:lstStyle/>
              <a:p>
                <a:r>
                  <a:rPr lang="en-US">
                    <a:noFill/>
                  </a:rPr>
                  <a:t> </a:t>
                </a:r>
              </a:p>
            </p:txBody>
          </p:sp>
        </mc:Fallback>
      </mc:AlternateContent>
    </p:spTree>
    <p:extLst>
      <p:ext uri="{BB962C8B-B14F-4D97-AF65-F5344CB8AC3E}">
        <p14:creationId xmlns:p14="http://schemas.microsoft.com/office/powerpoint/2010/main" val="413978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1088817" cy="932448"/>
          </a:xfrm>
        </p:spPr>
        <p:txBody>
          <a:bodyPr/>
          <a:lstStyle/>
          <a:p>
            <a:r>
              <a:rPr lang="en-US" dirty="0">
                <a:solidFill>
                  <a:srgbClr val="0070C0"/>
                </a:solidFill>
              </a:rPr>
              <a:t>Block Convolution-Overlap Save</a:t>
            </a:r>
            <a:endParaRPr lang="en-US" spc="0" dirty="0">
              <a:solidFill>
                <a:srgbClr val="0070C0"/>
              </a:solidFill>
            </a:endParaRP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64</a:t>
            </a:fld>
            <a:endParaRPr lang="en-US" dirty="0"/>
          </a:p>
        </p:txBody>
      </p:sp>
      <p:grpSp>
        <p:nvGrpSpPr>
          <p:cNvPr id="52" name="Group 51">
            <a:extLst>
              <a:ext uri="{FF2B5EF4-FFF2-40B4-BE49-F238E27FC236}">
                <a16:creationId xmlns:a16="http://schemas.microsoft.com/office/drawing/2014/main" id="{344610F3-2DA8-794C-835E-20BB9732195A}"/>
              </a:ext>
            </a:extLst>
          </p:cNvPr>
          <p:cNvGrpSpPr/>
          <p:nvPr/>
        </p:nvGrpSpPr>
        <p:grpSpPr>
          <a:xfrm>
            <a:off x="2370138" y="985838"/>
            <a:ext cx="8031162" cy="6904652"/>
            <a:chOff x="2941638" y="1169014"/>
            <a:chExt cx="6985000" cy="6249988"/>
          </a:xfrm>
        </p:grpSpPr>
        <p:sp>
          <p:nvSpPr>
            <p:cNvPr id="5" name="Rectangle 1">
              <a:extLst>
                <a:ext uri="{FF2B5EF4-FFF2-40B4-BE49-F238E27FC236}">
                  <a16:creationId xmlns:a16="http://schemas.microsoft.com/office/drawing/2014/main" id="{79ED80DF-192B-7548-B17D-73B68E28F3F9}"/>
                </a:ext>
              </a:extLst>
            </p:cNvPr>
            <p:cNvSpPr>
              <a:spLocks noChangeArrowheads="1"/>
            </p:cNvSpPr>
            <p:nvPr/>
          </p:nvSpPr>
          <p:spPr bwMode="auto">
            <a:xfrm>
              <a:off x="4400550" y="3415327"/>
              <a:ext cx="45720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GB" altLang="en-US" sz="2400"/>
            </a:p>
            <a:p>
              <a:pPr eaLnBrk="1" hangingPunct="1">
                <a:spcBef>
                  <a:spcPct val="0"/>
                </a:spcBef>
                <a:buFontTx/>
                <a:buNone/>
              </a:pPr>
              <a:endParaRPr lang="en-GB" altLang="en-US" sz="2400"/>
            </a:p>
            <a:p>
              <a:pPr eaLnBrk="1" hangingPunct="1">
                <a:spcBef>
                  <a:spcPct val="0"/>
                </a:spcBef>
                <a:buFontTx/>
                <a:buNone/>
              </a:pPr>
              <a:endParaRPr lang="en-GB" altLang="en-US" sz="2400"/>
            </a:p>
            <a:p>
              <a:pPr eaLnBrk="1" hangingPunct="1">
                <a:spcBef>
                  <a:spcPct val="0"/>
                </a:spcBef>
                <a:buFontTx/>
                <a:buNone/>
              </a:pPr>
              <a:r>
                <a:rPr lang="en-GB" altLang="en-US" sz="2400"/>
                <a:t> </a:t>
              </a:r>
            </a:p>
          </p:txBody>
        </p:sp>
        <p:sp>
          <p:nvSpPr>
            <p:cNvPr id="6" name="Rectangle 172">
              <a:extLst>
                <a:ext uri="{FF2B5EF4-FFF2-40B4-BE49-F238E27FC236}">
                  <a16:creationId xmlns:a16="http://schemas.microsoft.com/office/drawing/2014/main" id="{9EB78F0A-319E-254E-9EF4-960B97D3F390}"/>
                </a:ext>
              </a:extLst>
            </p:cNvPr>
            <p:cNvSpPr>
              <a:spLocks noChangeArrowheads="1"/>
            </p:cNvSpPr>
            <p:nvPr/>
          </p:nvSpPr>
          <p:spPr bwMode="auto">
            <a:xfrm>
              <a:off x="3406775" y="1854814"/>
              <a:ext cx="5029200" cy="457200"/>
            </a:xfrm>
            <a:prstGeom prst="rect">
              <a:avLst/>
            </a:prstGeom>
            <a:solidFill>
              <a:srgbClr val="C0C0C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7" name="Rectangle 171">
              <a:extLst>
                <a:ext uri="{FF2B5EF4-FFF2-40B4-BE49-F238E27FC236}">
                  <a16:creationId xmlns:a16="http://schemas.microsoft.com/office/drawing/2014/main" id="{DB52CC39-7671-B74B-B050-CBC233B8C043}"/>
                </a:ext>
              </a:extLst>
            </p:cNvPr>
            <p:cNvSpPr>
              <a:spLocks noChangeArrowheads="1"/>
            </p:cNvSpPr>
            <p:nvPr/>
          </p:nvSpPr>
          <p:spPr bwMode="auto">
            <a:xfrm>
              <a:off x="3406775" y="2426314"/>
              <a:ext cx="800100" cy="457200"/>
            </a:xfrm>
            <a:prstGeom prst="rect">
              <a:avLst/>
            </a:prstGeom>
            <a:solidFill>
              <a:srgbClr val="C0C0C0">
                <a:alpha val="50195"/>
              </a:srgbClr>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8" name="Line 170">
              <a:extLst>
                <a:ext uri="{FF2B5EF4-FFF2-40B4-BE49-F238E27FC236}">
                  <a16:creationId xmlns:a16="http://schemas.microsoft.com/office/drawing/2014/main" id="{746DB7D3-147D-0D4F-A38F-4AF6B222A003}"/>
                </a:ext>
              </a:extLst>
            </p:cNvPr>
            <p:cNvSpPr>
              <a:spLocks noChangeShapeType="1"/>
            </p:cNvSpPr>
            <p:nvPr/>
          </p:nvSpPr>
          <p:spPr bwMode="auto">
            <a:xfrm>
              <a:off x="3406775" y="2654914"/>
              <a:ext cx="80010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Text Box 169">
              <a:extLst>
                <a:ext uri="{FF2B5EF4-FFF2-40B4-BE49-F238E27FC236}">
                  <a16:creationId xmlns:a16="http://schemas.microsoft.com/office/drawing/2014/main" id="{75F5CEC2-B617-A24B-B9EC-D130689E6B23}"/>
                </a:ext>
              </a:extLst>
            </p:cNvPr>
            <p:cNvSpPr txBox="1">
              <a:spLocks noChangeArrowheads="1"/>
            </p:cNvSpPr>
            <p:nvPr/>
          </p:nvSpPr>
          <p:spPr bwMode="auto">
            <a:xfrm>
              <a:off x="3635375" y="2426314"/>
              <a:ext cx="3429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000">
                  <a:cs typeface="Times New Roman" panose="02020603050405020304" pitchFamily="18" charset="0"/>
                </a:rPr>
                <a:t>M</a:t>
              </a:r>
              <a:endParaRPr lang="en-GB" altLang="en-US" sz="2400"/>
            </a:p>
          </p:txBody>
        </p:sp>
        <p:grpSp>
          <p:nvGrpSpPr>
            <p:cNvPr id="10" name="Group 165">
              <a:extLst>
                <a:ext uri="{FF2B5EF4-FFF2-40B4-BE49-F238E27FC236}">
                  <a16:creationId xmlns:a16="http://schemas.microsoft.com/office/drawing/2014/main" id="{4C464376-4A5D-1C44-B6E2-3F66848BBD12}"/>
                </a:ext>
              </a:extLst>
            </p:cNvPr>
            <p:cNvGrpSpPr>
              <a:grpSpLocks/>
            </p:cNvGrpSpPr>
            <p:nvPr/>
          </p:nvGrpSpPr>
          <p:grpSpPr bwMode="auto">
            <a:xfrm>
              <a:off x="3406775" y="1511914"/>
              <a:ext cx="1600200" cy="457200"/>
              <a:chOff x="1881" y="2704"/>
              <a:chExt cx="2520" cy="720"/>
            </a:xfrm>
          </p:grpSpPr>
          <p:sp>
            <p:nvSpPr>
              <p:cNvPr id="11" name="Line 167">
                <a:extLst>
                  <a:ext uri="{FF2B5EF4-FFF2-40B4-BE49-F238E27FC236}">
                    <a16:creationId xmlns:a16="http://schemas.microsoft.com/office/drawing/2014/main" id="{C71092A3-5072-7D4F-A104-D3E6769AB6FB}"/>
                  </a:ext>
                </a:extLst>
              </p:cNvPr>
              <p:cNvSpPr>
                <a:spLocks noChangeShapeType="1"/>
              </p:cNvSpPr>
              <p:nvPr/>
            </p:nvSpPr>
            <p:spPr bwMode="auto">
              <a:xfrm>
                <a:off x="1881" y="3064"/>
                <a:ext cx="252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Text Box 166">
                <a:extLst>
                  <a:ext uri="{FF2B5EF4-FFF2-40B4-BE49-F238E27FC236}">
                    <a16:creationId xmlns:a16="http://schemas.microsoft.com/office/drawing/2014/main" id="{40E88E80-F53C-4544-A3A1-05130EC11A21}"/>
                  </a:ext>
                </a:extLst>
              </p:cNvPr>
              <p:cNvSpPr txBox="1">
                <a:spLocks noChangeArrowheads="1"/>
              </p:cNvSpPr>
              <p:nvPr/>
            </p:nvSpPr>
            <p:spPr bwMode="auto">
              <a:xfrm>
                <a:off x="2601" y="2704"/>
                <a:ext cx="108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000">
                    <a:cs typeface="Times New Roman" panose="02020603050405020304" pitchFamily="18" charset="0"/>
                  </a:rPr>
                  <a:t>L</a:t>
                </a:r>
                <a:endParaRPr lang="en-GB" altLang="en-US" sz="2400"/>
              </a:p>
            </p:txBody>
          </p:sp>
        </p:grpSp>
        <p:grpSp>
          <p:nvGrpSpPr>
            <p:cNvPr id="13" name="Group 162">
              <a:extLst>
                <a:ext uri="{FF2B5EF4-FFF2-40B4-BE49-F238E27FC236}">
                  <a16:creationId xmlns:a16="http://schemas.microsoft.com/office/drawing/2014/main" id="{833A33B4-0011-9B45-9678-12D4FEAA9776}"/>
                </a:ext>
              </a:extLst>
            </p:cNvPr>
            <p:cNvGrpSpPr>
              <a:grpSpLocks/>
            </p:cNvGrpSpPr>
            <p:nvPr/>
          </p:nvGrpSpPr>
          <p:grpSpPr bwMode="auto">
            <a:xfrm>
              <a:off x="4741863" y="1313477"/>
              <a:ext cx="1600200" cy="457200"/>
              <a:chOff x="1881" y="2704"/>
              <a:chExt cx="2520" cy="720"/>
            </a:xfrm>
          </p:grpSpPr>
          <p:sp>
            <p:nvSpPr>
              <p:cNvPr id="14" name="Line 164">
                <a:extLst>
                  <a:ext uri="{FF2B5EF4-FFF2-40B4-BE49-F238E27FC236}">
                    <a16:creationId xmlns:a16="http://schemas.microsoft.com/office/drawing/2014/main" id="{9A891DDE-BFB0-2646-844A-61BEBB05A88C}"/>
                  </a:ext>
                </a:extLst>
              </p:cNvPr>
              <p:cNvSpPr>
                <a:spLocks noChangeShapeType="1"/>
              </p:cNvSpPr>
              <p:nvPr/>
            </p:nvSpPr>
            <p:spPr bwMode="auto">
              <a:xfrm>
                <a:off x="1881" y="3064"/>
                <a:ext cx="252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Text Box 163">
                <a:extLst>
                  <a:ext uri="{FF2B5EF4-FFF2-40B4-BE49-F238E27FC236}">
                    <a16:creationId xmlns:a16="http://schemas.microsoft.com/office/drawing/2014/main" id="{6D1AAC35-9FB9-9143-BA0E-4496EC8FCCB4}"/>
                  </a:ext>
                </a:extLst>
              </p:cNvPr>
              <p:cNvSpPr txBox="1">
                <a:spLocks noChangeArrowheads="1"/>
              </p:cNvSpPr>
              <p:nvPr/>
            </p:nvSpPr>
            <p:spPr bwMode="auto">
              <a:xfrm>
                <a:off x="2601" y="2704"/>
                <a:ext cx="108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000">
                    <a:cs typeface="Times New Roman" panose="02020603050405020304" pitchFamily="18" charset="0"/>
                  </a:rPr>
                  <a:t>L</a:t>
                </a:r>
                <a:endParaRPr lang="en-GB" altLang="en-US" sz="2400"/>
              </a:p>
            </p:txBody>
          </p:sp>
        </p:grpSp>
        <p:sp>
          <p:nvSpPr>
            <p:cNvPr id="16" name="Line 161">
              <a:extLst>
                <a:ext uri="{FF2B5EF4-FFF2-40B4-BE49-F238E27FC236}">
                  <a16:creationId xmlns:a16="http://schemas.microsoft.com/office/drawing/2014/main" id="{6D946AC7-CF6B-8B4D-9DC1-40C17CAE924C}"/>
                </a:ext>
              </a:extLst>
            </p:cNvPr>
            <p:cNvSpPr>
              <a:spLocks noChangeShapeType="1"/>
            </p:cNvSpPr>
            <p:nvPr/>
          </p:nvSpPr>
          <p:spPr bwMode="auto">
            <a:xfrm>
              <a:off x="6038850" y="1191239"/>
              <a:ext cx="0" cy="2171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7" name="Group 158">
              <a:extLst>
                <a:ext uri="{FF2B5EF4-FFF2-40B4-BE49-F238E27FC236}">
                  <a16:creationId xmlns:a16="http://schemas.microsoft.com/office/drawing/2014/main" id="{D015DE96-CDB7-B940-AC16-22BA1CC613AA}"/>
                </a:ext>
              </a:extLst>
            </p:cNvPr>
            <p:cNvGrpSpPr>
              <a:grpSpLocks/>
            </p:cNvGrpSpPr>
            <p:nvPr/>
          </p:nvGrpSpPr>
          <p:grpSpPr bwMode="auto">
            <a:xfrm>
              <a:off x="6038850" y="1169014"/>
              <a:ext cx="1600200" cy="457200"/>
              <a:chOff x="1881" y="2704"/>
              <a:chExt cx="2520" cy="720"/>
            </a:xfrm>
          </p:grpSpPr>
          <p:sp>
            <p:nvSpPr>
              <p:cNvPr id="18" name="Line 160">
                <a:extLst>
                  <a:ext uri="{FF2B5EF4-FFF2-40B4-BE49-F238E27FC236}">
                    <a16:creationId xmlns:a16="http://schemas.microsoft.com/office/drawing/2014/main" id="{19B47B72-F642-BC41-9D44-32BB6C15FB51}"/>
                  </a:ext>
                </a:extLst>
              </p:cNvPr>
              <p:cNvSpPr>
                <a:spLocks noChangeShapeType="1"/>
              </p:cNvSpPr>
              <p:nvPr/>
            </p:nvSpPr>
            <p:spPr bwMode="auto">
              <a:xfrm>
                <a:off x="1881" y="3064"/>
                <a:ext cx="252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Text Box 159">
                <a:extLst>
                  <a:ext uri="{FF2B5EF4-FFF2-40B4-BE49-F238E27FC236}">
                    <a16:creationId xmlns:a16="http://schemas.microsoft.com/office/drawing/2014/main" id="{E8CB2270-2170-DA41-BCF3-F31211D49193}"/>
                  </a:ext>
                </a:extLst>
              </p:cNvPr>
              <p:cNvSpPr txBox="1">
                <a:spLocks noChangeArrowheads="1"/>
              </p:cNvSpPr>
              <p:nvPr/>
            </p:nvSpPr>
            <p:spPr bwMode="auto">
              <a:xfrm>
                <a:off x="2601" y="2704"/>
                <a:ext cx="108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000">
                    <a:cs typeface="Times New Roman" panose="02020603050405020304" pitchFamily="18" charset="0"/>
                  </a:rPr>
                  <a:t>L</a:t>
                </a:r>
                <a:endParaRPr lang="en-GB" altLang="en-US" sz="2400"/>
              </a:p>
            </p:txBody>
          </p:sp>
        </p:grpSp>
        <p:sp>
          <p:nvSpPr>
            <p:cNvPr id="20" name="Line 157">
              <a:extLst>
                <a:ext uri="{FF2B5EF4-FFF2-40B4-BE49-F238E27FC236}">
                  <a16:creationId xmlns:a16="http://schemas.microsoft.com/office/drawing/2014/main" id="{79916DF9-25DA-AE44-993E-A384C16D1BA9}"/>
                </a:ext>
              </a:extLst>
            </p:cNvPr>
            <p:cNvSpPr>
              <a:spLocks noChangeShapeType="1"/>
            </p:cNvSpPr>
            <p:nvPr/>
          </p:nvSpPr>
          <p:spPr bwMode="auto">
            <a:xfrm>
              <a:off x="7623175" y="1210289"/>
              <a:ext cx="0" cy="2171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56">
              <a:extLst>
                <a:ext uri="{FF2B5EF4-FFF2-40B4-BE49-F238E27FC236}">
                  <a16:creationId xmlns:a16="http://schemas.microsoft.com/office/drawing/2014/main" id="{ADE25E4B-9C7A-8A47-8378-8489414384AE}"/>
                </a:ext>
              </a:extLst>
            </p:cNvPr>
            <p:cNvSpPr>
              <a:spLocks noChangeShapeType="1"/>
            </p:cNvSpPr>
            <p:nvPr/>
          </p:nvSpPr>
          <p:spPr bwMode="auto">
            <a:xfrm>
              <a:off x="4302125" y="1740514"/>
              <a:ext cx="7938" cy="17033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Text Box 155">
              <a:extLst>
                <a:ext uri="{FF2B5EF4-FFF2-40B4-BE49-F238E27FC236}">
                  <a16:creationId xmlns:a16="http://schemas.microsoft.com/office/drawing/2014/main" id="{11923F03-518D-4043-818D-EC51A0B62A80}"/>
                </a:ext>
              </a:extLst>
            </p:cNvPr>
            <p:cNvSpPr txBox="1">
              <a:spLocks noChangeArrowheads="1"/>
            </p:cNvSpPr>
            <p:nvPr/>
          </p:nvSpPr>
          <p:spPr bwMode="auto">
            <a:xfrm>
              <a:off x="3014663" y="3443902"/>
              <a:ext cx="1485900" cy="1954212"/>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400">
                  <a:cs typeface="Times New Roman" panose="02020603050405020304" pitchFamily="18" charset="0"/>
                </a:rPr>
                <a:t>Process Block</a:t>
              </a:r>
              <a:endParaRPr lang="en-GB" altLang="en-US" sz="1400"/>
            </a:p>
            <a:p>
              <a:pPr>
                <a:spcBef>
                  <a:spcPct val="0"/>
                </a:spcBef>
                <a:buFontTx/>
                <a:buNone/>
              </a:pPr>
              <a:r>
                <a:rPr lang="en-GB" altLang="en-US" sz="1400">
                  <a:cs typeface="Times New Roman" panose="02020603050405020304" pitchFamily="18" charset="0"/>
                </a:rPr>
                <a:t> by cyclic convolution L length with M (appended with zeros to length L)</a:t>
              </a:r>
              <a:endParaRPr lang="en-GB" altLang="en-US" sz="1400"/>
            </a:p>
            <a:p>
              <a:pPr>
                <a:spcBef>
                  <a:spcPct val="0"/>
                </a:spcBef>
                <a:buFontTx/>
                <a:buNone/>
              </a:pPr>
              <a:r>
                <a:rPr lang="en-GB" altLang="en-US" sz="1400">
                  <a:cs typeface="Times New Roman" panose="02020603050405020304" pitchFamily="18" charset="0"/>
                </a:rPr>
                <a:t>Output results and discard 1</a:t>
              </a:r>
              <a:r>
                <a:rPr lang="en-GB" altLang="en-US" sz="1400" baseline="30000">
                  <a:cs typeface="Times New Roman" panose="02020603050405020304" pitchFamily="18" charset="0"/>
                </a:rPr>
                <a:t>st</a:t>
              </a:r>
              <a:r>
                <a:rPr lang="en-GB" altLang="en-US" sz="1400">
                  <a:cs typeface="Times New Roman" panose="02020603050405020304" pitchFamily="18" charset="0"/>
                </a:rPr>
                <a:t> M-1 samples</a:t>
              </a:r>
              <a:endParaRPr lang="en-GB" altLang="en-US" sz="1400"/>
            </a:p>
          </p:txBody>
        </p:sp>
        <p:sp>
          <p:nvSpPr>
            <p:cNvPr id="23" name="Line 154">
              <a:extLst>
                <a:ext uri="{FF2B5EF4-FFF2-40B4-BE49-F238E27FC236}">
                  <a16:creationId xmlns:a16="http://schemas.microsoft.com/office/drawing/2014/main" id="{0234AAA2-7949-9743-89C8-4EC643E7896F}"/>
                </a:ext>
              </a:extLst>
            </p:cNvPr>
            <p:cNvSpPr>
              <a:spLocks noChangeShapeType="1"/>
            </p:cNvSpPr>
            <p:nvPr/>
          </p:nvSpPr>
          <p:spPr bwMode="auto">
            <a:xfrm flipH="1">
              <a:off x="5607050" y="1575414"/>
              <a:ext cx="0" cy="1625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 name="Line 152">
              <a:extLst>
                <a:ext uri="{FF2B5EF4-FFF2-40B4-BE49-F238E27FC236}">
                  <a16:creationId xmlns:a16="http://schemas.microsoft.com/office/drawing/2014/main" id="{0DDD72D9-0F84-0A4C-8A6C-926426410C14}"/>
                </a:ext>
              </a:extLst>
            </p:cNvPr>
            <p:cNvSpPr>
              <a:spLocks noChangeShapeType="1"/>
            </p:cNvSpPr>
            <p:nvPr/>
          </p:nvSpPr>
          <p:spPr bwMode="auto">
            <a:xfrm>
              <a:off x="7407275" y="2608877"/>
              <a:ext cx="0" cy="5715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 name="Line 149">
              <a:extLst>
                <a:ext uri="{FF2B5EF4-FFF2-40B4-BE49-F238E27FC236}">
                  <a16:creationId xmlns:a16="http://schemas.microsoft.com/office/drawing/2014/main" id="{F2935276-2763-2F40-9A92-EB885ADAF5B6}"/>
                </a:ext>
              </a:extLst>
            </p:cNvPr>
            <p:cNvSpPr>
              <a:spLocks noChangeShapeType="1"/>
            </p:cNvSpPr>
            <p:nvPr/>
          </p:nvSpPr>
          <p:spPr bwMode="auto">
            <a:xfrm>
              <a:off x="4021138" y="5417164"/>
              <a:ext cx="1587" cy="4508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Line 144">
              <a:extLst>
                <a:ext uri="{FF2B5EF4-FFF2-40B4-BE49-F238E27FC236}">
                  <a16:creationId xmlns:a16="http://schemas.microsoft.com/office/drawing/2014/main" id="{EE77BE07-C016-744F-A1D6-91455A5E4BCB}"/>
                </a:ext>
              </a:extLst>
            </p:cNvPr>
            <p:cNvSpPr>
              <a:spLocks noChangeShapeType="1"/>
            </p:cNvSpPr>
            <p:nvPr/>
          </p:nvSpPr>
          <p:spPr bwMode="auto">
            <a:xfrm flipV="1">
              <a:off x="4868863" y="5507652"/>
              <a:ext cx="17462" cy="19113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 name="Group 1">
              <a:extLst>
                <a:ext uri="{FF2B5EF4-FFF2-40B4-BE49-F238E27FC236}">
                  <a16:creationId xmlns:a16="http://schemas.microsoft.com/office/drawing/2014/main" id="{44E68F11-0DB7-1446-83E1-6BAEF7E07D80}"/>
                </a:ext>
              </a:extLst>
            </p:cNvPr>
            <p:cNvGrpSpPr>
              <a:grpSpLocks/>
            </p:cNvGrpSpPr>
            <p:nvPr/>
          </p:nvGrpSpPr>
          <p:grpSpPr bwMode="auto">
            <a:xfrm>
              <a:off x="3292475" y="5844202"/>
              <a:ext cx="1600200" cy="571500"/>
              <a:chOff x="1177925" y="4719638"/>
              <a:chExt cx="1600201" cy="571500"/>
            </a:xfrm>
          </p:grpSpPr>
          <p:sp>
            <p:nvSpPr>
              <p:cNvPr id="28" name="Rectangle 150">
                <a:extLst>
                  <a:ext uri="{FF2B5EF4-FFF2-40B4-BE49-F238E27FC236}">
                    <a16:creationId xmlns:a16="http://schemas.microsoft.com/office/drawing/2014/main" id="{38973220-65DF-0A47-B1CD-251427AE1D75}"/>
                  </a:ext>
                </a:extLst>
              </p:cNvPr>
              <p:cNvSpPr>
                <a:spLocks noChangeArrowheads="1"/>
              </p:cNvSpPr>
              <p:nvPr/>
            </p:nvSpPr>
            <p:spPr bwMode="auto">
              <a:xfrm>
                <a:off x="1177925" y="4719638"/>
                <a:ext cx="1593875" cy="465162"/>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29" name="Line 140">
                <a:extLst>
                  <a:ext uri="{FF2B5EF4-FFF2-40B4-BE49-F238E27FC236}">
                    <a16:creationId xmlns:a16="http://schemas.microsoft.com/office/drawing/2014/main" id="{675F6C46-C112-8C47-923D-E6CD79803544}"/>
                  </a:ext>
                </a:extLst>
              </p:cNvPr>
              <p:cNvSpPr>
                <a:spLocks noChangeShapeType="1"/>
              </p:cNvSpPr>
              <p:nvPr/>
            </p:nvSpPr>
            <p:spPr bwMode="auto">
              <a:xfrm>
                <a:off x="1177925" y="4833938"/>
                <a:ext cx="1600201"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 name="Text Box 139">
                <a:extLst>
                  <a:ext uri="{FF2B5EF4-FFF2-40B4-BE49-F238E27FC236}">
                    <a16:creationId xmlns:a16="http://schemas.microsoft.com/office/drawing/2014/main" id="{29085D79-3B56-974F-87C5-31C11819A295}"/>
                  </a:ext>
                </a:extLst>
              </p:cNvPr>
              <p:cNvSpPr txBox="1">
                <a:spLocks noChangeArrowheads="1"/>
              </p:cNvSpPr>
              <p:nvPr/>
            </p:nvSpPr>
            <p:spPr bwMode="auto">
              <a:xfrm>
                <a:off x="1863725" y="4833938"/>
                <a:ext cx="57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000">
                    <a:cs typeface="Times New Roman" panose="02020603050405020304" pitchFamily="18" charset="0"/>
                  </a:rPr>
                  <a:t>L-M+1</a:t>
                </a:r>
                <a:endParaRPr lang="en-GB" altLang="en-US" sz="2400"/>
              </a:p>
            </p:txBody>
          </p:sp>
        </p:grpSp>
        <p:sp>
          <p:nvSpPr>
            <p:cNvPr id="31" name="Line 134">
              <a:extLst>
                <a:ext uri="{FF2B5EF4-FFF2-40B4-BE49-F238E27FC236}">
                  <a16:creationId xmlns:a16="http://schemas.microsoft.com/office/drawing/2014/main" id="{7E14536A-5008-D640-90F6-1182CBE0BFCE}"/>
                </a:ext>
              </a:extLst>
            </p:cNvPr>
            <p:cNvSpPr>
              <a:spLocks noChangeShapeType="1"/>
            </p:cNvSpPr>
            <p:nvPr/>
          </p:nvSpPr>
          <p:spPr bwMode="auto">
            <a:xfrm>
              <a:off x="8435975" y="2083414"/>
              <a:ext cx="9144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 name="Text Box 133">
              <a:extLst>
                <a:ext uri="{FF2B5EF4-FFF2-40B4-BE49-F238E27FC236}">
                  <a16:creationId xmlns:a16="http://schemas.microsoft.com/office/drawing/2014/main" id="{B62D3C8C-E7E6-DE40-8803-8ECAF50F7554}"/>
                </a:ext>
              </a:extLst>
            </p:cNvPr>
            <p:cNvSpPr txBox="1">
              <a:spLocks noChangeArrowheads="1"/>
            </p:cNvSpPr>
            <p:nvPr/>
          </p:nvSpPr>
          <p:spPr bwMode="auto">
            <a:xfrm>
              <a:off x="2941638" y="1969114"/>
              <a:ext cx="5715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000">
                  <a:cs typeface="Times New Roman" panose="02020603050405020304" pitchFamily="18" charset="0"/>
                </a:rPr>
                <a:t>x[n]</a:t>
              </a:r>
              <a:endParaRPr lang="en-GB" altLang="en-US" sz="800"/>
            </a:p>
            <a:p>
              <a:pPr>
                <a:spcBef>
                  <a:spcPct val="0"/>
                </a:spcBef>
                <a:buFontTx/>
                <a:buNone/>
              </a:pPr>
              <a:endParaRPr lang="en-GB" altLang="en-US" sz="2400"/>
            </a:p>
          </p:txBody>
        </p:sp>
        <p:sp>
          <p:nvSpPr>
            <p:cNvPr id="33" name="Text Box 132">
              <a:extLst>
                <a:ext uri="{FF2B5EF4-FFF2-40B4-BE49-F238E27FC236}">
                  <a16:creationId xmlns:a16="http://schemas.microsoft.com/office/drawing/2014/main" id="{904BB0EA-7721-3F46-9904-9088B17113E2}"/>
                </a:ext>
              </a:extLst>
            </p:cNvPr>
            <p:cNvSpPr txBox="1">
              <a:spLocks noChangeArrowheads="1"/>
            </p:cNvSpPr>
            <p:nvPr/>
          </p:nvSpPr>
          <p:spPr bwMode="auto">
            <a:xfrm>
              <a:off x="2941638" y="2435839"/>
              <a:ext cx="57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000">
                  <a:cs typeface="Times New Roman" panose="02020603050405020304" pitchFamily="18" charset="0"/>
                </a:rPr>
                <a:t>h[n]</a:t>
              </a:r>
              <a:endParaRPr lang="en-GB" altLang="en-US" sz="2400"/>
            </a:p>
          </p:txBody>
        </p:sp>
        <p:sp>
          <p:nvSpPr>
            <p:cNvPr id="34" name="Line 131">
              <a:extLst>
                <a:ext uri="{FF2B5EF4-FFF2-40B4-BE49-F238E27FC236}">
                  <a16:creationId xmlns:a16="http://schemas.microsoft.com/office/drawing/2014/main" id="{DC270598-64EC-3045-9FAA-799ED1525FF4}"/>
                </a:ext>
              </a:extLst>
            </p:cNvPr>
            <p:cNvSpPr>
              <a:spLocks noChangeShapeType="1"/>
            </p:cNvSpPr>
            <p:nvPr/>
          </p:nvSpPr>
          <p:spPr bwMode="auto">
            <a:xfrm>
              <a:off x="4741863" y="2824777"/>
              <a:ext cx="288925" cy="1587"/>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 name="Text Box 130">
              <a:extLst>
                <a:ext uri="{FF2B5EF4-FFF2-40B4-BE49-F238E27FC236}">
                  <a16:creationId xmlns:a16="http://schemas.microsoft.com/office/drawing/2014/main" id="{503FCDCD-F1F6-9343-9910-1643F44CF24F}"/>
                </a:ext>
              </a:extLst>
            </p:cNvPr>
            <p:cNvSpPr txBox="1">
              <a:spLocks noChangeArrowheads="1"/>
            </p:cNvSpPr>
            <p:nvPr/>
          </p:nvSpPr>
          <p:spPr bwMode="auto">
            <a:xfrm>
              <a:off x="4733925" y="2608877"/>
              <a:ext cx="800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000">
                  <a:cs typeface="Times New Roman" panose="02020603050405020304" pitchFamily="18" charset="0"/>
                </a:rPr>
                <a:t>M-1</a:t>
              </a:r>
              <a:endParaRPr lang="en-GB" altLang="en-US" sz="2400"/>
            </a:p>
          </p:txBody>
        </p:sp>
        <p:sp>
          <p:nvSpPr>
            <p:cNvPr id="36" name="Line 146">
              <a:extLst>
                <a:ext uri="{FF2B5EF4-FFF2-40B4-BE49-F238E27FC236}">
                  <a16:creationId xmlns:a16="http://schemas.microsoft.com/office/drawing/2014/main" id="{7887820D-E65A-F041-9915-F375A0800001}"/>
                </a:ext>
              </a:extLst>
            </p:cNvPr>
            <p:cNvSpPr>
              <a:spLocks noChangeShapeType="1"/>
            </p:cNvSpPr>
            <p:nvPr/>
          </p:nvSpPr>
          <p:spPr bwMode="auto">
            <a:xfrm flipV="1">
              <a:off x="6326188" y="1175364"/>
              <a:ext cx="0" cy="251460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144">
              <a:extLst>
                <a:ext uri="{FF2B5EF4-FFF2-40B4-BE49-F238E27FC236}">
                  <a16:creationId xmlns:a16="http://schemas.microsoft.com/office/drawing/2014/main" id="{12CFD31B-CCF6-0F4D-99B0-52DBC6385AB7}"/>
                </a:ext>
              </a:extLst>
            </p:cNvPr>
            <p:cNvSpPr>
              <a:spLocks noChangeShapeType="1"/>
            </p:cNvSpPr>
            <p:nvPr/>
          </p:nvSpPr>
          <p:spPr bwMode="auto">
            <a:xfrm flipV="1">
              <a:off x="6461125" y="5417164"/>
              <a:ext cx="9525" cy="1912938"/>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Text Box 130">
              <a:extLst>
                <a:ext uri="{FF2B5EF4-FFF2-40B4-BE49-F238E27FC236}">
                  <a16:creationId xmlns:a16="http://schemas.microsoft.com/office/drawing/2014/main" id="{AB2199B2-7DDF-3B4E-B675-56B75D5041C3}"/>
                </a:ext>
              </a:extLst>
            </p:cNvPr>
            <p:cNvSpPr txBox="1">
              <a:spLocks noChangeArrowheads="1"/>
            </p:cNvSpPr>
            <p:nvPr/>
          </p:nvSpPr>
          <p:spPr bwMode="auto">
            <a:xfrm>
              <a:off x="6030913" y="2554902"/>
              <a:ext cx="800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000">
                  <a:cs typeface="Times New Roman" panose="02020603050405020304" pitchFamily="18" charset="0"/>
                </a:rPr>
                <a:t>M-1</a:t>
              </a:r>
              <a:endParaRPr lang="en-GB" altLang="en-US" sz="2400"/>
            </a:p>
          </p:txBody>
        </p:sp>
        <p:sp>
          <p:nvSpPr>
            <p:cNvPr id="39" name="Line 131">
              <a:extLst>
                <a:ext uri="{FF2B5EF4-FFF2-40B4-BE49-F238E27FC236}">
                  <a16:creationId xmlns:a16="http://schemas.microsoft.com/office/drawing/2014/main" id="{0EF53ADA-39C7-FD4F-BBEE-6188E33344C7}"/>
                </a:ext>
              </a:extLst>
            </p:cNvPr>
            <p:cNvSpPr>
              <a:spLocks noChangeShapeType="1"/>
            </p:cNvSpPr>
            <p:nvPr/>
          </p:nvSpPr>
          <p:spPr bwMode="auto">
            <a:xfrm flipV="1">
              <a:off x="6038850" y="2824777"/>
              <a:ext cx="250825"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 name="Text Box 153">
              <a:extLst>
                <a:ext uri="{FF2B5EF4-FFF2-40B4-BE49-F238E27FC236}">
                  <a16:creationId xmlns:a16="http://schemas.microsoft.com/office/drawing/2014/main" id="{86BF6409-A583-AA4A-B7CD-71A62ED5DAAE}"/>
                </a:ext>
              </a:extLst>
            </p:cNvPr>
            <p:cNvSpPr txBox="1">
              <a:spLocks noChangeArrowheads="1"/>
            </p:cNvSpPr>
            <p:nvPr/>
          </p:nvSpPr>
          <p:spPr bwMode="auto">
            <a:xfrm>
              <a:off x="4814888" y="3274039"/>
              <a:ext cx="1485900" cy="221615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200">
                  <a:cs typeface="Times New Roman" panose="02020603050405020304" pitchFamily="18" charset="0"/>
                </a:rPr>
                <a:t>Process Block</a:t>
              </a:r>
              <a:endParaRPr lang="en-GB" altLang="en-US" sz="1200"/>
            </a:p>
            <a:p>
              <a:pPr>
                <a:spcBef>
                  <a:spcPct val="0"/>
                </a:spcBef>
                <a:buFontTx/>
                <a:buNone/>
              </a:pPr>
              <a:r>
                <a:rPr lang="en-GB" altLang="en-US" sz="1200">
                  <a:cs typeface="Times New Roman" panose="02020603050405020304" pitchFamily="18" charset="0"/>
                </a:rPr>
                <a:t> by cyclic convolution L length with M (appended with zeros to length L)</a:t>
              </a:r>
              <a:endParaRPr lang="en-GB" altLang="en-US" sz="1200"/>
            </a:p>
            <a:p>
              <a:pPr>
                <a:spcBef>
                  <a:spcPct val="0"/>
                </a:spcBef>
                <a:buFontTx/>
                <a:buNone/>
              </a:pPr>
              <a:r>
                <a:rPr lang="en-GB" altLang="en-US" sz="1200">
                  <a:cs typeface="Times New Roman" panose="02020603050405020304" pitchFamily="18" charset="0"/>
                </a:rPr>
                <a:t>Output results and discard 1</a:t>
              </a:r>
              <a:r>
                <a:rPr lang="en-GB" altLang="en-US" sz="1200" baseline="30000">
                  <a:cs typeface="Times New Roman" panose="02020603050405020304" pitchFamily="18" charset="0"/>
                </a:rPr>
                <a:t>st</a:t>
              </a:r>
              <a:r>
                <a:rPr lang="en-GB" altLang="en-US" sz="1200">
                  <a:cs typeface="Times New Roman" panose="02020603050405020304" pitchFamily="18" charset="0"/>
                </a:rPr>
                <a:t> M-1 samples</a:t>
              </a:r>
              <a:endParaRPr lang="en-GB" altLang="en-US" sz="1200"/>
            </a:p>
          </p:txBody>
        </p:sp>
        <p:sp>
          <p:nvSpPr>
            <p:cNvPr id="41" name="Text Box 153">
              <a:extLst>
                <a:ext uri="{FF2B5EF4-FFF2-40B4-BE49-F238E27FC236}">
                  <a16:creationId xmlns:a16="http://schemas.microsoft.com/office/drawing/2014/main" id="{8433D2C2-6D40-8E44-9E20-9C15F62C3856}"/>
                </a:ext>
              </a:extLst>
            </p:cNvPr>
            <p:cNvSpPr txBox="1">
              <a:spLocks noChangeArrowheads="1"/>
            </p:cNvSpPr>
            <p:nvPr/>
          </p:nvSpPr>
          <p:spPr bwMode="auto">
            <a:xfrm>
              <a:off x="6624638" y="3201014"/>
              <a:ext cx="1485900" cy="221615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200">
                  <a:cs typeface="Times New Roman" panose="02020603050405020304" pitchFamily="18" charset="0"/>
                </a:rPr>
                <a:t>Process Block</a:t>
              </a:r>
              <a:endParaRPr lang="en-GB" altLang="en-US" sz="1200"/>
            </a:p>
            <a:p>
              <a:pPr>
                <a:spcBef>
                  <a:spcPct val="0"/>
                </a:spcBef>
                <a:buFontTx/>
                <a:buNone/>
              </a:pPr>
              <a:r>
                <a:rPr lang="en-GB" altLang="en-US" sz="1200">
                  <a:cs typeface="Times New Roman" panose="02020603050405020304" pitchFamily="18" charset="0"/>
                </a:rPr>
                <a:t> by cyclic convolution L length with M (appended with zeros to length L)</a:t>
              </a:r>
              <a:endParaRPr lang="en-GB" altLang="en-US" sz="1200"/>
            </a:p>
            <a:p>
              <a:pPr>
                <a:spcBef>
                  <a:spcPct val="0"/>
                </a:spcBef>
                <a:buFontTx/>
                <a:buNone/>
              </a:pPr>
              <a:r>
                <a:rPr lang="en-GB" altLang="en-US" sz="1200">
                  <a:cs typeface="Times New Roman" panose="02020603050405020304" pitchFamily="18" charset="0"/>
                </a:rPr>
                <a:t>Output results and discard 1</a:t>
              </a:r>
              <a:r>
                <a:rPr lang="en-GB" altLang="en-US" sz="1200" baseline="30000">
                  <a:cs typeface="Times New Roman" panose="02020603050405020304" pitchFamily="18" charset="0"/>
                </a:rPr>
                <a:t>st</a:t>
              </a:r>
              <a:r>
                <a:rPr lang="en-GB" altLang="en-US" sz="1200">
                  <a:cs typeface="Times New Roman" panose="02020603050405020304" pitchFamily="18" charset="0"/>
                </a:rPr>
                <a:t> M-1 samples</a:t>
              </a:r>
              <a:endParaRPr lang="en-GB" altLang="en-US" sz="1200"/>
            </a:p>
          </p:txBody>
        </p:sp>
        <p:grpSp>
          <p:nvGrpSpPr>
            <p:cNvPr id="42" name="Group 54">
              <a:extLst>
                <a:ext uri="{FF2B5EF4-FFF2-40B4-BE49-F238E27FC236}">
                  <a16:creationId xmlns:a16="http://schemas.microsoft.com/office/drawing/2014/main" id="{C7BED230-6A22-7F42-B395-6B8E052EDC9C}"/>
                </a:ext>
              </a:extLst>
            </p:cNvPr>
            <p:cNvGrpSpPr>
              <a:grpSpLocks/>
            </p:cNvGrpSpPr>
            <p:nvPr/>
          </p:nvGrpSpPr>
          <p:grpSpPr bwMode="auto">
            <a:xfrm>
              <a:off x="4867275" y="5839439"/>
              <a:ext cx="1600200" cy="571500"/>
              <a:chOff x="1177925" y="4719638"/>
              <a:chExt cx="1600201" cy="571500"/>
            </a:xfrm>
          </p:grpSpPr>
          <p:sp>
            <p:nvSpPr>
              <p:cNvPr id="43" name="Rectangle 150">
                <a:extLst>
                  <a:ext uri="{FF2B5EF4-FFF2-40B4-BE49-F238E27FC236}">
                    <a16:creationId xmlns:a16="http://schemas.microsoft.com/office/drawing/2014/main" id="{CFEE476A-958A-6F41-9D51-5B10046A761F}"/>
                  </a:ext>
                </a:extLst>
              </p:cNvPr>
              <p:cNvSpPr>
                <a:spLocks noChangeArrowheads="1"/>
              </p:cNvSpPr>
              <p:nvPr/>
            </p:nvSpPr>
            <p:spPr bwMode="auto">
              <a:xfrm>
                <a:off x="1177925" y="4719638"/>
                <a:ext cx="1593875" cy="465162"/>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44" name="Line 140">
                <a:extLst>
                  <a:ext uri="{FF2B5EF4-FFF2-40B4-BE49-F238E27FC236}">
                    <a16:creationId xmlns:a16="http://schemas.microsoft.com/office/drawing/2014/main" id="{CB9624DF-0D39-0042-99F8-9B5E245A889A}"/>
                  </a:ext>
                </a:extLst>
              </p:cNvPr>
              <p:cNvSpPr>
                <a:spLocks noChangeShapeType="1"/>
              </p:cNvSpPr>
              <p:nvPr/>
            </p:nvSpPr>
            <p:spPr bwMode="auto">
              <a:xfrm>
                <a:off x="1177925" y="4833938"/>
                <a:ext cx="1600201"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 name="Text Box 139">
                <a:extLst>
                  <a:ext uri="{FF2B5EF4-FFF2-40B4-BE49-F238E27FC236}">
                    <a16:creationId xmlns:a16="http://schemas.microsoft.com/office/drawing/2014/main" id="{9B66499B-F7A9-C24C-9A67-5613C2FB193D}"/>
                  </a:ext>
                </a:extLst>
              </p:cNvPr>
              <p:cNvSpPr txBox="1">
                <a:spLocks noChangeArrowheads="1"/>
              </p:cNvSpPr>
              <p:nvPr/>
            </p:nvSpPr>
            <p:spPr bwMode="auto">
              <a:xfrm>
                <a:off x="1863725" y="4833938"/>
                <a:ext cx="57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000">
                    <a:cs typeface="Times New Roman" panose="02020603050405020304" pitchFamily="18" charset="0"/>
                  </a:rPr>
                  <a:t>L-M+1</a:t>
                </a:r>
                <a:endParaRPr lang="en-GB" altLang="en-US" sz="2400"/>
              </a:p>
            </p:txBody>
          </p:sp>
        </p:grpSp>
        <p:grpSp>
          <p:nvGrpSpPr>
            <p:cNvPr id="46" name="Group 58">
              <a:extLst>
                <a:ext uri="{FF2B5EF4-FFF2-40B4-BE49-F238E27FC236}">
                  <a16:creationId xmlns:a16="http://schemas.microsoft.com/office/drawing/2014/main" id="{CCBDA135-B142-D147-9A30-229A60D69C10}"/>
                </a:ext>
              </a:extLst>
            </p:cNvPr>
            <p:cNvGrpSpPr>
              <a:grpSpLocks/>
            </p:cNvGrpSpPr>
            <p:nvPr/>
          </p:nvGrpSpPr>
          <p:grpSpPr bwMode="auto">
            <a:xfrm>
              <a:off x="6470650" y="5847377"/>
              <a:ext cx="1600200" cy="571500"/>
              <a:chOff x="1177925" y="4719638"/>
              <a:chExt cx="1600201" cy="571500"/>
            </a:xfrm>
          </p:grpSpPr>
          <p:sp>
            <p:nvSpPr>
              <p:cNvPr id="47" name="Rectangle 150">
                <a:extLst>
                  <a:ext uri="{FF2B5EF4-FFF2-40B4-BE49-F238E27FC236}">
                    <a16:creationId xmlns:a16="http://schemas.microsoft.com/office/drawing/2014/main" id="{E96CE6AC-2936-A645-B8FC-7EDDBCCDE5FB}"/>
                  </a:ext>
                </a:extLst>
              </p:cNvPr>
              <p:cNvSpPr>
                <a:spLocks noChangeArrowheads="1"/>
              </p:cNvSpPr>
              <p:nvPr/>
            </p:nvSpPr>
            <p:spPr bwMode="auto">
              <a:xfrm>
                <a:off x="1177925" y="4719638"/>
                <a:ext cx="1593875" cy="465162"/>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48" name="Line 140">
                <a:extLst>
                  <a:ext uri="{FF2B5EF4-FFF2-40B4-BE49-F238E27FC236}">
                    <a16:creationId xmlns:a16="http://schemas.microsoft.com/office/drawing/2014/main" id="{2E0C2B45-9C78-8744-A6FA-34637758983A}"/>
                  </a:ext>
                </a:extLst>
              </p:cNvPr>
              <p:cNvSpPr>
                <a:spLocks noChangeShapeType="1"/>
              </p:cNvSpPr>
              <p:nvPr/>
            </p:nvSpPr>
            <p:spPr bwMode="auto">
              <a:xfrm>
                <a:off x="1177925" y="4833938"/>
                <a:ext cx="1600201"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Text Box 139">
                <a:extLst>
                  <a:ext uri="{FF2B5EF4-FFF2-40B4-BE49-F238E27FC236}">
                    <a16:creationId xmlns:a16="http://schemas.microsoft.com/office/drawing/2014/main" id="{112398A7-88AA-3F48-B6E7-38FCC173C793}"/>
                  </a:ext>
                </a:extLst>
              </p:cNvPr>
              <p:cNvSpPr txBox="1">
                <a:spLocks noChangeArrowheads="1"/>
              </p:cNvSpPr>
              <p:nvPr/>
            </p:nvSpPr>
            <p:spPr bwMode="auto">
              <a:xfrm>
                <a:off x="1863725" y="4833938"/>
                <a:ext cx="57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000">
                    <a:cs typeface="Times New Roman" panose="02020603050405020304" pitchFamily="18" charset="0"/>
                  </a:rPr>
                  <a:t>L-M+1</a:t>
                </a:r>
                <a:endParaRPr lang="en-GB" altLang="en-US" sz="2400"/>
              </a:p>
            </p:txBody>
          </p:sp>
        </p:grpSp>
        <p:sp>
          <p:nvSpPr>
            <p:cNvPr id="50" name="Line 134">
              <a:extLst>
                <a:ext uri="{FF2B5EF4-FFF2-40B4-BE49-F238E27FC236}">
                  <a16:creationId xmlns:a16="http://schemas.microsoft.com/office/drawing/2014/main" id="{D73DB2C1-0BA8-EA46-8CDA-4B0DC39E9609}"/>
                </a:ext>
              </a:extLst>
            </p:cNvPr>
            <p:cNvSpPr>
              <a:spLocks noChangeShapeType="1"/>
            </p:cNvSpPr>
            <p:nvPr/>
          </p:nvSpPr>
          <p:spPr bwMode="auto">
            <a:xfrm>
              <a:off x="8064500" y="6137889"/>
              <a:ext cx="9144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 name="TextBox 2">
              <a:extLst>
                <a:ext uri="{FF2B5EF4-FFF2-40B4-BE49-F238E27FC236}">
                  <a16:creationId xmlns:a16="http://schemas.microsoft.com/office/drawing/2014/main" id="{8FEAB1CE-8E0A-934C-A9D9-768D34B20459}"/>
                </a:ext>
              </a:extLst>
            </p:cNvPr>
            <p:cNvSpPr txBox="1">
              <a:spLocks noChangeArrowheads="1"/>
            </p:cNvSpPr>
            <p:nvPr/>
          </p:nvSpPr>
          <p:spPr bwMode="auto">
            <a:xfrm>
              <a:off x="8435975" y="5633064"/>
              <a:ext cx="1490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2400"/>
                <a:t>output</a:t>
              </a:r>
            </a:p>
          </p:txBody>
        </p:sp>
      </p:grpSp>
    </p:spTree>
    <p:extLst>
      <p:ext uri="{BB962C8B-B14F-4D97-AF65-F5344CB8AC3E}">
        <p14:creationId xmlns:p14="http://schemas.microsoft.com/office/powerpoint/2010/main" val="13994481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1088817" cy="932448"/>
          </a:xfrm>
        </p:spPr>
        <p:txBody>
          <a:bodyPr/>
          <a:lstStyle/>
          <a:p>
            <a:r>
              <a:rPr lang="en-US" dirty="0">
                <a:solidFill>
                  <a:srgbClr val="0070C0"/>
                </a:solidFill>
              </a:rPr>
              <a:t>Block Convolution-Overlap Add</a:t>
            </a:r>
            <a:endParaRPr lang="en-US" spc="0" dirty="0">
              <a:solidFill>
                <a:srgbClr val="0070C0"/>
              </a:solidFill>
            </a:endParaRP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65</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3C50139-757B-004D-9E47-42B6E172458A}"/>
                  </a:ext>
                </a:extLst>
              </p:cNvPr>
              <p:cNvSpPr txBox="1"/>
              <p:nvPr/>
            </p:nvSpPr>
            <p:spPr>
              <a:xfrm>
                <a:off x="1103183" y="995225"/>
                <a:ext cx="10258424" cy="5509200"/>
              </a:xfrm>
              <a:prstGeom prst="rect">
                <a:avLst/>
              </a:prstGeom>
              <a:noFill/>
            </p:spPr>
            <p:txBody>
              <a:bodyPr wrap="square" rtlCol="0">
                <a:spAutoFit/>
              </a:bodyPr>
              <a:lstStyle/>
              <a:p>
                <a:r>
                  <a:rPr lang="en-GB" sz="2200" dirty="0">
                    <a:solidFill>
                      <a:srgbClr val="FF0000"/>
                    </a:solidFill>
                  </a:rPr>
                  <a:t>Problem:</a:t>
                </a:r>
                <a:r>
                  <a:rPr lang="en-GB" sz="2200" dirty="0"/>
                  <a:t> A signal </a:t>
                </a:r>
                <a14:m>
                  <m:oMath xmlns:m="http://schemas.openxmlformats.org/officeDocument/2006/math">
                    <m:r>
                      <a:rPr lang="en-GB" sz="2200" i="1" dirty="0" smtClean="0">
                        <a:latin typeface="Cambria Math" panose="02040503050406030204" pitchFamily="18" charset="0"/>
                      </a:rPr>
                      <m:t>𝑥</m:t>
                    </m:r>
                    <m:r>
                      <a:rPr lang="en-GB" sz="2200" i="1" dirty="0" smtClean="0">
                        <a:latin typeface="Cambria Math" panose="02040503050406030204" pitchFamily="18" charset="0"/>
                      </a:rPr>
                      <m:t>[</m:t>
                    </m:r>
                    <m:r>
                      <a:rPr lang="en-GB" sz="2200" i="1" dirty="0" smtClean="0">
                        <a:latin typeface="Cambria Math" panose="02040503050406030204" pitchFamily="18" charset="0"/>
                      </a:rPr>
                      <m:t>𝑛</m:t>
                    </m:r>
                    <m:r>
                      <a:rPr lang="en-GB" sz="2200" i="1" dirty="0" smtClean="0">
                        <a:latin typeface="Cambria Math" panose="02040503050406030204" pitchFamily="18" charset="0"/>
                      </a:rPr>
                      <m:t>]</m:t>
                    </m:r>
                  </m:oMath>
                </a14:m>
                <a:r>
                  <a:rPr lang="en-GB" sz="2200" dirty="0"/>
                  <a:t> is to be linearly convolved with a digital filter with impulse response </a:t>
                </a:r>
                <a14:m>
                  <m:oMath xmlns:m="http://schemas.openxmlformats.org/officeDocument/2006/math">
                    <m:r>
                      <a:rPr lang="en-GB" sz="2200" i="1" dirty="0" smtClean="0">
                        <a:latin typeface="Cambria Math" panose="02040503050406030204" pitchFamily="18" charset="0"/>
                      </a:rPr>
                      <m:t>h</m:t>
                    </m:r>
                    <m:r>
                      <a:rPr lang="en-GB" sz="2200" i="1" dirty="0" smtClean="0">
                        <a:latin typeface="Cambria Math" panose="02040503050406030204" pitchFamily="18" charset="0"/>
                      </a:rPr>
                      <m:t>[</m:t>
                    </m:r>
                    <m:r>
                      <a:rPr lang="en-GB" sz="2200" i="1" dirty="0" smtClean="0">
                        <a:latin typeface="Cambria Math" panose="02040503050406030204" pitchFamily="18" charset="0"/>
                      </a:rPr>
                      <m:t>𝑛</m:t>
                    </m:r>
                    <m:r>
                      <a:rPr lang="en-GB" sz="2200" i="1" dirty="0" smtClean="0">
                        <a:latin typeface="Cambria Math" panose="02040503050406030204" pitchFamily="18" charset="0"/>
                      </a:rPr>
                      <m:t>]</m:t>
                    </m:r>
                  </m:oMath>
                </a14:m>
                <a:r>
                  <a:rPr lang="en-GB" sz="2200" dirty="0"/>
                  <a:t> of length </a:t>
                </a:r>
                <a14:m>
                  <m:oMath xmlns:m="http://schemas.openxmlformats.org/officeDocument/2006/math">
                    <m:r>
                      <a:rPr lang="en-GB" sz="2200" i="1" dirty="0" smtClean="0">
                        <a:latin typeface="Cambria Math" panose="02040503050406030204" pitchFamily="18" charset="0"/>
                      </a:rPr>
                      <m:t>𝑀</m:t>
                    </m:r>
                  </m:oMath>
                </a14:m>
                <a:r>
                  <a:rPr lang="en-GB" sz="2200" dirty="0"/>
                  <a:t>. </a:t>
                </a:r>
              </a:p>
              <a:p>
                <a:endParaRPr lang="en-GB" sz="2200" dirty="0"/>
              </a:p>
              <a:p>
                <a:r>
                  <a:rPr lang="en-GB" sz="2200" dirty="0"/>
                  <a:t>The </a:t>
                </a:r>
                <a:r>
                  <a:rPr lang="en-GB" sz="2200" dirty="0">
                    <a:solidFill>
                      <a:srgbClr val="FF0000"/>
                    </a:solidFill>
                  </a:rPr>
                  <a:t>overlap-add</a:t>
                </a:r>
                <a:r>
                  <a:rPr lang="en-GB" sz="2200" dirty="0"/>
                  <a:t> procedure divides the signal into equal length segments of length (</a:t>
                </a:r>
                <a14:m>
                  <m:oMath xmlns:m="http://schemas.openxmlformats.org/officeDocument/2006/math">
                    <m:r>
                      <a:rPr lang="en-GB" sz="2200" i="1" dirty="0" smtClean="0">
                        <a:latin typeface="Cambria Math" panose="02040503050406030204" pitchFamily="18" charset="0"/>
                      </a:rPr>
                      <m:t>𝐿</m:t>
                    </m:r>
                  </m:oMath>
                </a14:m>
                <a:r>
                  <a:rPr lang="en-GB" sz="2200" dirty="0"/>
                  <a:t>) with no overlap. </a:t>
                </a:r>
              </a:p>
              <a:p>
                <a:endParaRPr lang="en-GB" sz="2200" dirty="0"/>
              </a:p>
              <a:p>
                <a:r>
                  <a:rPr lang="en-GB" sz="2200" dirty="0"/>
                  <a:t>Then each segment is zero padded with </a:t>
                </a:r>
                <a14:m>
                  <m:oMath xmlns:m="http://schemas.openxmlformats.org/officeDocument/2006/math">
                    <m:r>
                      <a:rPr lang="en-GB" sz="2200" i="1" dirty="0" smtClean="0">
                        <a:latin typeface="Cambria Math" panose="02040503050406030204" pitchFamily="18" charset="0"/>
                      </a:rPr>
                      <m:t>(</m:t>
                    </m:r>
                    <m:r>
                      <a:rPr lang="en-GB" sz="2200" i="1" dirty="0" smtClean="0">
                        <a:latin typeface="Cambria Math" panose="02040503050406030204" pitchFamily="18" charset="0"/>
                      </a:rPr>
                      <m:t>𝑀</m:t>
                    </m:r>
                    <m:r>
                      <a:rPr lang="en-GB" sz="2200" i="1" dirty="0" smtClean="0">
                        <a:latin typeface="Cambria Math" panose="02040503050406030204" pitchFamily="18" charset="0"/>
                      </a:rPr>
                      <m:t>−1) </m:t>
                    </m:r>
                  </m:oMath>
                </a14:m>
                <a:r>
                  <a:rPr lang="en-GB" sz="2200" dirty="0"/>
                  <a:t>zeros to make each appended block </a:t>
                </a:r>
                <a14:m>
                  <m:oMath xmlns:m="http://schemas.openxmlformats.org/officeDocument/2006/math">
                    <m:r>
                      <a:rPr lang="en-GB" sz="2200" i="1" dirty="0" smtClean="0">
                        <a:latin typeface="Cambria Math" panose="02040503050406030204" pitchFamily="18" charset="0"/>
                      </a:rPr>
                      <m:t>𝑁</m:t>
                    </m:r>
                    <m:r>
                      <a:rPr lang="en-GB" sz="2200" i="1" dirty="0" smtClean="0">
                        <a:latin typeface="Cambria Math" panose="02040503050406030204" pitchFamily="18" charset="0"/>
                      </a:rPr>
                      <m:t>= </m:t>
                    </m:r>
                    <m:r>
                      <a:rPr lang="en-GB" sz="2200" i="1" dirty="0" smtClean="0">
                        <a:latin typeface="Cambria Math" panose="02040503050406030204" pitchFamily="18" charset="0"/>
                      </a:rPr>
                      <m:t>𝐿</m:t>
                    </m:r>
                    <m:r>
                      <a:rPr lang="en-GB" sz="2200" i="1" dirty="0" smtClean="0">
                        <a:latin typeface="Cambria Math" panose="02040503050406030204" pitchFamily="18" charset="0"/>
                      </a:rPr>
                      <m:t>+</m:t>
                    </m:r>
                    <m:r>
                      <a:rPr lang="en-GB" sz="2200" i="1" dirty="0" smtClean="0">
                        <a:latin typeface="Cambria Math" panose="02040503050406030204" pitchFamily="18" charset="0"/>
                      </a:rPr>
                      <m:t>𝑀</m:t>
                    </m:r>
                    <m:r>
                      <a:rPr lang="en-GB" sz="2200" i="1" dirty="0" smtClean="0">
                        <a:latin typeface="Cambria Math" panose="02040503050406030204" pitchFamily="18" charset="0"/>
                      </a:rPr>
                      <m:t>−1 </m:t>
                    </m:r>
                  </m:oMath>
                </a14:m>
                <a:r>
                  <a:rPr lang="en-GB" sz="2200" dirty="0"/>
                  <a:t>length. </a:t>
                </a:r>
              </a:p>
              <a:p>
                <a:endParaRPr lang="en-GB" sz="2200" dirty="0"/>
              </a:p>
              <a:p>
                <a14:m>
                  <m:oMath xmlns:m="http://schemas.openxmlformats.org/officeDocument/2006/math">
                    <m:r>
                      <a:rPr lang="en-GB" sz="2200" i="1" dirty="0" smtClean="0">
                        <a:latin typeface="Cambria Math" panose="02040503050406030204" pitchFamily="18" charset="0"/>
                      </a:rPr>
                      <m:t>𝑁</m:t>
                    </m:r>
                    <m:r>
                      <a:rPr lang="en-GB" sz="2200" i="1" dirty="0" smtClean="0">
                        <a:latin typeface="Cambria Math" panose="02040503050406030204" pitchFamily="18" charset="0"/>
                      </a:rPr>
                      <m:t>−</m:t>
                    </m:r>
                    <m:r>
                      <a:rPr lang="en-GB" sz="2200" i="1" dirty="0" smtClean="0">
                        <a:latin typeface="Cambria Math" panose="02040503050406030204" pitchFamily="18" charset="0"/>
                      </a:rPr>
                      <m:t>𝑀</m:t>
                    </m:r>
                  </m:oMath>
                </a14:m>
                <a:r>
                  <a:rPr lang="en-GB" sz="2200" dirty="0"/>
                  <a:t> zeros are appended to </a:t>
                </a:r>
                <a14:m>
                  <m:oMath xmlns:m="http://schemas.openxmlformats.org/officeDocument/2006/math">
                    <m:r>
                      <a:rPr lang="en-GB" sz="2200" i="1" dirty="0" smtClean="0">
                        <a:latin typeface="Cambria Math" panose="02040503050406030204" pitchFamily="18" charset="0"/>
                      </a:rPr>
                      <m:t>h</m:t>
                    </m:r>
                    <m:r>
                      <a:rPr lang="en-GB" sz="2200" i="1" dirty="0" smtClean="0">
                        <a:latin typeface="Cambria Math" panose="02040503050406030204" pitchFamily="18" charset="0"/>
                      </a:rPr>
                      <m:t>[</m:t>
                    </m:r>
                    <m:r>
                      <a:rPr lang="en-GB" sz="2200" i="1" dirty="0" smtClean="0">
                        <a:latin typeface="Cambria Math" panose="02040503050406030204" pitchFamily="18" charset="0"/>
                      </a:rPr>
                      <m:t>𝑛</m:t>
                    </m:r>
                    <m:r>
                      <a:rPr lang="en-GB" sz="2200" i="1" dirty="0" smtClean="0">
                        <a:latin typeface="Cambria Math" panose="02040503050406030204" pitchFamily="18" charset="0"/>
                      </a:rPr>
                      <m:t>]</m:t>
                    </m:r>
                  </m:oMath>
                </a14:m>
                <a:r>
                  <a:rPr lang="en-GB" sz="2200" dirty="0"/>
                  <a:t> to form </a:t>
                </a:r>
                <a14:m>
                  <m:oMath xmlns:m="http://schemas.openxmlformats.org/officeDocument/2006/math">
                    <m:r>
                      <a:rPr lang="en-GB" sz="2200" i="1" dirty="0" smtClean="0">
                        <a:latin typeface="Cambria Math" panose="02040503050406030204" pitchFamily="18" charset="0"/>
                      </a:rPr>
                      <m:t>h</m:t>
                    </m:r>
                    <m:r>
                      <a:rPr lang="en-GB" sz="2200" i="1" dirty="0" smtClean="0">
                        <a:latin typeface="Cambria Math" panose="02040503050406030204" pitchFamily="18" charset="0"/>
                      </a:rPr>
                      <m:t>’[</m:t>
                    </m:r>
                    <m:r>
                      <a:rPr lang="en-GB" sz="2200" i="1" dirty="0" smtClean="0">
                        <a:latin typeface="Cambria Math" panose="02040503050406030204" pitchFamily="18" charset="0"/>
                      </a:rPr>
                      <m:t>𝑛</m:t>
                    </m:r>
                    <m:r>
                      <a:rPr lang="en-GB" sz="2200" i="1" dirty="0" smtClean="0">
                        <a:latin typeface="Cambria Math" panose="02040503050406030204" pitchFamily="18" charset="0"/>
                      </a:rPr>
                      <m:t>]</m:t>
                    </m:r>
                  </m:oMath>
                </a14:m>
                <a:r>
                  <a:rPr lang="en-GB" sz="2200" dirty="0"/>
                  <a:t>, a length </a:t>
                </a:r>
                <a14:m>
                  <m:oMath xmlns:m="http://schemas.openxmlformats.org/officeDocument/2006/math">
                    <m:r>
                      <a:rPr lang="en-GB" sz="2200" i="1" dirty="0" smtClean="0">
                        <a:latin typeface="Cambria Math" panose="02040503050406030204" pitchFamily="18" charset="0"/>
                      </a:rPr>
                      <m:t>𝑁</m:t>
                    </m:r>
                  </m:oMath>
                </a14:m>
                <a:r>
                  <a:rPr lang="en-GB" sz="2200" dirty="0"/>
                  <a:t> signal. </a:t>
                </a:r>
              </a:p>
              <a:p>
                <a:r>
                  <a:rPr lang="en-GB" sz="2200" dirty="0"/>
                  <a:t>The cyclic convolutions between each segment and </a:t>
                </a:r>
                <a14:m>
                  <m:oMath xmlns:m="http://schemas.openxmlformats.org/officeDocument/2006/math">
                    <m:r>
                      <a:rPr lang="en-GB" sz="2200" i="1" dirty="0" smtClean="0">
                        <a:latin typeface="Cambria Math" panose="02040503050406030204" pitchFamily="18" charset="0"/>
                      </a:rPr>
                      <m:t>h</m:t>
                    </m:r>
                    <m:r>
                      <a:rPr lang="en-GB" sz="2200" i="1" dirty="0" smtClean="0">
                        <a:latin typeface="Cambria Math" panose="02040503050406030204" pitchFamily="18" charset="0"/>
                      </a:rPr>
                      <m:t>’[</m:t>
                    </m:r>
                    <m:r>
                      <a:rPr lang="en-GB" sz="2200" i="1" dirty="0" smtClean="0">
                        <a:latin typeface="Cambria Math" panose="02040503050406030204" pitchFamily="18" charset="0"/>
                      </a:rPr>
                      <m:t>𝑛</m:t>
                    </m:r>
                    <m:r>
                      <a:rPr lang="en-GB" sz="2200" i="1" dirty="0" smtClean="0">
                        <a:latin typeface="Cambria Math" panose="02040503050406030204" pitchFamily="18" charset="0"/>
                      </a:rPr>
                      <m:t>] </m:t>
                    </m:r>
                  </m:oMath>
                </a14:m>
                <a:r>
                  <a:rPr lang="en-GB" sz="2200" dirty="0"/>
                  <a:t>are computed. </a:t>
                </a:r>
              </a:p>
              <a:p>
                <a:endParaRPr lang="en-GB" sz="2200" dirty="0"/>
              </a:p>
              <a:p>
                <a:r>
                  <a:rPr lang="en-GB" sz="2200" dirty="0">
                    <a:solidFill>
                      <a:srgbClr val="0070C0"/>
                    </a:solidFill>
                  </a:rPr>
                  <a:t>The beginning section of length </a:t>
                </a:r>
                <a14:m>
                  <m:oMath xmlns:m="http://schemas.openxmlformats.org/officeDocument/2006/math">
                    <m:r>
                      <a:rPr lang="en-GB" sz="2200" i="1" dirty="0" smtClean="0">
                        <a:solidFill>
                          <a:srgbClr val="0070C0"/>
                        </a:solidFill>
                        <a:latin typeface="Cambria Math" panose="02040503050406030204" pitchFamily="18" charset="0"/>
                      </a:rPr>
                      <m:t>𝑀</m:t>
                    </m:r>
                    <m:r>
                      <a:rPr lang="en-GB" sz="2200" i="1" dirty="0" smtClean="0">
                        <a:solidFill>
                          <a:srgbClr val="0070C0"/>
                        </a:solidFill>
                        <a:latin typeface="Cambria Math" panose="02040503050406030204" pitchFamily="18" charset="0"/>
                      </a:rPr>
                      <m:t>−1</m:t>
                    </m:r>
                  </m:oMath>
                </a14:m>
                <a:r>
                  <a:rPr lang="en-GB" sz="2200" dirty="0">
                    <a:solidFill>
                      <a:srgbClr val="0070C0"/>
                    </a:solidFill>
                  </a:rPr>
                  <a:t> samples from each segment are added to the adjoining end (</a:t>
                </a:r>
                <a14:m>
                  <m:oMath xmlns:m="http://schemas.openxmlformats.org/officeDocument/2006/math">
                    <m:r>
                      <a:rPr lang="en-GB" sz="2200" i="1" dirty="0" smtClean="0">
                        <a:solidFill>
                          <a:srgbClr val="0070C0"/>
                        </a:solidFill>
                        <a:latin typeface="Cambria Math" panose="02040503050406030204" pitchFamily="18" charset="0"/>
                      </a:rPr>
                      <m:t>𝑀</m:t>
                    </m:r>
                    <m:r>
                      <a:rPr lang="en-GB" sz="2200" i="1" dirty="0" smtClean="0">
                        <a:solidFill>
                          <a:srgbClr val="0070C0"/>
                        </a:solidFill>
                        <a:latin typeface="Cambria Math" panose="02040503050406030204" pitchFamily="18" charset="0"/>
                      </a:rPr>
                      <m:t>−1</m:t>
                    </m:r>
                  </m:oMath>
                </a14:m>
                <a:r>
                  <a:rPr lang="en-GB" sz="2200" dirty="0">
                    <a:solidFill>
                      <a:srgbClr val="0070C0"/>
                    </a:solidFill>
                  </a:rPr>
                  <a:t> samples) of the previous segment.</a:t>
                </a:r>
                <a:r>
                  <a:rPr lang="en-GB" sz="2200" dirty="0"/>
                  <a:t> In order for the output to produce the exact Linear Convolution the first segment needs to be prepended with </a:t>
                </a:r>
                <a14:m>
                  <m:oMath xmlns:m="http://schemas.openxmlformats.org/officeDocument/2006/math">
                    <m:r>
                      <a:rPr lang="en-GB" sz="2200" i="1" dirty="0" smtClean="0">
                        <a:latin typeface="Cambria Math" panose="02040503050406030204" pitchFamily="18" charset="0"/>
                      </a:rPr>
                      <m:t>𝑀</m:t>
                    </m:r>
                    <m:r>
                      <a:rPr lang="en-GB" sz="2200" i="1" dirty="0" smtClean="0">
                        <a:latin typeface="Cambria Math" panose="02040503050406030204" pitchFamily="18" charset="0"/>
                      </a:rPr>
                      <m:t>−1</m:t>
                    </m:r>
                  </m:oMath>
                </a14:m>
                <a:r>
                  <a:rPr lang="en-GB" sz="2200" dirty="0"/>
                  <a:t> zeros. </a:t>
                </a:r>
              </a:p>
            </p:txBody>
          </p:sp>
        </mc:Choice>
        <mc:Fallback xmlns="">
          <p:sp>
            <p:nvSpPr>
              <p:cNvPr id="4" name="TextBox 3">
                <a:extLst>
                  <a:ext uri="{FF2B5EF4-FFF2-40B4-BE49-F238E27FC236}">
                    <a16:creationId xmlns:a16="http://schemas.microsoft.com/office/drawing/2014/main" id="{83C50139-757B-004D-9E47-42B6E172458A}"/>
                  </a:ext>
                </a:extLst>
              </p:cNvPr>
              <p:cNvSpPr txBox="1">
                <a:spLocks noRot="1" noChangeAspect="1" noMove="1" noResize="1" noEditPoints="1" noAdjustHandles="1" noChangeArrowheads="1" noChangeShapeType="1" noTextEdit="1"/>
              </p:cNvSpPr>
              <p:nvPr/>
            </p:nvSpPr>
            <p:spPr>
              <a:xfrm>
                <a:off x="1103183" y="995225"/>
                <a:ext cx="10258424" cy="5509200"/>
              </a:xfrm>
              <a:prstGeom prst="rect">
                <a:avLst/>
              </a:prstGeom>
              <a:blipFill>
                <a:blip r:embed="rId3"/>
                <a:stretch>
                  <a:fillRect l="-742" t="-690" r="-247" b="-1149"/>
                </a:stretch>
              </a:blipFill>
            </p:spPr>
            <p:txBody>
              <a:bodyPr/>
              <a:lstStyle/>
              <a:p>
                <a:r>
                  <a:rPr lang="en-US">
                    <a:noFill/>
                  </a:rPr>
                  <a:t> </a:t>
                </a:r>
              </a:p>
            </p:txBody>
          </p:sp>
        </mc:Fallback>
      </mc:AlternateContent>
    </p:spTree>
    <p:extLst>
      <p:ext uri="{BB962C8B-B14F-4D97-AF65-F5344CB8AC3E}">
        <p14:creationId xmlns:p14="http://schemas.microsoft.com/office/powerpoint/2010/main" val="328116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1088817" cy="932448"/>
          </a:xfrm>
        </p:spPr>
        <p:txBody>
          <a:bodyPr/>
          <a:lstStyle/>
          <a:p>
            <a:r>
              <a:rPr lang="en-US" dirty="0">
                <a:solidFill>
                  <a:srgbClr val="0070C0"/>
                </a:solidFill>
              </a:rPr>
              <a:t>Block Convolution-Overlap Add</a:t>
            </a:r>
            <a:endParaRPr lang="en-US" spc="0" dirty="0">
              <a:solidFill>
                <a:srgbClr val="0070C0"/>
              </a:solidFill>
            </a:endParaRPr>
          </a:p>
        </p:txBody>
      </p:sp>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66</a:t>
            </a:fld>
            <a:endParaRPr lang="en-US" dirty="0"/>
          </a:p>
        </p:txBody>
      </p:sp>
      <p:grpSp>
        <p:nvGrpSpPr>
          <p:cNvPr id="53" name="Group 52">
            <a:extLst>
              <a:ext uri="{FF2B5EF4-FFF2-40B4-BE49-F238E27FC236}">
                <a16:creationId xmlns:a16="http://schemas.microsoft.com/office/drawing/2014/main" id="{2F4619CC-5A3E-B34F-95FD-D9819738D823}"/>
              </a:ext>
            </a:extLst>
          </p:cNvPr>
          <p:cNvGrpSpPr/>
          <p:nvPr/>
        </p:nvGrpSpPr>
        <p:grpSpPr>
          <a:xfrm>
            <a:off x="3064193" y="723420"/>
            <a:ext cx="6408737" cy="6169546"/>
            <a:chOff x="827088" y="47625"/>
            <a:chExt cx="6408737" cy="6786501"/>
          </a:xfrm>
        </p:grpSpPr>
        <p:sp>
          <p:nvSpPr>
            <p:cNvPr id="54" name="Rectangle 1">
              <a:extLst>
                <a:ext uri="{FF2B5EF4-FFF2-40B4-BE49-F238E27FC236}">
                  <a16:creationId xmlns:a16="http://schemas.microsoft.com/office/drawing/2014/main" id="{5223F725-F510-9E47-81B1-156AF8AE4628}"/>
                </a:ext>
              </a:extLst>
            </p:cNvPr>
            <p:cNvSpPr>
              <a:spLocks noChangeArrowheads="1"/>
            </p:cNvSpPr>
            <p:nvPr/>
          </p:nvSpPr>
          <p:spPr bwMode="auto">
            <a:xfrm>
              <a:off x="2286000" y="2290763"/>
              <a:ext cx="45720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GB" altLang="en-US" sz="2400"/>
            </a:p>
            <a:p>
              <a:pPr eaLnBrk="1" hangingPunct="1">
                <a:spcBef>
                  <a:spcPct val="0"/>
                </a:spcBef>
                <a:buFontTx/>
                <a:buNone/>
              </a:pPr>
              <a:endParaRPr lang="en-GB" altLang="en-US" sz="2400"/>
            </a:p>
            <a:p>
              <a:pPr eaLnBrk="1" hangingPunct="1">
                <a:spcBef>
                  <a:spcPct val="0"/>
                </a:spcBef>
                <a:buFontTx/>
                <a:buNone/>
              </a:pPr>
              <a:endParaRPr lang="en-GB" altLang="en-US" sz="2400"/>
            </a:p>
            <a:p>
              <a:pPr eaLnBrk="1" hangingPunct="1">
                <a:spcBef>
                  <a:spcPct val="0"/>
                </a:spcBef>
                <a:buFontTx/>
                <a:buNone/>
              </a:pPr>
              <a:r>
                <a:rPr lang="en-GB" altLang="en-US" sz="2400"/>
                <a:t> </a:t>
              </a:r>
            </a:p>
          </p:txBody>
        </p:sp>
        <p:sp>
          <p:nvSpPr>
            <p:cNvPr id="55" name="Rectangle 172">
              <a:extLst>
                <a:ext uri="{FF2B5EF4-FFF2-40B4-BE49-F238E27FC236}">
                  <a16:creationId xmlns:a16="http://schemas.microsoft.com/office/drawing/2014/main" id="{F5D10BEE-3BC8-284F-9F7F-22DE774F201A}"/>
                </a:ext>
              </a:extLst>
            </p:cNvPr>
            <p:cNvSpPr>
              <a:spLocks noChangeArrowheads="1"/>
            </p:cNvSpPr>
            <p:nvPr/>
          </p:nvSpPr>
          <p:spPr bwMode="auto">
            <a:xfrm>
              <a:off x="1292225" y="730250"/>
              <a:ext cx="5029200" cy="457200"/>
            </a:xfrm>
            <a:prstGeom prst="rect">
              <a:avLst/>
            </a:prstGeom>
            <a:solidFill>
              <a:srgbClr val="C0C0C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56" name="Rectangle 171">
              <a:extLst>
                <a:ext uri="{FF2B5EF4-FFF2-40B4-BE49-F238E27FC236}">
                  <a16:creationId xmlns:a16="http://schemas.microsoft.com/office/drawing/2014/main" id="{2169E1EF-C596-BC4B-8AD4-32553B74D7D8}"/>
                </a:ext>
              </a:extLst>
            </p:cNvPr>
            <p:cNvSpPr>
              <a:spLocks noChangeArrowheads="1"/>
            </p:cNvSpPr>
            <p:nvPr/>
          </p:nvSpPr>
          <p:spPr bwMode="auto">
            <a:xfrm>
              <a:off x="1292225" y="1301750"/>
              <a:ext cx="800100" cy="457200"/>
            </a:xfrm>
            <a:prstGeom prst="rect">
              <a:avLst/>
            </a:prstGeom>
            <a:solidFill>
              <a:srgbClr val="C0C0C0">
                <a:alpha val="50195"/>
              </a:srgbClr>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57" name="Line 170">
              <a:extLst>
                <a:ext uri="{FF2B5EF4-FFF2-40B4-BE49-F238E27FC236}">
                  <a16:creationId xmlns:a16="http://schemas.microsoft.com/office/drawing/2014/main" id="{29795FD0-D018-574A-88EA-F888D40B6628}"/>
                </a:ext>
              </a:extLst>
            </p:cNvPr>
            <p:cNvSpPr>
              <a:spLocks noChangeShapeType="1"/>
            </p:cNvSpPr>
            <p:nvPr/>
          </p:nvSpPr>
          <p:spPr bwMode="auto">
            <a:xfrm>
              <a:off x="1292225" y="1530350"/>
              <a:ext cx="80010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 name="Text Box 169">
              <a:extLst>
                <a:ext uri="{FF2B5EF4-FFF2-40B4-BE49-F238E27FC236}">
                  <a16:creationId xmlns:a16="http://schemas.microsoft.com/office/drawing/2014/main" id="{253CB552-0C3A-2745-8957-1E0D5E480B51}"/>
                </a:ext>
              </a:extLst>
            </p:cNvPr>
            <p:cNvSpPr txBox="1">
              <a:spLocks noChangeArrowheads="1"/>
            </p:cNvSpPr>
            <p:nvPr/>
          </p:nvSpPr>
          <p:spPr bwMode="auto">
            <a:xfrm>
              <a:off x="1520825" y="1301750"/>
              <a:ext cx="3429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000">
                  <a:cs typeface="Times New Roman" panose="02020603050405020304" pitchFamily="18" charset="0"/>
                </a:rPr>
                <a:t>M</a:t>
              </a:r>
              <a:endParaRPr lang="en-GB" altLang="en-US" sz="2400"/>
            </a:p>
          </p:txBody>
        </p:sp>
        <p:sp>
          <p:nvSpPr>
            <p:cNvPr id="59" name="Line 168">
              <a:extLst>
                <a:ext uri="{FF2B5EF4-FFF2-40B4-BE49-F238E27FC236}">
                  <a16:creationId xmlns:a16="http://schemas.microsoft.com/office/drawing/2014/main" id="{07D51C82-9010-BB4E-BC54-D137A4D2FF4E}"/>
                </a:ext>
              </a:extLst>
            </p:cNvPr>
            <p:cNvSpPr>
              <a:spLocks noChangeShapeType="1"/>
            </p:cNvSpPr>
            <p:nvPr/>
          </p:nvSpPr>
          <p:spPr bwMode="auto">
            <a:xfrm>
              <a:off x="2892425" y="47625"/>
              <a:ext cx="0" cy="2171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0" name="Group 165">
              <a:extLst>
                <a:ext uri="{FF2B5EF4-FFF2-40B4-BE49-F238E27FC236}">
                  <a16:creationId xmlns:a16="http://schemas.microsoft.com/office/drawing/2014/main" id="{FE49D462-03C1-4F43-9F25-73A44F11E0AC}"/>
                </a:ext>
              </a:extLst>
            </p:cNvPr>
            <p:cNvGrpSpPr>
              <a:grpSpLocks/>
            </p:cNvGrpSpPr>
            <p:nvPr/>
          </p:nvGrpSpPr>
          <p:grpSpPr bwMode="auto">
            <a:xfrm>
              <a:off x="1292225" y="387350"/>
              <a:ext cx="1600200" cy="457200"/>
              <a:chOff x="1881" y="2704"/>
              <a:chExt cx="2520" cy="720"/>
            </a:xfrm>
          </p:grpSpPr>
          <p:sp>
            <p:nvSpPr>
              <p:cNvPr id="94" name="Line 167">
                <a:extLst>
                  <a:ext uri="{FF2B5EF4-FFF2-40B4-BE49-F238E27FC236}">
                    <a16:creationId xmlns:a16="http://schemas.microsoft.com/office/drawing/2014/main" id="{2973F3F4-53DC-5C4E-8D78-6C44BA679C58}"/>
                  </a:ext>
                </a:extLst>
              </p:cNvPr>
              <p:cNvSpPr>
                <a:spLocks noChangeShapeType="1"/>
              </p:cNvSpPr>
              <p:nvPr/>
            </p:nvSpPr>
            <p:spPr bwMode="auto">
              <a:xfrm>
                <a:off x="1881" y="3064"/>
                <a:ext cx="252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5" name="Text Box 166">
                <a:extLst>
                  <a:ext uri="{FF2B5EF4-FFF2-40B4-BE49-F238E27FC236}">
                    <a16:creationId xmlns:a16="http://schemas.microsoft.com/office/drawing/2014/main" id="{F47EC714-F84E-4C4E-A910-5902EEF87A16}"/>
                  </a:ext>
                </a:extLst>
              </p:cNvPr>
              <p:cNvSpPr txBox="1">
                <a:spLocks noChangeArrowheads="1"/>
              </p:cNvSpPr>
              <p:nvPr/>
            </p:nvSpPr>
            <p:spPr bwMode="auto">
              <a:xfrm>
                <a:off x="2601" y="2704"/>
                <a:ext cx="108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000">
                    <a:cs typeface="Times New Roman" panose="02020603050405020304" pitchFamily="18" charset="0"/>
                  </a:rPr>
                  <a:t>L</a:t>
                </a:r>
                <a:endParaRPr lang="en-GB" altLang="en-US" sz="2400"/>
              </a:p>
            </p:txBody>
          </p:sp>
        </p:grpSp>
        <p:grpSp>
          <p:nvGrpSpPr>
            <p:cNvPr id="61" name="Group 162">
              <a:extLst>
                <a:ext uri="{FF2B5EF4-FFF2-40B4-BE49-F238E27FC236}">
                  <a16:creationId xmlns:a16="http://schemas.microsoft.com/office/drawing/2014/main" id="{ED1869C8-6465-F047-BAA8-E7F11A7E7317}"/>
                </a:ext>
              </a:extLst>
            </p:cNvPr>
            <p:cNvGrpSpPr>
              <a:grpSpLocks/>
            </p:cNvGrpSpPr>
            <p:nvPr/>
          </p:nvGrpSpPr>
          <p:grpSpPr bwMode="auto">
            <a:xfrm>
              <a:off x="2892425" y="387350"/>
              <a:ext cx="1600200" cy="457200"/>
              <a:chOff x="1881" y="2704"/>
              <a:chExt cx="2520" cy="720"/>
            </a:xfrm>
          </p:grpSpPr>
          <p:sp>
            <p:nvSpPr>
              <p:cNvPr id="92" name="Line 164">
                <a:extLst>
                  <a:ext uri="{FF2B5EF4-FFF2-40B4-BE49-F238E27FC236}">
                    <a16:creationId xmlns:a16="http://schemas.microsoft.com/office/drawing/2014/main" id="{7C101D25-6EA4-CC4F-8D30-56A9BB0C89E3}"/>
                  </a:ext>
                </a:extLst>
              </p:cNvPr>
              <p:cNvSpPr>
                <a:spLocks noChangeShapeType="1"/>
              </p:cNvSpPr>
              <p:nvPr/>
            </p:nvSpPr>
            <p:spPr bwMode="auto">
              <a:xfrm>
                <a:off x="1881" y="3064"/>
                <a:ext cx="252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3" name="Text Box 163">
                <a:extLst>
                  <a:ext uri="{FF2B5EF4-FFF2-40B4-BE49-F238E27FC236}">
                    <a16:creationId xmlns:a16="http://schemas.microsoft.com/office/drawing/2014/main" id="{6431A64F-F92E-9646-B06A-291554DBEE2A}"/>
                  </a:ext>
                </a:extLst>
              </p:cNvPr>
              <p:cNvSpPr txBox="1">
                <a:spLocks noChangeArrowheads="1"/>
              </p:cNvSpPr>
              <p:nvPr/>
            </p:nvSpPr>
            <p:spPr bwMode="auto">
              <a:xfrm>
                <a:off x="2601" y="2704"/>
                <a:ext cx="108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000">
                    <a:cs typeface="Times New Roman" panose="02020603050405020304" pitchFamily="18" charset="0"/>
                  </a:rPr>
                  <a:t>L</a:t>
                </a:r>
                <a:endParaRPr lang="en-GB" altLang="en-US" sz="2400"/>
              </a:p>
            </p:txBody>
          </p:sp>
        </p:grpSp>
        <p:sp>
          <p:nvSpPr>
            <p:cNvPr id="62" name="Line 161">
              <a:extLst>
                <a:ext uri="{FF2B5EF4-FFF2-40B4-BE49-F238E27FC236}">
                  <a16:creationId xmlns:a16="http://schemas.microsoft.com/office/drawing/2014/main" id="{22F909DC-54B2-6E46-A112-81C302D25FD6}"/>
                </a:ext>
              </a:extLst>
            </p:cNvPr>
            <p:cNvSpPr>
              <a:spLocks noChangeShapeType="1"/>
            </p:cNvSpPr>
            <p:nvPr/>
          </p:nvSpPr>
          <p:spPr bwMode="auto">
            <a:xfrm>
              <a:off x="4492625" y="66675"/>
              <a:ext cx="0" cy="2171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3" name="Group 158">
              <a:extLst>
                <a:ext uri="{FF2B5EF4-FFF2-40B4-BE49-F238E27FC236}">
                  <a16:creationId xmlns:a16="http://schemas.microsoft.com/office/drawing/2014/main" id="{86B7A37A-9A67-2749-B849-F33ECBA5B9CD}"/>
                </a:ext>
              </a:extLst>
            </p:cNvPr>
            <p:cNvGrpSpPr>
              <a:grpSpLocks/>
            </p:cNvGrpSpPr>
            <p:nvPr/>
          </p:nvGrpSpPr>
          <p:grpSpPr bwMode="auto">
            <a:xfrm>
              <a:off x="4492625" y="387350"/>
              <a:ext cx="1600200" cy="457200"/>
              <a:chOff x="1881" y="2704"/>
              <a:chExt cx="2520" cy="720"/>
            </a:xfrm>
          </p:grpSpPr>
          <p:sp>
            <p:nvSpPr>
              <p:cNvPr id="90" name="Line 160">
                <a:extLst>
                  <a:ext uri="{FF2B5EF4-FFF2-40B4-BE49-F238E27FC236}">
                    <a16:creationId xmlns:a16="http://schemas.microsoft.com/office/drawing/2014/main" id="{2BFEFC64-CFA6-F941-9055-3D46E3DCBC4C}"/>
                  </a:ext>
                </a:extLst>
              </p:cNvPr>
              <p:cNvSpPr>
                <a:spLocks noChangeShapeType="1"/>
              </p:cNvSpPr>
              <p:nvPr/>
            </p:nvSpPr>
            <p:spPr bwMode="auto">
              <a:xfrm>
                <a:off x="1881" y="3064"/>
                <a:ext cx="252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1" name="Text Box 159">
                <a:extLst>
                  <a:ext uri="{FF2B5EF4-FFF2-40B4-BE49-F238E27FC236}">
                    <a16:creationId xmlns:a16="http://schemas.microsoft.com/office/drawing/2014/main" id="{D32834B5-2D5B-6848-A23E-104BF313A8DD}"/>
                  </a:ext>
                </a:extLst>
              </p:cNvPr>
              <p:cNvSpPr txBox="1">
                <a:spLocks noChangeArrowheads="1"/>
              </p:cNvSpPr>
              <p:nvPr/>
            </p:nvSpPr>
            <p:spPr bwMode="auto">
              <a:xfrm>
                <a:off x="2601" y="2704"/>
                <a:ext cx="108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000">
                    <a:cs typeface="Times New Roman" panose="02020603050405020304" pitchFamily="18" charset="0"/>
                  </a:rPr>
                  <a:t>L</a:t>
                </a:r>
                <a:endParaRPr lang="en-GB" altLang="en-US" sz="2400"/>
              </a:p>
            </p:txBody>
          </p:sp>
        </p:grpSp>
        <p:sp>
          <p:nvSpPr>
            <p:cNvPr id="64" name="Line 157">
              <a:extLst>
                <a:ext uri="{FF2B5EF4-FFF2-40B4-BE49-F238E27FC236}">
                  <a16:creationId xmlns:a16="http://schemas.microsoft.com/office/drawing/2014/main" id="{544014EE-E278-8947-B147-028EBCA7489C}"/>
                </a:ext>
              </a:extLst>
            </p:cNvPr>
            <p:cNvSpPr>
              <a:spLocks noChangeShapeType="1"/>
            </p:cNvSpPr>
            <p:nvPr/>
          </p:nvSpPr>
          <p:spPr bwMode="auto">
            <a:xfrm>
              <a:off x="6092825" y="85725"/>
              <a:ext cx="0" cy="21717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56">
              <a:extLst>
                <a:ext uri="{FF2B5EF4-FFF2-40B4-BE49-F238E27FC236}">
                  <a16:creationId xmlns:a16="http://schemas.microsoft.com/office/drawing/2014/main" id="{0C2BA747-B335-F045-8936-0472029F6513}"/>
                </a:ext>
              </a:extLst>
            </p:cNvPr>
            <p:cNvSpPr>
              <a:spLocks noChangeShapeType="1"/>
            </p:cNvSpPr>
            <p:nvPr/>
          </p:nvSpPr>
          <p:spPr bwMode="auto">
            <a:xfrm>
              <a:off x="1863725" y="1747838"/>
              <a:ext cx="0" cy="5715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 name="Text Box 155">
              <a:extLst>
                <a:ext uri="{FF2B5EF4-FFF2-40B4-BE49-F238E27FC236}">
                  <a16:creationId xmlns:a16="http://schemas.microsoft.com/office/drawing/2014/main" id="{D9A777DF-E63B-9E41-9E85-04F12CA56D99}"/>
                </a:ext>
              </a:extLst>
            </p:cNvPr>
            <p:cNvSpPr txBox="1">
              <a:spLocks noChangeArrowheads="1"/>
            </p:cNvSpPr>
            <p:nvPr/>
          </p:nvSpPr>
          <p:spPr bwMode="auto">
            <a:xfrm>
              <a:off x="1087360" y="2319338"/>
              <a:ext cx="1576465" cy="1943096"/>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100" dirty="0">
                  <a:cs typeface="Times New Roman" panose="02020603050405020304" pitchFamily="18" charset="0"/>
                </a:rPr>
                <a:t>Process Block</a:t>
              </a:r>
              <a:endParaRPr lang="en-GB" altLang="en-US" sz="1100" dirty="0"/>
            </a:p>
            <a:p>
              <a:pPr>
                <a:spcBef>
                  <a:spcPct val="0"/>
                </a:spcBef>
                <a:buFontTx/>
                <a:buNone/>
              </a:pPr>
              <a:r>
                <a:rPr lang="en-GB" altLang="en-US" sz="1100" dirty="0">
                  <a:cs typeface="Times New Roman" panose="02020603050405020304" pitchFamily="18" charset="0"/>
                </a:rPr>
                <a:t>Append zeros onto both signal to length N such that N = L+M -1</a:t>
              </a:r>
              <a:endParaRPr lang="en-GB" altLang="en-US" sz="1100" dirty="0"/>
            </a:p>
            <a:p>
              <a:pPr>
                <a:spcBef>
                  <a:spcPct val="0"/>
                </a:spcBef>
                <a:buFontTx/>
                <a:buNone/>
              </a:pPr>
              <a:r>
                <a:rPr lang="en-GB" altLang="en-US" sz="1100" dirty="0">
                  <a:cs typeface="Times New Roman" panose="02020603050405020304" pitchFamily="18" charset="0"/>
                </a:rPr>
                <a:t>Perform cyclic conv</a:t>
              </a:r>
              <a:endParaRPr lang="en-GB" altLang="en-US" sz="1100" dirty="0"/>
            </a:p>
            <a:p>
              <a:pPr>
                <a:spcBef>
                  <a:spcPct val="0"/>
                </a:spcBef>
                <a:buFontTx/>
                <a:buNone/>
              </a:pPr>
              <a:r>
                <a:rPr lang="en-GB" altLang="en-US" sz="1100" dirty="0">
                  <a:cs typeface="Times New Roman" panose="02020603050405020304" pitchFamily="18" charset="0"/>
                </a:rPr>
                <a:t>Output results and overlap by M-1  on previous output and add corresponding outputs</a:t>
              </a:r>
              <a:endParaRPr lang="en-GB" altLang="en-US" sz="1100" dirty="0"/>
            </a:p>
          </p:txBody>
        </p:sp>
        <p:sp>
          <p:nvSpPr>
            <p:cNvPr id="67" name="Line 154">
              <a:extLst>
                <a:ext uri="{FF2B5EF4-FFF2-40B4-BE49-F238E27FC236}">
                  <a16:creationId xmlns:a16="http://schemas.microsoft.com/office/drawing/2014/main" id="{D83433E9-8A3B-D647-8281-C0DD4A0C6B2C}"/>
                </a:ext>
              </a:extLst>
            </p:cNvPr>
            <p:cNvSpPr>
              <a:spLocks noChangeShapeType="1"/>
            </p:cNvSpPr>
            <p:nvPr/>
          </p:nvSpPr>
          <p:spPr bwMode="auto">
            <a:xfrm>
              <a:off x="3578225" y="1484313"/>
              <a:ext cx="0" cy="5715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8" name="Text Box 153">
              <a:extLst>
                <a:ext uri="{FF2B5EF4-FFF2-40B4-BE49-F238E27FC236}">
                  <a16:creationId xmlns:a16="http://schemas.microsoft.com/office/drawing/2014/main" id="{A0BF6D56-6639-064A-A86C-D783F4B76EFD}"/>
                </a:ext>
              </a:extLst>
            </p:cNvPr>
            <p:cNvSpPr txBox="1">
              <a:spLocks noChangeArrowheads="1"/>
            </p:cNvSpPr>
            <p:nvPr/>
          </p:nvSpPr>
          <p:spPr bwMode="auto">
            <a:xfrm>
              <a:off x="2892425" y="2046288"/>
              <a:ext cx="1485900" cy="221615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200">
                  <a:cs typeface="Times New Roman" panose="02020603050405020304" pitchFamily="18" charset="0"/>
                </a:rPr>
                <a:t>Process Block</a:t>
              </a:r>
              <a:endParaRPr lang="en-GB" altLang="en-US" sz="1200"/>
            </a:p>
            <a:p>
              <a:pPr>
                <a:spcBef>
                  <a:spcPct val="0"/>
                </a:spcBef>
                <a:buFontTx/>
                <a:buNone/>
              </a:pPr>
              <a:r>
                <a:rPr lang="en-GB" altLang="en-US" sz="1200">
                  <a:cs typeface="Times New Roman" panose="02020603050405020304" pitchFamily="18" charset="0"/>
                </a:rPr>
                <a:t>Append zeros onto both signal to length N such that N = L+P -1</a:t>
              </a:r>
              <a:endParaRPr lang="en-GB" altLang="en-US" sz="1200"/>
            </a:p>
            <a:p>
              <a:pPr>
                <a:spcBef>
                  <a:spcPct val="0"/>
                </a:spcBef>
                <a:buFontTx/>
                <a:buNone/>
              </a:pPr>
              <a:r>
                <a:rPr lang="en-GB" altLang="en-US" sz="1200">
                  <a:cs typeface="Times New Roman" panose="02020603050405020304" pitchFamily="18" charset="0"/>
                </a:rPr>
                <a:t>Perform cyclic conv</a:t>
              </a:r>
              <a:endParaRPr lang="en-GB" altLang="en-US" sz="1200"/>
            </a:p>
            <a:p>
              <a:pPr>
                <a:spcBef>
                  <a:spcPct val="0"/>
                </a:spcBef>
                <a:buFontTx/>
                <a:buNone/>
              </a:pPr>
              <a:r>
                <a:rPr lang="en-GB" altLang="en-US" sz="1200">
                  <a:cs typeface="Times New Roman" panose="02020603050405020304" pitchFamily="18" charset="0"/>
                </a:rPr>
                <a:t>Output results and overlap by P-1  on previous output and add corresponding outputs</a:t>
              </a:r>
              <a:endParaRPr lang="en-GB" altLang="en-US" sz="1200"/>
            </a:p>
          </p:txBody>
        </p:sp>
        <p:sp>
          <p:nvSpPr>
            <p:cNvPr id="69" name="Line 152">
              <a:extLst>
                <a:ext uri="{FF2B5EF4-FFF2-40B4-BE49-F238E27FC236}">
                  <a16:creationId xmlns:a16="http://schemas.microsoft.com/office/drawing/2014/main" id="{C21F0B2C-9796-9349-B3D5-8CC61BC6E758}"/>
                </a:ext>
              </a:extLst>
            </p:cNvPr>
            <p:cNvSpPr>
              <a:spLocks noChangeShapeType="1"/>
            </p:cNvSpPr>
            <p:nvPr/>
          </p:nvSpPr>
          <p:spPr bwMode="auto">
            <a:xfrm>
              <a:off x="5292725" y="1484313"/>
              <a:ext cx="0" cy="5715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0" name="Rectangle 150">
              <a:extLst>
                <a:ext uri="{FF2B5EF4-FFF2-40B4-BE49-F238E27FC236}">
                  <a16:creationId xmlns:a16="http://schemas.microsoft.com/office/drawing/2014/main" id="{766DF832-79BF-9140-846F-756B407613A9}"/>
                </a:ext>
              </a:extLst>
            </p:cNvPr>
            <p:cNvSpPr>
              <a:spLocks noChangeArrowheads="1"/>
            </p:cNvSpPr>
            <p:nvPr/>
          </p:nvSpPr>
          <p:spPr bwMode="auto">
            <a:xfrm>
              <a:off x="1177925" y="4719638"/>
              <a:ext cx="2171700" cy="34290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71" name="Line 149">
              <a:extLst>
                <a:ext uri="{FF2B5EF4-FFF2-40B4-BE49-F238E27FC236}">
                  <a16:creationId xmlns:a16="http://schemas.microsoft.com/office/drawing/2014/main" id="{88B92AC0-17F1-5144-B5F2-0E49F1F4E965}"/>
                </a:ext>
              </a:extLst>
            </p:cNvPr>
            <p:cNvSpPr>
              <a:spLocks noChangeShapeType="1"/>
            </p:cNvSpPr>
            <p:nvPr/>
          </p:nvSpPr>
          <p:spPr bwMode="auto">
            <a:xfrm>
              <a:off x="1863725" y="4148138"/>
              <a:ext cx="0" cy="5715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 name="Rectangle 148">
              <a:extLst>
                <a:ext uri="{FF2B5EF4-FFF2-40B4-BE49-F238E27FC236}">
                  <a16:creationId xmlns:a16="http://schemas.microsoft.com/office/drawing/2014/main" id="{2DF9D8EE-58B5-7B4B-8BA0-225481B55C1F}"/>
                </a:ext>
              </a:extLst>
            </p:cNvPr>
            <p:cNvSpPr>
              <a:spLocks noChangeArrowheads="1"/>
            </p:cNvSpPr>
            <p:nvPr/>
          </p:nvSpPr>
          <p:spPr bwMode="auto">
            <a:xfrm>
              <a:off x="2892425" y="5405438"/>
              <a:ext cx="2171700" cy="34290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73" name="Rectangle 147">
              <a:extLst>
                <a:ext uri="{FF2B5EF4-FFF2-40B4-BE49-F238E27FC236}">
                  <a16:creationId xmlns:a16="http://schemas.microsoft.com/office/drawing/2014/main" id="{7B8346CF-8444-3B44-ACB9-8EF0082823B6}"/>
                </a:ext>
              </a:extLst>
            </p:cNvPr>
            <p:cNvSpPr>
              <a:spLocks noChangeArrowheads="1"/>
            </p:cNvSpPr>
            <p:nvPr/>
          </p:nvSpPr>
          <p:spPr bwMode="auto">
            <a:xfrm>
              <a:off x="4632325" y="6205538"/>
              <a:ext cx="2171700" cy="34290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74" name="Line 142">
              <a:extLst>
                <a:ext uri="{FF2B5EF4-FFF2-40B4-BE49-F238E27FC236}">
                  <a16:creationId xmlns:a16="http://schemas.microsoft.com/office/drawing/2014/main" id="{FA300A56-7C4E-8B48-A01B-B5F034C58947}"/>
                </a:ext>
              </a:extLst>
            </p:cNvPr>
            <p:cNvSpPr>
              <a:spLocks noChangeShapeType="1"/>
            </p:cNvSpPr>
            <p:nvPr/>
          </p:nvSpPr>
          <p:spPr bwMode="auto">
            <a:xfrm>
              <a:off x="3806825" y="4262438"/>
              <a:ext cx="0" cy="11430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 name="Line 141">
              <a:extLst>
                <a:ext uri="{FF2B5EF4-FFF2-40B4-BE49-F238E27FC236}">
                  <a16:creationId xmlns:a16="http://schemas.microsoft.com/office/drawing/2014/main" id="{8E25883B-A694-E347-84AF-BB6A202037AC}"/>
                </a:ext>
              </a:extLst>
            </p:cNvPr>
            <p:cNvSpPr>
              <a:spLocks noChangeShapeType="1"/>
            </p:cNvSpPr>
            <p:nvPr/>
          </p:nvSpPr>
          <p:spPr bwMode="auto">
            <a:xfrm>
              <a:off x="5521325" y="4262438"/>
              <a:ext cx="0" cy="1943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 name="Line 140">
              <a:extLst>
                <a:ext uri="{FF2B5EF4-FFF2-40B4-BE49-F238E27FC236}">
                  <a16:creationId xmlns:a16="http://schemas.microsoft.com/office/drawing/2014/main" id="{C08B2057-80D7-BF41-ADE9-C000C68EEF19}"/>
                </a:ext>
              </a:extLst>
            </p:cNvPr>
            <p:cNvSpPr>
              <a:spLocks noChangeShapeType="1"/>
            </p:cNvSpPr>
            <p:nvPr/>
          </p:nvSpPr>
          <p:spPr bwMode="auto">
            <a:xfrm>
              <a:off x="1177925" y="4833938"/>
              <a:ext cx="217170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7" name="Text Box 139">
              <a:extLst>
                <a:ext uri="{FF2B5EF4-FFF2-40B4-BE49-F238E27FC236}">
                  <a16:creationId xmlns:a16="http://schemas.microsoft.com/office/drawing/2014/main" id="{8901D116-C286-674B-B690-BD82EEFEB10F}"/>
                </a:ext>
              </a:extLst>
            </p:cNvPr>
            <p:cNvSpPr txBox="1">
              <a:spLocks noChangeArrowheads="1"/>
            </p:cNvSpPr>
            <p:nvPr/>
          </p:nvSpPr>
          <p:spPr bwMode="auto">
            <a:xfrm>
              <a:off x="1863725" y="4833938"/>
              <a:ext cx="57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000">
                  <a:cs typeface="Times New Roman" panose="02020603050405020304" pitchFamily="18" charset="0"/>
                </a:rPr>
                <a:t>N</a:t>
              </a:r>
              <a:endParaRPr lang="en-GB" altLang="en-US" sz="2400"/>
            </a:p>
          </p:txBody>
        </p:sp>
        <p:sp>
          <p:nvSpPr>
            <p:cNvPr id="78" name="Line 138">
              <a:extLst>
                <a:ext uri="{FF2B5EF4-FFF2-40B4-BE49-F238E27FC236}">
                  <a16:creationId xmlns:a16="http://schemas.microsoft.com/office/drawing/2014/main" id="{D59D2ADE-2994-2A46-BA29-C790A8ED9192}"/>
                </a:ext>
              </a:extLst>
            </p:cNvPr>
            <p:cNvSpPr>
              <a:spLocks noChangeShapeType="1"/>
            </p:cNvSpPr>
            <p:nvPr/>
          </p:nvSpPr>
          <p:spPr bwMode="auto">
            <a:xfrm>
              <a:off x="4632325" y="6319838"/>
              <a:ext cx="217170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9" name="Line 137">
              <a:extLst>
                <a:ext uri="{FF2B5EF4-FFF2-40B4-BE49-F238E27FC236}">
                  <a16:creationId xmlns:a16="http://schemas.microsoft.com/office/drawing/2014/main" id="{D291D307-3A6F-624E-897E-F2AE8AF05246}"/>
                </a:ext>
              </a:extLst>
            </p:cNvPr>
            <p:cNvSpPr>
              <a:spLocks noChangeShapeType="1"/>
            </p:cNvSpPr>
            <p:nvPr/>
          </p:nvSpPr>
          <p:spPr bwMode="auto">
            <a:xfrm>
              <a:off x="2892425" y="5519738"/>
              <a:ext cx="217170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0" name="Text Box 136">
              <a:extLst>
                <a:ext uri="{FF2B5EF4-FFF2-40B4-BE49-F238E27FC236}">
                  <a16:creationId xmlns:a16="http://schemas.microsoft.com/office/drawing/2014/main" id="{D2DDA693-ADF1-A34A-B4DD-A1CF8DAE89F1}"/>
                </a:ext>
              </a:extLst>
            </p:cNvPr>
            <p:cNvSpPr txBox="1">
              <a:spLocks noChangeArrowheads="1"/>
            </p:cNvSpPr>
            <p:nvPr/>
          </p:nvSpPr>
          <p:spPr bwMode="auto">
            <a:xfrm>
              <a:off x="3692525" y="5519738"/>
              <a:ext cx="57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000">
                  <a:cs typeface="Times New Roman" panose="02020603050405020304" pitchFamily="18" charset="0"/>
                </a:rPr>
                <a:t>N</a:t>
              </a:r>
              <a:endParaRPr lang="en-GB" altLang="en-US" sz="2400"/>
            </a:p>
          </p:txBody>
        </p:sp>
        <p:sp>
          <p:nvSpPr>
            <p:cNvPr id="81" name="Line 134">
              <a:extLst>
                <a:ext uri="{FF2B5EF4-FFF2-40B4-BE49-F238E27FC236}">
                  <a16:creationId xmlns:a16="http://schemas.microsoft.com/office/drawing/2014/main" id="{90BC654B-0AF3-094A-AC7C-311EA9A9EDC7}"/>
                </a:ext>
              </a:extLst>
            </p:cNvPr>
            <p:cNvSpPr>
              <a:spLocks noChangeShapeType="1"/>
            </p:cNvSpPr>
            <p:nvPr/>
          </p:nvSpPr>
          <p:spPr bwMode="auto">
            <a:xfrm>
              <a:off x="6321425" y="958850"/>
              <a:ext cx="9144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 name="Text Box 133">
              <a:extLst>
                <a:ext uri="{FF2B5EF4-FFF2-40B4-BE49-F238E27FC236}">
                  <a16:creationId xmlns:a16="http://schemas.microsoft.com/office/drawing/2014/main" id="{1B09C619-C944-234E-B47E-B210FB180546}"/>
                </a:ext>
              </a:extLst>
            </p:cNvPr>
            <p:cNvSpPr txBox="1">
              <a:spLocks noChangeArrowheads="1"/>
            </p:cNvSpPr>
            <p:nvPr/>
          </p:nvSpPr>
          <p:spPr bwMode="auto">
            <a:xfrm>
              <a:off x="827088" y="844550"/>
              <a:ext cx="5715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000">
                  <a:cs typeface="Times New Roman" panose="02020603050405020304" pitchFamily="18" charset="0"/>
                </a:rPr>
                <a:t>x[n]</a:t>
              </a:r>
              <a:endParaRPr lang="en-GB" altLang="en-US" sz="800"/>
            </a:p>
            <a:p>
              <a:pPr>
                <a:spcBef>
                  <a:spcPct val="0"/>
                </a:spcBef>
                <a:buFontTx/>
                <a:buNone/>
              </a:pPr>
              <a:endParaRPr lang="en-GB" altLang="en-US" sz="2400"/>
            </a:p>
          </p:txBody>
        </p:sp>
        <p:sp>
          <p:nvSpPr>
            <p:cNvPr id="83" name="Text Box 132">
              <a:extLst>
                <a:ext uri="{FF2B5EF4-FFF2-40B4-BE49-F238E27FC236}">
                  <a16:creationId xmlns:a16="http://schemas.microsoft.com/office/drawing/2014/main" id="{BEE50F0B-904C-6644-BAD3-FA1EF20184D0}"/>
                </a:ext>
              </a:extLst>
            </p:cNvPr>
            <p:cNvSpPr txBox="1">
              <a:spLocks noChangeArrowheads="1"/>
            </p:cNvSpPr>
            <p:nvPr/>
          </p:nvSpPr>
          <p:spPr bwMode="auto">
            <a:xfrm>
              <a:off x="827088" y="1311275"/>
              <a:ext cx="57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000">
                  <a:cs typeface="Times New Roman" panose="02020603050405020304" pitchFamily="18" charset="0"/>
                </a:rPr>
                <a:t>h[n]</a:t>
              </a:r>
              <a:endParaRPr lang="en-GB" altLang="en-US" sz="2400"/>
            </a:p>
          </p:txBody>
        </p:sp>
        <p:sp>
          <p:nvSpPr>
            <p:cNvPr id="84" name="Line 131">
              <a:extLst>
                <a:ext uri="{FF2B5EF4-FFF2-40B4-BE49-F238E27FC236}">
                  <a16:creationId xmlns:a16="http://schemas.microsoft.com/office/drawing/2014/main" id="{DBF44F59-2A15-1343-BB0D-9A818A4F63B5}"/>
                </a:ext>
              </a:extLst>
            </p:cNvPr>
            <p:cNvSpPr>
              <a:spLocks noChangeShapeType="1"/>
            </p:cNvSpPr>
            <p:nvPr/>
          </p:nvSpPr>
          <p:spPr bwMode="auto">
            <a:xfrm>
              <a:off x="2892425" y="6165850"/>
              <a:ext cx="45720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5" name="Text Box 130">
              <a:extLst>
                <a:ext uri="{FF2B5EF4-FFF2-40B4-BE49-F238E27FC236}">
                  <a16:creationId xmlns:a16="http://schemas.microsoft.com/office/drawing/2014/main" id="{4E447833-89A7-754C-9002-D9D7B49D1B47}"/>
                </a:ext>
              </a:extLst>
            </p:cNvPr>
            <p:cNvSpPr txBox="1">
              <a:spLocks noChangeArrowheads="1"/>
            </p:cNvSpPr>
            <p:nvPr/>
          </p:nvSpPr>
          <p:spPr bwMode="auto">
            <a:xfrm>
              <a:off x="2930525" y="5894388"/>
              <a:ext cx="800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000">
                  <a:cs typeface="Times New Roman" panose="02020603050405020304" pitchFamily="18" charset="0"/>
                </a:rPr>
                <a:t>M-1</a:t>
              </a:r>
              <a:endParaRPr lang="en-GB" altLang="en-US" sz="2400"/>
            </a:p>
          </p:txBody>
        </p:sp>
        <p:sp>
          <p:nvSpPr>
            <p:cNvPr id="86" name="Text Box 130">
              <a:extLst>
                <a:ext uri="{FF2B5EF4-FFF2-40B4-BE49-F238E27FC236}">
                  <a16:creationId xmlns:a16="http://schemas.microsoft.com/office/drawing/2014/main" id="{F6F2F6EA-E9CD-5540-93AF-6AA66BBEA650}"/>
                </a:ext>
              </a:extLst>
            </p:cNvPr>
            <p:cNvSpPr txBox="1">
              <a:spLocks noChangeArrowheads="1"/>
            </p:cNvSpPr>
            <p:nvPr/>
          </p:nvSpPr>
          <p:spPr bwMode="auto">
            <a:xfrm>
              <a:off x="4652645" y="6491226"/>
              <a:ext cx="800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000" dirty="0">
                  <a:cs typeface="Times New Roman" panose="02020603050405020304" pitchFamily="18" charset="0"/>
                </a:rPr>
                <a:t>M-1</a:t>
              </a:r>
              <a:endParaRPr lang="en-GB" altLang="en-US" sz="2400" dirty="0"/>
            </a:p>
          </p:txBody>
        </p:sp>
        <p:sp>
          <p:nvSpPr>
            <p:cNvPr id="87" name="Line 131">
              <a:extLst>
                <a:ext uri="{FF2B5EF4-FFF2-40B4-BE49-F238E27FC236}">
                  <a16:creationId xmlns:a16="http://schemas.microsoft.com/office/drawing/2014/main" id="{3BEF3212-BCE7-E746-B434-DE92B3641CC9}"/>
                </a:ext>
              </a:extLst>
            </p:cNvPr>
            <p:cNvSpPr>
              <a:spLocks noChangeShapeType="1"/>
            </p:cNvSpPr>
            <p:nvPr/>
          </p:nvSpPr>
          <p:spPr bwMode="auto">
            <a:xfrm>
              <a:off x="4632325" y="6741033"/>
              <a:ext cx="45720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8" name="Text Box 153">
              <a:extLst>
                <a:ext uri="{FF2B5EF4-FFF2-40B4-BE49-F238E27FC236}">
                  <a16:creationId xmlns:a16="http://schemas.microsoft.com/office/drawing/2014/main" id="{C9DEA5EE-131F-6F43-9382-37391EDA0E66}"/>
                </a:ext>
              </a:extLst>
            </p:cNvPr>
            <p:cNvSpPr txBox="1">
              <a:spLocks noChangeArrowheads="1"/>
            </p:cNvSpPr>
            <p:nvPr/>
          </p:nvSpPr>
          <p:spPr bwMode="auto">
            <a:xfrm>
              <a:off x="2778125" y="2046287"/>
              <a:ext cx="1600200" cy="2328857"/>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200" dirty="0">
                  <a:cs typeface="Times New Roman" panose="02020603050405020304" pitchFamily="18" charset="0"/>
                </a:rPr>
                <a:t>Process Block</a:t>
              </a:r>
              <a:endParaRPr lang="en-GB" altLang="en-US" sz="1200" dirty="0"/>
            </a:p>
            <a:p>
              <a:pPr>
                <a:spcBef>
                  <a:spcPct val="0"/>
                </a:spcBef>
                <a:buFontTx/>
                <a:buNone/>
              </a:pPr>
              <a:r>
                <a:rPr lang="en-GB" altLang="en-US" sz="1200" dirty="0">
                  <a:cs typeface="Times New Roman" panose="02020603050405020304" pitchFamily="18" charset="0"/>
                </a:rPr>
                <a:t>Append zeros onto both signal to length N such that N = L+M -1</a:t>
              </a:r>
              <a:endParaRPr lang="en-GB" altLang="en-US" sz="1200" dirty="0"/>
            </a:p>
            <a:p>
              <a:pPr>
                <a:spcBef>
                  <a:spcPct val="0"/>
                </a:spcBef>
                <a:buFontTx/>
                <a:buNone/>
              </a:pPr>
              <a:r>
                <a:rPr lang="en-GB" altLang="en-US" sz="1200" dirty="0">
                  <a:cs typeface="Times New Roman" panose="02020603050405020304" pitchFamily="18" charset="0"/>
                </a:rPr>
                <a:t>Perform cyclic conv</a:t>
              </a:r>
              <a:endParaRPr lang="en-GB" altLang="en-US" sz="1200" dirty="0"/>
            </a:p>
            <a:p>
              <a:pPr>
                <a:spcBef>
                  <a:spcPct val="0"/>
                </a:spcBef>
                <a:buFontTx/>
                <a:buNone/>
              </a:pPr>
              <a:r>
                <a:rPr lang="en-GB" altLang="en-US" sz="1200" dirty="0">
                  <a:cs typeface="Times New Roman" panose="02020603050405020304" pitchFamily="18" charset="0"/>
                </a:rPr>
                <a:t>Output results and overlap by M-1  on previous output and add corresponding outputs</a:t>
              </a:r>
              <a:endParaRPr lang="en-GB" altLang="en-US" sz="1200" dirty="0"/>
            </a:p>
          </p:txBody>
        </p:sp>
        <p:sp>
          <p:nvSpPr>
            <p:cNvPr id="89" name="Text Box 153">
              <a:extLst>
                <a:ext uri="{FF2B5EF4-FFF2-40B4-BE49-F238E27FC236}">
                  <a16:creationId xmlns:a16="http://schemas.microsoft.com/office/drawing/2014/main" id="{05A6E59D-C236-D74F-9CC0-F7989CCAFA1A}"/>
                </a:ext>
              </a:extLst>
            </p:cNvPr>
            <p:cNvSpPr txBox="1">
              <a:spLocks noChangeArrowheads="1"/>
            </p:cNvSpPr>
            <p:nvPr/>
          </p:nvSpPr>
          <p:spPr bwMode="auto">
            <a:xfrm>
              <a:off x="4510087" y="2076449"/>
              <a:ext cx="1600197" cy="2298693"/>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1200">
                  <a:cs typeface="Times New Roman" panose="02020603050405020304" pitchFamily="18" charset="0"/>
                </a:rPr>
                <a:t>Process Block</a:t>
              </a:r>
              <a:endParaRPr lang="en-GB" altLang="en-US" sz="1200"/>
            </a:p>
            <a:p>
              <a:pPr>
                <a:spcBef>
                  <a:spcPct val="0"/>
                </a:spcBef>
                <a:buFontTx/>
                <a:buNone/>
              </a:pPr>
              <a:r>
                <a:rPr lang="en-GB" altLang="en-US" sz="1200">
                  <a:cs typeface="Times New Roman" panose="02020603050405020304" pitchFamily="18" charset="0"/>
                </a:rPr>
                <a:t>Append zeros onto both signal to length N such that N = L+M -1</a:t>
              </a:r>
              <a:endParaRPr lang="en-GB" altLang="en-US" sz="1200"/>
            </a:p>
            <a:p>
              <a:pPr>
                <a:spcBef>
                  <a:spcPct val="0"/>
                </a:spcBef>
                <a:buFontTx/>
                <a:buNone/>
              </a:pPr>
              <a:r>
                <a:rPr lang="en-GB" altLang="en-US" sz="1200">
                  <a:cs typeface="Times New Roman" panose="02020603050405020304" pitchFamily="18" charset="0"/>
                </a:rPr>
                <a:t>Perform cyclic conv</a:t>
              </a:r>
              <a:endParaRPr lang="en-GB" altLang="en-US" sz="1200"/>
            </a:p>
            <a:p>
              <a:pPr>
                <a:spcBef>
                  <a:spcPct val="0"/>
                </a:spcBef>
                <a:buFontTx/>
                <a:buNone/>
              </a:pPr>
              <a:r>
                <a:rPr lang="en-GB" altLang="en-US" sz="1200">
                  <a:cs typeface="Times New Roman" panose="02020603050405020304" pitchFamily="18" charset="0"/>
                </a:rPr>
                <a:t>Output results and overlap by M-1  on previous output and add corresponding outputs</a:t>
              </a:r>
              <a:endParaRPr lang="en-GB" altLang="en-US" sz="1200"/>
            </a:p>
          </p:txBody>
        </p:sp>
      </p:grpSp>
      <p:sp>
        <p:nvSpPr>
          <p:cNvPr id="5" name="TextBox 4">
            <a:extLst>
              <a:ext uri="{FF2B5EF4-FFF2-40B4-BE49-F238E27FC236}">
                <a16:creationId xmlns:a16="http://schemas.microsoft.com/office/drawing/2014/main" id="{16C9512D-C154-364E-A844-471B03392E43}"/>
              </a:ext>
            </a:extLst>
          </p:cNvPr>
          <p:cNvSpPr txBox="1"/>
          <p:nvPr/>
        </p:nvSpPr>
        <p:spPr>
          <a:xfrm>
            <a:off x="5239313" y="5213585"/>
            <a:ext cx="319318" cy="369332"/>
          </a:xfrm>
          <a:prstGeom prst="rect">
            <a:avLst/>
          </a:prstGeom>
          <a:noFill/>
        </p:spPr>
        <p:txBody>
          <a:bodyPr wrap="none" rtlCol="0">
            <a:spAutoFit/>
          </a:bodyPr>
          <a:lstStyle/>
          <a:p>
            <a:r>
              <a:rPr lang="en-IT" dirty="0"/>
              <a:t>+</a:t>
            </a:r>
          </a:p>
        </p:txBody>
      </p:sp>
      <p:sp>
        <p:nvSpPr>
          <p:cNvPr id="49" name="TextBox 48">
            <a:extLst>
              <a:ext uri="{FF2B5EF4-FFF2-40B4-BE49-F238E27FC236}">
                <a16:creationId xmlns:a16="http://schemas.microsoft.com/office/drawing/2014/main" id="{AE56C6E5-F005-544B-84A0-40F14857448D}"/>
              </a:ext>
            </a:extLst>
          </p:cNvPr>
          <p:cNvSpPr txBox="1"/>
          <p:nvPr/>
        </p:nvSpPr>
        <p:spPr>
          <a:xfrm>
            <a:off x="6915150" y="5949338"/>
            <a:ext cx="319318" cy="369332"/>
          </a:xfrm>
          <a:prstGeom prst="rect">
            <a:avLst/>
          </a:prstGeom>
          <a:noFill/>
        </p:spPr>
        <p:txBody>
          <a:bodyPr wrap="none" rtlCol="0">
            <a:spAutoFit/>
          </a:bodyPr>
          <a:lstStyle/>
          <a:p>
            <a:r>
              <a:rPr lang="en-IT" dirty="0"/>
              <a:t>+</a:t>
            </a:r>
          </a:p>
        </p:txBody>
      </p:sp>
      <p:cxnSp>
        <p:nvCxnSpPr>
          <p:cNvPr id="7" name="Straight Connector 6">
            <a:extLst>
              <a:ext uri="{FF2B5EF4-FFF2-40B4-BE49-F238E27FC236}">
                <a16:creationId xmlns:a16="http://schemas.microsoft.com/office/drawing/2014/main" id="{23FCD2E7-D362-3542-8BFE-1B6B2D01A1E1}"/>
              </a:ext>
            </a:extLst>
          </p:cNvPr>
          <p:cNvCxnSpPr>
            <a:cxnSpLocks/>
          </p:cNvCxnSpPr>
          <p:nvPr/>
        </p:nvCxnSpPr>
        <p:spPr>
          <a:xfrm>
            <a:off x="5129530" y="5282431"/>
            <a:ext cx="0" cy="551087"/>
          </a:xfrm>
          <a:prstGeom prst="line">
            <a:avLst/>
          </a:prstGeom>
          <a:ln w="34925">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BE733E1-B7D4-5645-80D6-347BCE061E94}"/>
              </a:ext>
            </a:extLst>
          </p:cNvPr>
          <p:cNvCxnSpPr>
            <a:cxnSpLocks/>
          </p:cNvCxnSpPr>
          <p:nvPr/>
        </p:nvCxnSpPr>
        <p:spPr>
          <a:xfrm>
            <a:off x="5598160" y="5257782"/>
            <a:ext cx="0" cy="551087"/>
          </a:xfrm>
          <a:prstGeom prst="line">
            <a:avLst/>
          </a:prstGeom>
          <a:ln w="34925">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B385D1F-5497-FE46-8D47-C6E1DCBB0E0F}"/>
              </a:ext>
            </a:extLst>
          </p:cNvPr>
          <p:cNvCxnSpPr>
            <a:cxnSpLocks/>
          </p:cNvCxnSpPr>
          <p:nvPr/>
        </p:nvCxnSpPr>
        <p:spPr>
          <a:xfrm>
            <a:off x="6842760" y="5943627"/>
            <a:ext cx="0" cy="551087"/>
          </a:xfrm>
          <a:prstGeom prst="line">
            <a:avLst/>
          </a:prstGeom>
          <a:ln w="34925">
            <a:prstDash val="sys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61764E1-8419-094B-97EB-0B256E52B33D}"/>
              </a:ext>
            </a:extLst>
          </p:cNvPr>
          <p:cNvCxnSpPr>
            <a:cxnSpLocks/>
          </p:cNvCxnSpPr>
          <p:nvPr/>
        </p:nvCxnSpPr>
        <p:spPr>
          <a:xfrm>
            <a:off x="7311390" y="5918978"/>
            <a:ext cx="0" cy="551087"/>
          </a:xfrm>
          <a:prstGeom prst="line">
            <a:avLst/>
          </a:prstGeom>
          <a:ln w="34925">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8713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1999"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solidFill>
                  <a:schemeClr val="bg1">
                    <a:alpha val="70000"/>
                  </a:schemeClr>
                </a:solidFill>
              </a:rPr>
              <a:pPr/>
              <a:t>67</a:t>
            </a:fld>
            <a:endParaRPr lang="en-US" dirty="0">
              <a:solidFill>
                <a:schemeClr val="bg1">
                  <a:alpha val="70000"/>
                </a:schemeClr>
              </a:solidFill>
            </a:endParaRPr>
          </a:p>
        </p:txBody>
      </p:sp>
      <p:cxnSp>
        <p:nvCxnSpPr>
          <p:cNvPr id="7" name="Straight Connector 6"/>
          <p:cNvCxnSpPr/>
          <p:nvPr/>
        </p:nvCxnSpPr>
        <p:spPr>
          <a:xfrm>
            <a:off x="986110" y="0"/>
            <a:ext cx="0" cy="685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126385C-432A-3144-9F69-E71B7958A415}"/>
              </a:ext>
            </a:extLst>
          </p:cNvPr>
          <p:cNvSpPr txBox="1"/>
          <p:nvPr/>
        </p:nvSpPr>
        <p:spPr>
          <a:xfrm rot="5400000">
            <a:off x="-2107580" y="2687443"/>
            <a:ext cx="5185317" cy="276999"/>
          </a:xfrm>
          <a:prstGeom prst="rect">
            <a:avLst/>
          </a:prstGeom>
          <a:noFill/>
        </p:spPr>
        <p:txBody>
          <a:bodyPr wrap="square" rtlCol="0">
            <a:spAutoFit/>
          </a:bodyPr>
          <a:lstStyle/>
          <a:p>
            <a:r>
              <a:rPr lang="en-US" sz="1200" spc="300" dirty="0">
                <a:solidFill>
                  <a:schemeClr val="bg1"/>
                </a:solidFill>
                <a:latin typeface="Montserrat" pitchFamily="2" charset="77"/>
              </a:rPr>
              <a:t>X</a:t>
            </a:r>
            <a:r>
              <a:rPr lang="en-US" sz="1200" spc="300" dirty="0"/>
              <a:t>  </a:t>
            </a:r>
            <a:r>
              <a:rPr lang="en-US" sz="1200" spc="300" dirty="0">
                <a:solidFill>
                  <a:schemeClr val="bg1"/>
                </a:solidFill>
              </a:rPr>
              <a:t> THE PLACE OF USEFUL LEARNING</a:t>
            </a:r>
          </a:p>
        </p:txBody>
      </p:sp>
      <p:pic>
        <p:nvPicPr>
          <p:cNvPr id="9" name="Picture 8">
            <a:extLst>
              <a:ext uri="{FF2B5EF4-FFF2-40B4-BE49-F238E27FC236}">
                <a16:creationId xmlns:a16="http://schemas.microsoft.com/office/drawing/2014/main" id="{29781222-DB4E-4541-BEB5-CEB6BFF74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7146" y="1360365"/>
            <a:ext cx="5717706" cy="4136211"/>
          </a:xfrm>
          <a:prstGeom prst="rect">
            <a:avLst/>
          </a:prstGeom>
        </p:spPr>
      </p:pic>
    </p:spTree>
    <p:extLst>
      <p:ext uri="{BB962C8B-B14F-4D97-AF65-F5344CB8AC3E}">
        <p14:creationId xmlns:p14="http://schemas.microsoft.com/office/powerpoint/2010/main" val="823047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7</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Time-Invariance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2B1273D-D8A3-524A-9349-ABA1F4C5A265}"/>
                  </a:ext>
                </a:extLst>
              </p:cNvPr>
              <p:cNvSpPr/>
              <p:nvPr/>
            </p:nvSpPr>
            <p:spPr>
              <a:xfrm>
                <a:off x="1103183" y="820676"/>
                <a:ext cx="10706920" cy="5336846"/>
              </a:xfrm>
              <a:prstGeom prst="rect">
                <a:avLst/>
              </a:prstGeom>
            </p:spPr>
            <p:txBody>
              <a:bodyPr wrap="square">
                <a:spAutoFit/>
              </a:bodyPr>
              <a:lstStyle/>
              <a:p>
                <a:pPr marL="609600" indent="-609600"/>
                <a:endParaRPr lang="en-GB" altLang="en-US" sz="2400" dirty="0"/>
              </a:p>
              <a:p>
                <a:endParaRPr lang="en-GB" altLang="en-US" sz="2400" dirty="0">
                  <a:solidFill>
                    <a:srgbClr val="000000"/>
                  </a:solidFill>
                </a:endParaRPr>
              </a:p>
              <a:p>
                <a:r>
                  <a:rPr lang="en-GB" altLang="en-US" sz="2400" dirty="0">
                    <a:solidFill>
                      <a:srgbClr val="000000"/>
                    </a:solidFill>
                  </a:rPr>
                  <a:t>if</a:t>
                </a:r>
              </a:p>
              <a:p>
                <a:pPr marL="609600" indent="-609600">
                  <a:lnSpc>
                    <a:spcPct val="80000"/>
                  </a:lnSpc>
                  <a:buFont typeface="Arial" panose="020B0604020202020204" pitchFamily="34" charset="0"/>
                  <a:buChar char="•"/>
                </a:pPr>
                <a:endParaRPr lang="en-GB" altLang="en-US" sz="2400" dirty="0">
                  <a:solidFill>
                    <a:srgbClr val="000000"/>
                  </a:solidFill>
                </a:endParaRPr>
              </a:p>
              <a:p>
                <a:pPr marL="609600" indent="-609600">
                  <a:lnSpc>
                    <a:spcPct val="80000"/>
                  </a:lnSpc>
                  <a:buFont typeface="Arial" panose="020B0604020202020204" pitchFamily="34" charset="0"/>
                  <a:buChar char="•"/>
                </a:pPr>
                <a:endParaRPr lang="en-GB" altLang="en-US" sz="2400" dirty="0">
                  <a:solidFill>
                    <a:srgbClr val="000000"/>
                  </a:solidFill>
                </a:endParaRPr>
              </a:p>
              <a:p>
                <a:pPr>
                  <a:lnSpc>
                    <a:spcPct val="80000"/>
                  </a:lnSpc>
                </a:pPr>
                <a:r>
                  <a:rPr lang="en-GB" altLang="en-US" sz="2400" dirty="0">
                    <a:solidFill>
                      <a:srgbClr val="000000"/>
                    </a:solidFill>
                  </a:rPr>
                  <a:t>and</a:t>
                </a:r>
              </a:p>
              <a:p>
                <a:pPr>
                  <a:lnSpc>
                    <a:spcPct val="80000"/>
                  </a:lnSpc>
                </a:pPr>
                <a:endParaRPr lang="en-GB" altLang="en-US" sz="2400" dirty="0">
                  <a:solidFill>
                    <a:srgbClr val="000000"/>
                  </a:solidFill>
                </a:endParaRPr>
              </a:p>
              <a:p>
                <a:pPr>
                  <a:lnSpc>
                    <a:spcPct val="80000"/>
                  </a:lnSpc>
                </a:pPr>
                <a:endParaRPr lang="en-GB" altLang="en-US" sz="2400" dirty="0">
                  <a:solidFill>
                    <a:srgbClr val="000000"/>
                  </a:solidFill>
                </a:endParaRPr>
              </a:p>
              <a:p>
                <a:pPr>
                  <a:lnSpc>
                    <a:spcPct val="80000"/>
                  </a:lnSpc>
                </a:pPr>
                <a:endParaRPr lang="en-GB" altLang="en-US" sz="2400" dirty="0">
                  <a:solidFill>
                    <a:srgbClr val="000000"/>
                  </a:solidFill>
                </a:endParaRPr>
              </a:p>
              <a:p>
                <a:pPr>
                  <a:lnSpc>
                    <a:spcPct val="80000"/>
                  </a:lnSpc>
                </a:pPr>
                <a:endParaRPr lang="en-GB" altLang="en-US" sz="2400" dirty="0">
                  <a:solidFill>
                    <a:srgbClr val="000000"/>
                  </a:solidFill>
                </a:endParaRPr>
              </a:p>
              <a:p>
                <a:pPr>
                  <a:lnSpc>
                    <a:spcPct val="80000"/>
                  </a:lnSpc>
                </a:pPr>
                <a:r>
                  <a:rPr lang="en-GB" altLang="en-US" sz="2400" dirty="0">
                    <a:solidFill>
                      <a:srgbClr val="000000"/>
                    </a:solidFill>
                  </a:rPr>
                  <a:t>For the system to be </a:t>
                </a:r>
                <a:r>
                  <a:rPr lang="en-GB" altLang="en-US" sz="2400" b="1" dirty="0">
                    <a:solidFill>
                      <a:schemeClr val="accent2">
                        <a:lumMod val="75000"/>
                        <a:lumOff val="25000"/>
                      </a:schemeClr>
                    </a:solidFill>
                  </a:rPr>
                  <a:t>Time-Invariant</a:t>
                </a:r>
                <a:r>
                  <a:rPr lang="en-GB" altLang="en-US" sz="2400" dirty="0">
                    <a:solidFill>
                      <a:srgbClr val="000000"/>
                    </a:solidFill>
                  </a:rPr>
                  <a:t> it is required that </a:t>
                </a:r>
              </a:p>
              <a:p>
                <a:pPr>
                  <a:lnSpc>
                    <a:spcPct val="80000"/>
                  </a:lnSpc>
                </a:pPr>
                <a:endParaRPr lang="en-GB" altLang="en-US" sz="2400" dirty="0">
                  <a:solidFill>
                    <a:srgbClr val="000000"/>
                  </a:solidFill>
                </a:endParaRPr>
              </a:p>
              <a:p>
                <a:pPr>
                  <a:lnSpc>
                    <a:spcPct val="80000"/>
                  </a:lnSpc>
                </a:pPr>
                <a:endParaRPr lang="en-GB" altLang="en-US" sz="2400" dirty="0">
                  <a:solidFill>
                    <a:srgbClr val="000000"/>
                  </a:solidFill>
                </a:endParaRPr>
              </a:p>
              <a:p>
                <a:pPr lvl="1">
                  <a:lnSpc>
                    <a:spcPct val="80000"/>
                  </a:lnSpc>
                </a:pPr>
                <a:r>
                  <a:rPr lang="en-GB" altLang="en-US" sz="2400" dirty="0">
                    <a:solidFill>
                      <a:srgbClr val="000000"/>
                    </a:solidFill>
                  </a:rPr>
                  <a:t>			</a:t>
                </a:r>
                <a14:m>
                  <m:oMath xmlns:m="http://schemas.openxmlformats.org/officeDocument/2006/math">
                    <m:sSub>
                      <m:sSubPr>
                        <m:ctrlPr>
                          <a:rPr lang="en-GB" altLang="en-US" sz="2400" i="1" dirty="0" smtClean="0">
                            <a:solidFill>
                              <a:srgbClr val="000000"/>
                            </a:solidFill>
                            <a:latin typeface="Cambria Math" panose="02040503050406030204" pitchFamily="18" charset="0"/>
                          </a:rPr>
                        </m:ctrlPr>
                      </m:sSubPr>
                      <m:e>
                        <m:r>
                          <a:rPr lang="en-GB" altLang="en-US" sz="2400" i="1" dirty="0" smtClean="0">
                            <a:solidFill>
                              <a:srgbClr val="000000"/>
                            </a:solidFill>
                            <a:latin typeface="Cambria Math" panose="02040503050406030204" pitchFamily="18" charset="0"/>
                          </a:rPr>
                          <m:t>𝑦</m:t>
                        </m:r>
                      </m:e>
                      <m:sub>
                        <m:r>
                          <a:rPr lang="en-GB" altLang="en-US" sz="2400" b="0" i="1" dirty="0" smtClean="0">
                            <a:solidFill>
                              <a:srgbClr val="000000"/>
                            </a:solidFill>
                            <a:latin typeface="Cambria Math" panose="02040503050406030204" pitchFamily="18" charset="0"/>
                          </a:rPr>
                          <m:t>2</m:t>
                        </m:r>
                      </m:sub>
                    </m:sSub>
                    <m:r>
                      <a:rPr lang="en-GB" altLang="en-US" sz="2400" i="1" dirty="0" smtClean="0">
                        <a:solidFill>
                          <a:srgbClr val="000000"/>
                        </a:solidFill>
                        <a:latin typeface="Cambria Math" panose="02040503050406030204" pitchFamily="18" charset="0"/>
                      </a:rPr>
                      <m:t>[</m:t>
                    </m:r>
                    <m:r>
                      <a:rPr lang="en-GB" altLang="en-US" sz="2400" i="1" dirty="0" smtClean="0">
                        <a:solidFill>
                          <a:srgbClr val="000000"/>
                        </a:solidFill>
                        <a:latin typeface="Cambria Math" panose="02040503050406030204" pitchFamily="18" charset="0"/>
                      </a:rPr>
                      <m:t>𝑛</m:t>
                    </m:r>
                    <m:r>
                      <a:rPr lang="en-GB" altLang="en-US" sz="2400" i="1" dirty="0" smtClean="0">
                        <a:solidFill>
                          <a:srgbClr val="000000"/>
                        </a:solidFill>
                        <a:latin typeface="Cambria Math" panose="02040503050406030204" pitchFamily="18" charset="0"/>
                      </a:rPr>
                      <m:t>] = </m:t>
                    </m:r>
                    <m:sSub>
                      <m:sSubPr>
                        <m:ctrlPr>
                          <a:rPr lang="en-GB" altLang="en-US" sz="2400" i="1" dirty="0" smtClean="0">
                            <a:solidFill>
                              <a:srgbClr val="000000"/>
                            </a:solidFill>
                            <a:latin typeface="Cambria Math" panose="02040503050406030204" pitchFamily="18" charset="0"/>
                          </a:rPr>
                        </m:ctrlPr>
                      </m:sSubPr>
                      <m:e>
                        <m:r>
                          <a:rPr lang="en-GB" altLang="en-US" sz="2400" i="1" dirty="0" smtClean="0">
                            <a:solidFill>
                              <a:srgbClr val="000000"/>
                            </a:solidFill>
                            <a:latin typeface="Cambria Math" panose="02040503050406030204" pitchFamily="18" charset="0"/>
                          </a:rPr>
                          <m:t>𝑦</m:t>
                        </m:r>
                      </m:e>
                      <m:sub>
                        <m:r>
                          <a:rPr lang="en-GB" altLang="en-US" sz="2400" i="1" dirty="0" smtClean="0">
                            <a:solidFill>
                              <a:srgbClr val="000000"/>
                            </a:solidFill>
                            <a:latin typeface="Cambria Math" panose="02040503050406030204" pitchFamily="18" charset="0"/>
                          </a:rPr>
                          <m:t>1</m:t>
                        </m:r>
                      </m:sub>
                    </m:sSub>
                    <m:r>
                      <a:rPr lang="en-GB" altLang="en-US" sz="2400" i="1" dirty="0" smtClean="0">
                        <a:solidFill>
                          <a:srgbClr val="000000"/>
                        </a:solidFill>
                        <a:latin typeface="Cambria Math" panose="02040503050406030204" pitchFamily="18" charset="0"/>
                      </a:rPr>
                      <m:t>[</m:t>
                    </m:r>
                    <m:r>
                      <a:rPr lang="en-GB" altLang="en-US" sz="2400" i="1" dirty="0" smtClean="0">
                        <a:solidFill>
                          <a:srgbClr val="000000"/>
                        </a:solidFill>
                        <a:latin typeface="Cambria Math" panose="02040503050406030204" pitchFamily="18" charset="0"/>
                      </a:rPr>
                      <m:t>𝑛</m:t>
                    </m:r>
                    <m:r>
                      <a:rPr lang="en-GB" altLang="en-US" sz="2400" b="0" i="1" dirty="0" smtClean="0">
                        <a:solidFill>
                          <a:srgbClr val="000000"/>
                        </a:solidFill>
                        <a:latin typeface="Cambria Math" panose="02040503050406030204" pitchFamily="18" charset="0"/>
                      </a:rPr>
                      <m:t>−</m:t>
                    </m:r>
                    <m:sSub>
                      <m:sSubPr>
                        <m:ctrlPr>
                          <a:rPr lang="en-GB" altLang="en-US" sz="2400" b="0" i="1" dirty="0" smtClean="0">
                            <a:solidFill>
                              <a:srgbClr val="000000"/>
                            </a:solidFill>
                            <a:latin typeface="Cambria Math" panose="02040503050406030204" pitchFamily="18" charset="0"/>
                          </a:rPr>
                        </m:ctrlPr>
                      </m:sSubPr>
                      <m:e>
                        <m:r>
                          <a:rPr lang="en-GB" altLang="en-US" sz="2400" b="0" i="1" dirty="0" smtClean="0">
                            <a:solidFill>
                              <a:srgbClr val="000000"/>
                            </a:solidFill>
                            <a:latin typeface="Cambria Math" panose="02040503050406030204" pitchFamily="18" charset="0"/>
                          </a:rPr>
                          <m:t>𝑛</m:t>
                        </m:r>
                      </m:e>
                      <m:sub>
                        <m:r>
                          <a:rPr lang="en-GB" altLang="en-US" sz="2400" b="0" i="1" dirty="0" smtClean="0">
                            <a:solidFill>
                              <a:srgbClr val="000000"/>
                            </a:solidFill>
                            <a:latin typeface="Cambria Math" panose="02040503050406030204" pitchFamily="18" charset="0"/>
                          </a:rPr>
                          <m:t>0</m:t>
                        </m:r>
                      </m:sub>
                    </m:sSub>
                    <m:r>
                      <a:rPr lang="en-GB" altLang="en-US" sz="2400" i="1" dirty="0" smtClean="0">
                        <a:solidFill>
                          <a:srgbClr val="000000"/>
                        </a:solidFill>
                        <a:latin typeface="Cambria Math" panose="02040503050406030204" pitchFamily="18" charset="0"/>
                      </a:rPr>
                      <m:t>]</m:t>
                    </m:r>
                  </m:oMath>
                </a14:m>
                <a:endParaRPr lang="en-GB" altLang="en-US" sz="2400" b="1" dirty="0">
                  <a:solidFill>
                    <a:schemeClr val="accent2">
                      <a:lumMod val="75000"/>
                      <a:lumOff val="25000"/>
                    </a:schemeClr>
                  </a:solidFill>
                </a:endParaRPr>
              </a:p>
              <a:p>
                <a:pPr lvl="1">
                  <a:lnSpc>
                    <a:spcPct val="80000"/>
                  </a:lnSpc>
                </a:pPr>
                <a:endParaRPr lang="en-GB" altLang="en-US" sz="2400" b="1" dirty="0">
                  <a:solidFill>
                    <a:schemeClr val="accent2">
                      <a:lumMod val="75000"/>
                      <a:lumOff val="25000"/>
                    </a:schemeClr>
                  </a:solidFill>
                </a:endParaRPr>
              </a:p>
              <a:p>
                <a:pPr lvl="1">
                  <a:lnSpc>
                    <a:spcPct val="80000"/>
                  </a:lnSpc>
                </a:pPr>
                <a:endParaRPr lang="en-GB" altLang="en-US" sz="2400" b="1" dirty="0">
                  <a:solidFill>
                    <a:schemeClr val="accent2">
                      <a:lumMod val="75000"/>
                      <a:lumOff val="25000"/>
                    </a:schemeClr>
                  </a:solidFill>
                </a:endParaRPr>
              </a:p>
              <a:p>
                <a:pPr>
                  <a:lnSpc>
                    <a:spcPct val="80000"/>
                  </a:lnSpc>
                </a:pPr>
                <a:r>
                  <a:rPr lang="en-GB" altLang="en-US" sz="2400" dirty="0">
                    <a:solidFill>
                      <a:srgbClr val="000000"/>
                    </a:solidFill>
                  </a:rPr>
                  <a:t>Where </a:t>
                </a:r>
                <a14:m>
                  <m:oMath xmlns:m="http://schemas.openxmlformats.org/officeDocument/2006/math">
                    <m:sSub>
                      <m:sSubPr>
                        <m:ctrlPr>
                          <a:rPr lang="en-GB" altLang="en-US" sz="2400" i="1" dirty="0" smtClean="0">
                            <a:solidFill>
                              <a:srgbClr val="000000"/>
                            </a:solidFill>
                            <a:latin typeface="Cambria Math" panose="02040503050406030204" pitchFamily="18" charset="0"/>
                          </a:rPr>
                        </m:ctrlPr>
                      </m:sSubPr>
                      <m:e>
                        <m:r>
                          <a:rPr lang="en-GB" altLang="en-US" sz="2400" i="1" dirty="0" smtClean="0">
                            <a:solidFill>
                              <a:srgbClr val="000000"/>
                            </a:solidFill>
                            <a:latin typeface="Cambria Math" panose="02040503050406030204" pitchFamily="18" charset="0"/>
                          </a:rPr>
                          <m:t>𝑛</m:t>
                        </m:r>
                      </m:e>
                      <m:sub>
                        <m:r>
                          <a:rPr lang="en-GB" altLang="en-US" sz="2400" i="1" dirty="0" smtClean="0">
                            <a:solidFill>
                              <a:srgbClr val="000000"/>
                            </a:solidFill>
                            <a:latin typeface="Cambria Math" panose="02040503050406030204" pitchFamily="18" charset="0"/>
                          </a:rPr>
                          <m:t>0</m:t>
                        </m:r>
                      </m:sub>
                    </m:sSub>
                    <m:r>
                      <a:rPr lang="en-GB" altLang="en-US" sz="2400" i="1" dirty="0">
                        <a:solidFill>
                          <a:srgbClr val="000000"/>
                        </a:solidFill>
                        <a:latin typeface="Cambria Math" panose="02040503050406030204" pitchFamily="18" charset="0"/>
                      </a:rPr>
                      <m:t> </m:t>
                    </m:r>
                  </m:oMath>
                </a14:m>
                <a:r>
                  <a:rPr lang="en-GB" altLang="en-US" sz="2400" dirty="0">
                    <a:solidFill>
                      <a:srgbClr val="000000"/>
                    </a:solidFill>
                  </a:rPr>
                  <a:t>is a constant time shift.</a:t>
                </a:r>
              </a:p>
            </p:txBody>
          </p:sp>
        </mc:Choice>
        <mc:Fallback xmlns="">
          <p:sp>
            <p:nvSpPr>
              <p:cNvPr id="5" name="Rectangle 4">
                <a:extLst>
                  <a:ext uri="{FF2B5EF4-FFF2-40B4-BE49-F238E27FC236}">
                    <a16:creationId xmlns:a16="http://schemas.microsoft.com/office/drawing/2014/main" id="{02B1273D-D8A3-524A-9349-ABA1F4C5A265}"/>
                  </a:ext>
                </a:extLst>
              </p:cNvPr>
              <p:cNvSpPr>
                <a:spLocks noRot="1" noChangeAspect="1" noMove="1" noResize="1" noEditPoints="1" noAdjustHandles="1" noChangeArrowheads="1" noChangeShapeType="1" noTextEdit="1"/>
              </p:cNvSpPr>
              <p:nvPr/>
            </p:nvSpPr>
            <p:spPr>
              <a:xfrm>
                <a:off x="1103183" y="820676"/>
                <a:ext cx="10706920" cy="5336846"/>
              </a:xfrm>
              <a:prstGeom prst="rect">
                <a:avLst/>
              </a:prstGeom>
              <a:blipFill>
                <a:blip r:embed="rId2"/>
                <a:stretch>
                  <a:fillRect l="-829" b="-190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D50AD7D6-ECA4-4A49-B2E9-5AE3F83807AA}"/>
              </a:ext>
            </a:extLst>
          </p:cNvPr>
          <p:cNvGrpSpPr/>
          <p:nvPr/>
        </p:nvGrpSpPr>
        <p:grpSpPr>
          <a:xfrm>
            <a:off x="2473403" y="1850000"/>
            <a:ext cx="5864185" cy="1511221"/>
            <a:chOff x="2473403" y="1850000"/>
            <a:chExt cx="5864185" cy="1511221"/>
          </a:xfrm>
        </p:grpSpPr>
        <p:cxnSp>
          <p:nvCxnSpPr>
            <p:cNvPr id="10" name="Straight Arrow Connector 9">
              <a:extLst>
                <a:ext uri="{FF2B5EF4-FFF2-40B4-BE49-F238E27FC236}">
                  <a16:creationId xmlns:a16="http://schemas.microsoft.com/office/drawing/2014/main" id="{B3DE47CC-4995-3749-98FC-EED6E388DE71}"/>
                </a:ext>
              </a:extLst>
            </p:cNvPr>
            <p:cNvCxnSpPr>
              <a:cxnSpLocks/>
            </p:cNvCxnSpPr>
            <p:nvPr/>
          </p:nvCxnSpPr>
          <p:spPr>
            <a:xfrm>
              <a:off x="3435398" y="2416650"/>
              <a:ext cx="3860628"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F0BE4ED-2E53-6149-95BB-C24D3920B653}"/>
                    </a:ext>
                  </a:extLst>
                </p:cNvPr>
                <p:cNvSpPr txBox="1"/>
                <p:nvPr/>
              </p:nvSpPr>
              <p:spPr>
                <a:xfrm>
                  <a:off x="2473403" y="1954985"/>
                  <a:ext cx="9619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US" sz="2400" i="1" dirty="0" smtClean="0">
                                <a:latin typeface="Cambria Math" panose="02040503050406030204" pitchFamily="18" charset="0"/>
                              </a:rPr>
                              <m:t>𝑥</m:t>
                            </m:r>
                          </m:e>
                          <m:sub>
                            <m:r>
                              <a:rPr lang="en-GB" sz="2400" b="0" i="1" dirty="0" smtClean="0">
                                <a:latin typeface="Cambria Math" panose="02040503050406030204" pitchFamily="18" charset="0"/>
                              </a:rPr>
                              <m:t>1</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0F0BE4ED-2E53-6149-95BB-C24D3920B653}"/>
                    </a:ext>
                  </a:extLst>
                </p:cNvPr>
                <p:cNvSpPr txBox="1">
                  <a:spLocks noRot="1" noChangeAspect="1" noMove="1" noResize="1" noEditPoints="1" noAdjustHandles="1" noChangeArrowheads="1" noChangeShapeType="1" noTextEdit="1"/>
                </p:cNvSpPr>
                <p:nvPr/>
              </p:nvSpPr>
              <p:spPr>
                <a:xfrm>
                  <a:off x="2473403" y="1954985"/>
                  <a:ext cx="961995" cy="461665"/>
                </a:xfrm>
                <a:prstGeom prst="rect">
                  <a:avLst/>
                </a:prstGeom>
                <a:blipFill>
                  <a:blip r:embed="rId3"/>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08AAD5F-E26D-0343-BE47-7E14467895D8}"/>
                    </a:ext>
                  </a:extLst>
                </p:cNvPr>
                <p:cNvSpPr txBox="1"/>
                <p:nvPr/>
              </p:nvSpPr>
              <p:spPr>
                <a:xfrm>
                  <a:off x="7373863" y="1865721"/>
                  <a:ext cx="9637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1</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14" name="TextBox 13">
                  <a:extLst>
                    <a:ext uri="{FF2B5EF4-FFF2-40B4-BE49-F238E27FC236}">
                      <a16:creationId xmlns:a16="http://schemas.microsoft.com/office/drawing/2014/main" id="{C08AAD5F-E26D-0343-BE47-7E14467895D8}"/>
                    </a:ext>
                  </a:extLst>
                </p:cNvPr>
                <p:cNvSpPr txBox="1">
                  <a:spLocks noRot="1" noChangeAspect="1" noMove="1" noResize="1" noEditPoints="1" noAdjustHandles="1" noChangeArrowheads="1" noChangeShapeType="1" noTextEdit="1"/>
                </p:cNvSpPr>
                <p:nvPr/>
              </p:nvSpPr>
              <p:spPr>
                <a:xfrm>
                  <a:off x="7373863" y="1865721"/>
                  <a:ext cx="963725" cy="461665"/>
                </a:xfrm>
                <a:prstGeom prst="rect">
                  <a:avLst/>
                </a:prstGeom>
                <a:blipFill>
                  <a:blip r:embed="rId4"/>
                  <a:stretch>
                    <a:fillRect b="-15789"/>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33AF8C0E-8143-FD4A-9037-0EE35095F336}"/>
                </a:ext>
              </a:extLst>
            </p:cNvPr>
            <p:cNvSpPr txBox="1"/>
            <p:nvPr/>
          </p:nvSpPr>
          <p:spPr>
            <a:xfrm>
              <a:off x="4564998" y="1850000"/>
              <a:ext cx="1346844" cy="430887"/>
            </a:xfrm>
            <a:prstGeom prst="rect">
              <a:avLst/>
            </a:prstGeom>
            <a:noFill/>
          </p:spPr>
          <p:txBody>
            <a:bodyPr wrap="none" rtlCol="0">
              <a:spAutoFit/>
            </a:bodyPr>
            <a:lstStyle/>
            <a:p>
              <a:r>
                <a:rPr lang="en-US" sz="2200" dirty="0">
                  <a:solidFill>
                    <a:schemeClr val="accent4">
                      <a:lumMod val="90000"/>
                      <a:lumOff val="10000"/>
                    </a:schemeClr>
                  </a:solidFill>
                </a:rPr>
                <a:t>produces</a:t>
              </a:r>
            </a:p>
          </p:txBody>
        </p:sp>
        <p:cxnSp>
          <p:nvCxnSpPr>
            <p:cNvPr id="16" name="Straight Arrow Connector 15">
              <a:extLst>
                <a:ext uri="{FF2B5EF4-FFF2-40B4-BE49-F238E27FC236}">
                  <a16:creationId xmlns:a16="http://schemas.microsoft.com/office/drawing/2014/main" id="{B04CAA9C-90B3-8346-8566-00BB114651AF}"/>
                </a:ext>
              </a:extLst>
            </p:cNvPr>
            <p:cNvCxnSpPr>
              <a:cxnSpLocks/>
            </p:cNvCxnSpPr>
            <p:nvPr/>
          </p:nvCxnSpPr>
          <p:spPr>
            <a:xfrm>
              <a:off x="3435398" y="3361221"/>
              <a:ext cx="3860628" cy="0"/>
            </a:xfrm>
            <a:prstGeom prst="straightConnector1">
              <a:avLst/>
            </a:prstGeom>
            <a:ln w="4762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CB5C263-2899-9949-A206-0C9B7A2EC733}"/>
                    </a:ext>
                  </a:extLst>
                </p:cNvPr>
                <p:cNvSpPr txBox="1"/>
                <p:nvPr/>
              </p:nvSpPr>
              <p:spPr>
                <a:xfrm>
                  <a:off x="2473403" y="2899556"/>
                  <a:ext cx="164698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US" sz="2400" i="1" dirty="0" smtClean="0">
                                <a:latin typeface="Cambria Math" panose="02040503050406030204" pitchFamily="18" charset="0"/>
                              </a:rPr>
                              <m:t>𝑥</m:t>
                            </m:r>
                          </m:e>
                          <m:sub>
                            <m:r>
                              <a:rPr lang="en-GB" sz="2400" b="0" i="1" dirty="0" smtClean="0">
                                <a:latin typeface="Cambria Math" panose="02040503050406030204" pitchFamily="18" charset="0"/>
                              </a:rPr>
                              <m:t>1</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𝑛</m:t>
                            </m:r>
                          </m:e>
                          <m:sub>
                            <m:r>
                              <a:rPr lang="en-GB" sz="2400" b="0" i="1" dirty="0" smtClean="0">
                                <a:latin typeface="Cambria Math" panose="02040503050406030204" pitchFamily="18" charset="0"/>
                              </a:rPr>
                              <m:t>0</m:t>
                            </m:r>
                          </m:sub>
                        </m:sSub>
                        <m:r>
                          <a:rPr lang="en-US" sz="2400" i="1" dirty="0" smtClean="0">
                            <a:latin typeface="Cambria Math" panose="02040503050406030204" pitchFamily="18" charset="0"/>
                          </a:rPr>
                          <m:t>]</m:t>
                        </m:r>
                      </m:oMath>
                    </m:oMathPara>
                  </a14:m>
                  <a:endParaRPr lang="en-US" sz="2400" dirty="0"/>
                </a:p>
              </p:txBody>
            </p:sp>
          </mc:Choice>
          <mc:Fallback xmlns="">
            <p:sp>
              <p:nvSpPr>
                <p:cNvPr id="17" name="TextBox 16">
                  <a:extLst>
                    <a:ext uri="{FF2B5EF4-FFF2-40B4-BE49-F238E27FC236}">
                      <a16:creationId xmlns:a16="http://schemas.microsoft.com/office/drawing/2014/main" id="{DCB5C263-2899-9949-A206-0C9B7A2EC733}"/>
                    </a:ext>
                  </a:extLst>
                </p:cNvPr>
                <p:cNvSpPr txBox="1">
                  <a:spLocks noRot="1" noChangeAspect="1" noMove="1" noResize="1" noEditPoints="1" noAdjustHandles="1" noChangeArrowheads="1" noChangeShapeType="1" noTextEdit="1"/>
                </p:cNvSpPr>
                <p:nvPr/>
              </p:nvSpPr>
              <p:spPr>
                <a:xfrm>
                  <a:off x="2473403" y="2899556"/>
                  <a:ext cx="1646989" cy="461665"/>
                </a:xfrm>
                <a:prstGeom prst="rect">
                  <a:avLst/>
                </a:prstGeom>
                <a:blipFill>
                  <a:blip r:embed="rId5"/>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CA8A2E2-3F9D-3B48-9569-805BBDD3B211}"/>
                    </a:ext>
                  </a:extLst>
                </p:cNvPr>
                <p:cNvSpPr txBox="1"/>
                <p:nvPr/>
              </p:nvSpPr>
              <p:spPr>
                <a:xfrm>
                  <a:off x="7296026" y="2845429"/>
                  <a:ext cx="9708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2</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m:oMathPara>
                  </a14:m>
                  <a:endParaRPr lang="en-US" sz="2400" dirty="0"/>
                </a:p>
              </p:txBody>
            </p:sp>
          </mc:Choice>
          <mc:Fallback xmlns="">
            <p:sp>
              <p:nvSpPr>
                <p:cNvPr id="18" name="TextBox 17">
                  <a:extLst>
                    <a:ext uri="{FF2B5EF4-FFF2-40B4-BE49-F238E27FC236}">
                      <a16:creationId xmlns:a16="http://schemas.microsoft.com/office/drawing/2014/main" id="{BCA8A2E2-3F9D-3B48-9569-805BBDD3B211}"/>
                    </a:ext>
                  </a:extLst>
                </p:cNvPr>
                <p:cNvSpPr txBox="1">
                  <a:spLocks noRot="1" noChangeAspect="1" noMove="1" noResize="1" noEditPoints="1" noAdjustHandles="1" noChangeArrowheads="1" noChangeShapeType="1" noTextEdit="1"/>
                </p:cNvSpPr>
                <p:nvPr/>
              </p:nvSpPr>
              <p:spPr>
                <a:xfrm>
                  <a:off x="7296026" y="2845429"/>
                  <a:ext cx="970842" cy="461665"/>
                </a:xfrm>
                <a:prstGeom prst="rect">
                  <a:avLst/>
                </a:prstGeom>
                <a:blipFill>
                  <a:blip r:embed="rId6"/>
                  <a:stretch>
                    <a:fillRect r="-1299" b="-16216"/>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4C952DB-045A-9A48-9E10-CAE63BCDD4B3}"/>
                </a:ext>
              </a:extLst>
            </p:cNvPr>
            <p:cNvSpPr txBox="1"/>
            <p:nvPr/>
          </p:nvSpPr>
          <p:spPr>
            <a:xfrm>
              <a:off x="4564998" y="2794571"/>
              <a:ext cx="1346844" cy="430887"/>
            </a:xfrm>
            <a:prstGeom prst="rect">
              <a:avLst/>
            </a:prstGeom>
            <a:noFill/>
          </p:spPr>
          <p:txBody>
            <a:bodyPr wrap="none" rtlCol="0">
              <a:spAutoFit/>
            </a:bodyPr>
            <a:lstStyle/>
            <a:p>
              <a:r>
                <a:rPr lang="en-US" sz="2200" dirty="0">
                  <a:solidFill>
                    <a:schemeClr val="accent4">
                      <a:lumMod val="90000"/>
                      <a:lumOff val="10000"/>
                    </a:schemeClr>
                  </a:solidFill>
                </a:rPr>
                <a:t>produces</a:t>
              </a:r>
            </a:p>
          </p:txBody>
        </p:sp>
      </p:grpSp>
    </p:spTree>
    <p:extLst>
      <p:ext uri="{BB962C8B-B14F-4D97-AF65-F5344CB8AC3E}">
        <p14:creationId xmlns:p14="http://schemas.microsoft.com/office/powerpoint/2010/main" val="410082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8</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LTI systems</a:t>
            </a:r>
          </a:p>
        </p:txBody>
      </p:sp>
      <p:sp>
        <p:nvSpPr>
          <p:cNvPr id="13" name="Rectangle 12">
            <a:extLst>
              <a:ext uri="{FF2B5EF4-FFF2-40B4-BE49-F238E27FC236}">
                <a16:creationId xmlns:a16="http://schemas.microsoft.com/office/drawing/2014/main" id="{08E876F7-28E7-9943-92DD-3BB0F9218747}"/>
              </a:ext>
            </a:extLst>
          </p:cNvPr>
          <p:cNvSpPr/>
          <p:nvPr/>
        </p:nvSpPr>
        <p:spPr>
          <a:xfrm>
            <a:off x="1176431" y="1330994"/>
            <a:ext cx="10706920" cy="4893647"/>
          </a:xfrm>
          <a:prstGeom prst="rect">
            <a:avLst/>
          </a:prstGeom>
        </p:spPr>
        <p:txBody>
          <a:bodyPr wrap="square">
            <a:spAutoFit/>
          </a:bodyPr>
          <a:lstStyle/>
          <a:p>
            <a:pPr marL="609600" indent="-609600"/>
            <a:endParaRPr lang="en-GB" altLang="en-US" sz="2400" dirty="0"/>
          </a:p>
          <a:p>
            <a:pPr marL="609600" indent="-609600">
              <a:buFont typeface="Arial" panose="020B0604020202020204" pitchFamily="34" charset="0"/>
              <a:buChar char="•"/>
            </a:pPr>
            <a:r>
              <a:rPr lang="en-GB" altLang="en-US" sz="2400" dirty="0">
                <a:solidFill>
                  <a:srgbClr val="000000"/>
                </a:solidFill>
              </a:rPr>
              <a:t>If a discrete system is simultaneously classed as Linear and Time-Invariant then it is termed as LTI discrete system;</a:t>
            </a:r>
          </a:p>
          <a:p>
            <a:pPr marL="609600" indent="-609600">
              <a:buFont typeface="Arial" panose="020B0604020202020204" pitchFamily="34" charset="0"/>
              <a:buChar char="•"/>
            </a:pPr>
            <a:endParaRPr lang="en-GB" altLang="en-US" sz="2400" dirty="0">
              <a:solidFill>
                <a:srgbClr val="000000"/>
              </a:solidFill>
            </a:endParaRPr>
          </a:p>
          <a:p>
            <a:pPr marL="609600" indent="-609600">
              <a:buFont typeface="Arial" panose="020B0604020202020204" pitchFamily="34" charset="0"/>
              <a:buChar char="•"/>
            </a:pPr>
            <a:r>
              <a:rPr lang="en-GB" altLang="en-US" sz="2400" dirty="0">
                <a:solidFill>
                  <a:srgbClr val="000000"/>
                </a:solidFill>
              </a:rPr>
              <a:t>This course will have most of its interest on this type of systems;</a:t>
            </a:r>
          </a:p>
          <a:p>
            <a:pPr marL="609600" indent="-609600">
              <a:buFont typeface="Arial" panose="020B0604020202020204" pitchFamily="34" charset="0"/>
              <a:buChar char="•"/>
            </a:pPr>
            <a:endParaRPr lang="en-GB" altLang="en-US" sz="2400" dirty="0">
              <a:solidFill>
                <a:srgbClr val="000000"/>
              </a:solidFill>
            </a:endParaRPr>
          </a:p>
          <a:p>
            <a:pPr marL="609600" indent="-609600">
              <a:buFont typeface="Arial" panose="020B0604020202020204" pitchFamily="34" charset="0"/>
              <a:buChar char="•"/>
            </a:pPr>
            <a:r>
              <a:rPr lang="en-GB" altLang="en-US" sz="2400" dirty="0">
                <a:solidFill>
                  <a:srgbClr val="000000"/>
                </a:solidFill>
              </a:rPr>
              <a:t>Assuming that a system is LTI is not a very restrictive assumption </a:t>
            </a:r>
            <a:r>
              <a:rPr lang="en-GB" altLang="en-US" sz="2400" dirty="0">
                <a:solidFill>
                  <a:schemeClr val="accent3">
                    <a:lumMod val="75000"/>
                    <a:lumOff val="25000"/>
                  </a:schemeClr>
                </a:solidFill>
              </a:rPr>
              <a:t>(many real world problems can be modelled as LTI) </a:t>
            </a:r>
            <a:r>
              <a:rPr lang="en-GB" altLang="en-US" sz="2400" dirty="0">
                <a:solidFill>
                  <a:srgbClr val="000000"/>
                </a:solidFill>
              </a:rPr>
              <a:t>and will allow us to generalise our system analyses.</a:t>
            </a:r>
          </a:p>
          <a:p>
            <a:pPr marL="609600" indent="-609600">
              <a:buFont typeface="Arial" panose="020B0604020202020204" pitchFamily="34" charset="0"/>
              <a:buChar char="•"/>
            </a:pPr>
            <a:endParaRPr lang="en-GB" altLang="en-US" sz="2400" dirty="0">
              <a:solidFill>
                <a:srgbClr val="000000"/>
              </a:solidFill>
            </a:endParaRPr>
          </a:p>
          <a:p>
            <a:pPr marL="609600" indent="-609600">
              <a:buFont typeface="Arial" panose="020B0604020202020204" pitchFamily="34" charset="0"/>
              <a:buChar char="•"/>
            </a:pPr>
            <a:endParaRPr lang="en-GB" altLang="en-US" sz="2400" dirty="0">
              <a:solidFill>
                <a:srgbClr val="000000"/>
              </a:solidFill>
            </a:endParaRPr>
          </a:p>
          <a:p>
            <a:endParaRPr lang="en-GB" altLang="en-US" sz="2400" dirty="0">
              <a:solidFill>
                <a:srgbClr val="000000"/>
              </a:solidFill>
            </a:endParaRPr>
          </a:p>
          <a:p>
            <a:r>
              <a:rPr lang="en-GB" altLang="en-US" sz="2400" dirty="0">
                <a:solidFill>
                  <a:srgbClr val="000000"/>
                </a:solidFill>
              </a:rPr>
              <a:t>	</a:t>
            </a:r>
          </a:p>
        </p:txBody>
      </p:sp>
    </p:spTree>
    <p:extLst>
      <p:ext uri="{BB962C8B-B14F-4D97-AF65-F5344CB8AC3E}">
        <p14:creationId xmlns:p14="http://schemas.microsoft.com/office/powerpoint/2010/main" val="1831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16FAB-A2B2-144C-8683-85F64BD6E0C8}"/>
              </a:ext>
            </a:extLst>
          </p:cNvPr>
          <p:cNvSpPr>
            <a:spLocks noGrp="1"/>
          </p:cNvSpPr>
          <p:nvPr>
            <p:ph type="sldNum" sz="quarter" idx="10"/>
          </p:nvPr>
        </p:nvSpPr>
        <p:spPr/>
        <p:txBody>
          <a:bodyPr/>
          <a:lstStyle/>
          <a:p>
            <a:fld id="{D8D877B3-D348-4611-9BDB-C5374591D951}" type="slidenum">
              <a:rPr lang="en-US" smtClean="0"/>
              <a:pPr/>
              <a:t>9</a:t>
            </a:fld>
            <a:endParaRPr lang="en-US" dirty="0"/>
          </a:p>
        </p:txBody>
      </p:sp>
      <p:sp>
        <p:nvSpPr>
          <p:cNvPr id="3" name="Title 2">
            <a:extLst>
              <a:ext uri="{FF2B5EF4-FFF2-40B4-BE49-F238E27FC236}">
                <a16:creationId xmlns:a16="http://schemas.microsoft.com/office/drawing/2014/main" id="{FD497BBD-86B5-D648-B19A-9DB3349ED37F}"/>
              </a:ext>
            </a:extLst>
          </p:cNvPr>
          <p:cNvSpPr>
            <a:spLocks noGrp="1"/>
          </p:cNvSpPr>
          <p:nvPr>
            <p:ph type="title"/>
          </p:nvPr>
        </p:nvSpPr>
        <p:spPr>
          <a:xfrm>
            <a:off x="1103183" y="174025"/>
            <a:ext cx="10853417" cy="1794116"/>
          </a:xfrm>
        </p:spPr>
        <p:txBody>
          <a:bodyPr/>
          <a:lstStyle/>
          <a:p>
            <a:r>
              <a:rPr lang="en-US" sz="4800" spc="0" dirty="0">
                <a:solidFill>
                  <a:srgbClr val="0070C0"/>
                </a:solidFill>
              </a:rPr>
              <a:t>Stable and Memoryless Systems</a:t>
            </a:r>
          </a:p>
        </p:txBody>
      </p:sp>
      <p:sp>
        <p:nvSpPr>
          <p:cNvPr id="13" name="Rectangle 12">
            <a:extLst>
              <a:ext uri="{FF2B5EF4-FFF2-40B4-BE49-F238E27FC236}">
                <a16:creationId xmlns:a16="http://schemas.microsoft.com/office/drawing/2014/main" id="{08E876F7-28E7-9943-92DD-3BB0F9218747}"/>
              </a:ext>
            </a:extLst>
          </p:cNvPr>
          <p:cNvSpPr/>
          <p:nvPr/>
        </p:nvSpPr>
        <p:spPr>
          <a:xfrm>
            <a:off x="1176431" y="1330994"/>
            <a:ext cx="10706920" cy="4524315"/>
          </a:xfrm>
          <a:prstGeom prst="rect">
            <a:avLst/>
          </a:prstGeom>
        </p:spPr>
        <p:txBody>
          <a:bodyPr wrap="square">
            <a:spAutoFit/>
          </a:bodyPr>
          <a:lstStyle/>
          <a:p>
            <a:pPr marL="609600" indent="-609600"/>
            <a:endParaRPr lang="en-GB" altLang="en-US" sz="2400" dirty="0"/>
          </a:p>
          <a:p>
            <a:pPr marL="609600" indent="-609600">
              <a:buFont typeface="Arial" panose="020B0604020202020204" pitchFamily="34" charset="0"/>
              <a:buChar char="•"/>
            </a:pPr>
            <a:r>
              <a:rPr lang="en-GB" altLang="en-US" sz="2400" b="1" dirty="0">
                <a:solidFill>
                  <a:schemeClr val="accent3">
                    <a:lumMod val="75000"/>
                    <a:lumOff val="25000"/>
                  </a:schemeClr>
                </a:solidFill>
              </a:rPr>
              <a:t>A system is stable </a:t>
            </a:r>
            <a:r>
              <a:rPr lang="en-GB" altLang="en-US" sz="2400" dirty="0">
                <a:solidFill>
                  <a:srgbClr val="000000"/>
                </a:solidFill>
              </a:rPr>
              <a:t>(does not tend to infinity) if it responds with bounded outputs to bounded inputs (BIBO);</a:t>
            </a:r>
          </a:p>
          <a:p>
            <a:endParaRPr lang="en-GB" altLang="en-US" sz="2400" dirty="0">
              <a:solidFill>
                <a:srgbClr val="000000"/>
              </a:solidFill>
            </a:endParaRPr>
          </a:p>
          <a:p>
            <a:pPr marL="609600" indent="-609600">
              <a:buFont typeface="Arial" panose="020B0604020202020204" pitchFamily="34" charset="0"/>
              <a:buChar char="•"/>
            </a:pPr>
            <a:r>
              <a:rPr lang="en-GB" altLang="en-US" sz="2400" dirty="0">
                <a:solidFill>
                  <a:srgbClr val="000000"/>
                </a:solidFill>
              </a:rPr>
              <a:t>Any system whose output depends only on the current input is </a:t>
            </a:r>
            <a:r>
              <a:rPr lang="en-GB" altLang="en-US" sz="2400" b="1" dirty="0">
                <a:solidFill>
                  <a:schemeClr val="accent3">
                    <a:lumMod val="75000"/>
                    <a:lumOff val="25000"/>
                  </a:schemeClr>
                </a:solidFill>
              </a:rPr>
              <a:t>memoryless</a:t>
            </a:r>
            <a:r>
              <a:rPr lang="en-GB" altLang="en-US" sz="2400" dirty="0">
                <a:solidFill>
                  <a:srgbClr val="000000"/>
                </a:solidFill>
              </a:rPr>
              <a:t>; </a:t>
            </a:r>
          </a:p>
          <a:p>
            <a:pPr marL="609600" indent="-609600">
              <a:buFont typeface="Arial" panose="020B0604020202020204" pitchFamily="34" charset="0"/>
              <a:buChar char="•"/>
            </a:pPr>
            <a:endParaRPr lang="en-GB" altLang="en-US" sz="2400" dirty="0">
              <a:solidFill>
                <a:srgbClr val="000000"/>
              </a:solidFill>
            </a:endParaRPr>
          </a:p>
          <a:p>
            <a:pPr marL="609600" indent="-609600">
              <a:buFont typeface="Arial" panose="020B0604020202020204" pitchFamily="34" charset="0"/>
              <a:buChar char="•"/>
            </a:pPr>
            <a:r>
              <a:rPr lang="en-GB" altLang="en-US" sz="2400" dirty="0">
                <a:solidFill>
                  <a:srgbClr val="000000"/>
                </a:solidFill>
              </a:rPr>
              <a:t>All systems with a storage component (delay elements) are systems with memory;</a:t>
            </a:r>
          </a:p>
          <a:p>
            <a:pPr marL="609600" indent="-609600">
              <a:buFont typeface="Arial" panose="020B0604020202020204" pitchFamily="34" charset="0"/>
              <a:buChar char="•"/>
            </a:pPr>
            <a:endParaRPr lang="en-GB" altLang="en-US" sz="2400" dirty="0">
              <a:solidFill>
                <a:srgbClr val="000000"/>
              </a:solidFill>
            </a:endParaRPr>
          </a:p>
          <a:p>
            <a:endParaRPr lang="en-GB" altLang="en-US" sz="2400" dirty="0">
              <a:solidFill>
                <a:srgbClr val="000000"/>
              </a:solidFill>
            </a:endParaRPr>
          </a:p>
          <a:p>
            <a:r>
              <a:rPr lang="en-GB" altLang="en-US" sz="2400" dirty="0">
                <a:solidFill>
                  <a:srgbClr val="000000"/>
                </a:solidFill>
              </a:rPr>
              <a:t>	</a:t>
            </a:r>
          </a:p>
        </p:txBody>
      </p:sp>
    </p:spTree>
    <p:extLst>
      <p:ext uri="{BB962C8B-B14F-4D97-AF65-F5344CB8AC3E}">
        <p14:creationId xmlns:p14="http://schemas.microsoft.com/office/powerpoint/2010/main" val="160944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mp;D-Powerpoint Template_16x9">
  <a:themeElements>
    <a:clrScheme name="Custom 1">
      <a:dk1>
        <a:srgbClr val="2B2B2B"/>
      </a:dk1>
      <a:lt1>
        <a:srgbClr val="F6F8F8"/>
      </a:lt1>
      <a:dk2>
        <a:srgbClr val="2B2B2B"/>
      </a:dk2>
      <a:lt2>
        <a:srgbClr val="FFFFFF"/>
      </a:lt2>
      <a:accent1>
        <a:srgbClr val="092140"/>
      </a:accent1>
      <a:accent2>
        <a:srgbClr val="092140"/>
      </a:accent2>
      <a:accent3>
        <a:srgbClr val="092140"/>
      </a:accent3>
      <a:accent4>
        <a:srgbClr val="092140"/>
      </a:accent4>
      <a:accent5>
        <a:srgbClr val="092140"/>
      </a:accent5>
      <a:accent6>
        <a:srgbClr val="092140"/>
      </a:accent6>
      <a:hlink>
        <a:srgbClr val="092140"/>
      </a:hlink>
      <a:folHlink>
        <a:srgbClr val="09214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6602</TotalTime>
  <Words>4869</Words>
  <Application>Microsoft Macintosh PowerPoint</Application>
  <PresentationFormat>Widescreen</PresentationFormat>
  <Paragraphs>790</Paragraphs>
  <Slides>67</Slides>
  <Notes>19</Notes>
  <HiddenSlides>1</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7" baseType="lpstr">
      <vt:lpstr>Arial</vt:lpstr>
      <vt:lpstr>Arial Black</vt:lpstr>
      <vt:lpstr>Calibri</vt:lpstr>
      <vt:lpstr>Cambria Math</vt:lpstr>
      <vt:lpstr>Montserrat</vt:lpstr>
      <vt:lpstr>Montserrat Medium</vt:lpstr>
      <vt:lpstr>Times New Roman</vt:lpstr>
      <vt:lpstr>Wingdings</vt:lpstr>
      <vt:lpstr>B&amp;D-Powerpoint Template_16x9</vt:lpstr>
      <vt:lpstr>Equation</vt:lpstr>
      <vt:lpstr>PowerPoint Presentation</vt:lpstr>
      <vt:lpstr>Discrete Systems</vt:lpstr>
      <vt:lpstr>Discrete Systems</vt:lpstr>
      <vt:lpstr>Systems Classification </vt:lpstr>
      <vt:lpstr>Causality</vt:lpstr>
      <vt:lpstr>Linearity</vt:lpstr>
      <vt:lpstr>Time-Invariance</vt:lpstr>
      <vt:lpstr>LTI systems</vt:lpstr>
      <vt:lpstr>Stable and Memoryless Systems</vt:lpstr>
      <vt:lpstr>Describing Discrete Systems</vt:lpstr>
      <vt:lpstr>Describing Discrete Systems</vt:lpstr>
      <vt:lpstr>Describing Discrete Systems</vt:lpstr>
      <vt:lpstr>The ‘z’ Operator</vt:lpstr>
      <vt:lpstr>The ‘z’ Operator</vt:lpstr>
      <vt:lpstr>The ‘z’ Operator</vt:lpstr>
      <vt:lpstr>Linear Difference Equation with Constant Coefficients </vt:lpstr>
      <vt:lpstr>Linear Difference Equation with Constant Coefficients </vt:lpstr>
      <vt:lpstr>PowerPoint Presentation</vt:lpstr>
      <vt:lpstr>Characterizing Responses from LTI Systems</vt:lpstr>
      <vt:lpstr>Characterizing Responses from LTI Systems</vt:lpstr>
      <vt:lpstr>Characterizing Responses from LTI Systems</vt:lpstr>
      <vt:lpstr>Characterizing Responses from LTI Systems</vt:lpstr>
      <vt:lpstr>Characterizing Responses from LTI Systems</vt:lpstr>
      <vt:lpstr>Discrete Systems: The Characteristic Equation </vt:lpstr>
      <vt:lpstr>Discrete Systems: The Characteristic Equation </vt:lpstr>
      <vt:lpstr>Impulse response</vt:lpstr>
      <vt:lpstr>Step Response</vt:lpstr>
      <vt:lpstr>Frequency Responses</vt:lpstr>
      <vt:lpstr>Convolution sum </vt:lpstr>
      <vt:lpstr>Convolution sum </vt:lpstr>
      <vt:lpstr>Convolution sum </vt:lpstr>
      <vt:lpstr>Convolution sum </vt:lpstr>
      <vt:lpstr>Convolution sum - remarks</vt:lpstr>
      <vt:lpstr>Convolution sum - Properties</vt:lpstr>
      <vt:lpstr>Convolution sum - Properties</vt:lpstr>
      <vt:lpstr>Convolution sum - Properties</vt:lpstr>
      <vt:lpstr>Convolution sum - Properties</vt:lpstr>
      <vt:lpstr>Computing the convolution</vt:lpstr>
      <vt:lpstr>Computing the convolution</vt:lpstr>
      <vt:lpstr>Computing the convolution</vt:lpstr>
      <vt:lpstr>Computing the convolution</vt:lpstr>
      <vt:lpstr>Convolution exercises</vt:lpstr>
      <vt:lpstr>2D Convolution</vt:lpstr>
      <vt:lpstr>2D Convolution – 2D impulse</vt:lpstr>
      <vt:lpstr>2D Convolution</vt:lpstr>
      <vt:lpstr>2D Convolution</vt:lpstr>
      <vt:lpstr>2D Convolution Sum</vt:lpstr>
      <vt:lpstr>2D Convolution Sum: Graphical Illustration </vt:lpstr>
      <vt:lpstr>2D Convolution Sum Using Separable Filters</vt:lpstr>
      <vt:lpstr>2D Convolution Sum Using Separable Filters</vt:lpstr>
      <vt:lpstr>2D Convolution Sum Using Separable Filters</vt:lpstr>
      <vt:lpstr>2D Convolution Sum Using Separable Filters – Gaussian Filter</vt:lpstr>
      <vt:lpstr>Sobel Edge Detector</vt:lpstr>
      <vt:lpstr>Exercise</vt:lpstr>
      <vt:lpstr>Correlation</vt:lpstr>
      <vt:lpstr>Linear Correlation</vt:lpstr>
      <vt:lpstr>Normalised Correlation Coefficients</vt:lpstr>
      <vt:lpstr>Computing the correlation </vt:lpstr>
      <vt:lpstr>Example with shift method</vt:lpstr>
      <vt:lpstr>Excercise</vt:lpstr>
      <vt:lpstr>Cyclic Convolution/Correlation</vt:lpstr>
      <vt:lpstr>Block Convolution-overlap method</vt:lpstr>
      <vt:lpstr>Block Convolution-Overlap Save</vt:lpstr>
      <vt:lpstr>Block Convolution-Overlap Save</vt:lpstr>
      <vt:lpstr>Block Convolution-Overlap Add</vt:lpstr>
      <vt:lpstr>Block Convolution-Overlap Add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O'Donnell</dc:creator>
  <cp:lastModifiedBy>Microsoft Office User</cp:lastModifiedBy>
  <cp:revision>91</cp:revision>
  <dcterms:created xsi:type="dcterms:W3CDTF">2020-02-05T16:03:23Z</dcterms:created>
  <dcterms:modified xsi:type="dcterms:W3CDTF">2022-10-10T08:18:14Z</dcterms:modified>
</cp:coreProperties>
</file>